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Override3.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4" r:id="rId4"/>
    <p:sldMasterId id="2147483686" r:id="rId5"/>
    <p:sldMasterId id="2147483698" r:id="rId6"/>
    <p:sldMasterId id="2147483782" r:id="rId7"/>
    <p:sldMasterId id="2147483854" r:id="rId8"/>
    <p:sldMasterId id="2147483926" r:id="rId9"/>
    <p:sldMasterId id="2147483940" r:id="rId10"/>
  </p:sldMasterIdLst>
  <p:notesMasterIdLst>
    <p:notesMasterId r:id="rId70"/>
  </p:notesMasterIdLst>
  <p:sldIdLst>
    <p:sldId id="1881" r:id="rId11"/>
    <p:sldId id="2041" r:id="rId12"/>
    <p:sldId id="2410" r:id="rId13"/>
    <p:sldId id="1308" r:id="rId14"/>
    <p:sldId id="1918" r:id="rId15"/>
    <p:sldId id="2230" r:id="rId16"/>
    <p:sldId id="2229" r:id="rId17"/>
    <p:sldId id="2413" r:id="rId18"/>
    <p:sldId id="2414" r:id="rId19"/>
    <p:sldId id="2415" r:id="rId20"/>
    <p:sldId id="2416" r:id="rId21"/>
    <p:sldId id="2417" r:id="rId22"/>
    <p:sldId id="2418" r:id="rId23"/>
    <p:sldId id="2283" r:id="rId24"/>
    <p:sldId id="2094" r:id="rId25"/>
    <p:sldId id="2038" r:id="rId26"/>
    <p:sldId id="2097" r:id="rId27"/>
    <p:sldId id="2419" r:id="rId28"/>
    <p:sldId id="2425" r:id="rId29"/>
    <p:sldId id="2427" r:id="rId30"/>
    <p:sldId id="2426" r:id="rId31"/>
    <p:sldId id="2424" r:id="rId32"/>
    <p:sldId id="2423" r:id="rId33"/>
    <p:sldId id="2297" r:id="rId34"/>
    <p:sldId id="2298" r:id="rId35"/>
    <p:sldId id="2343" r:id="rId36"/>
    <p:sldId id="2342" r:id="rId37"/>
    <p:sldId id="2184" r:id="rId38"/>
    <p:sldId id="2357" r:id="rId39"/>
    <p:sldId id="2358" r:id="rId40"/>
    <p:sldId id="2345" r:id="rId41"/>
    <p:sldId id="2344" r:id="rId42"/>
    <p:sldId id="2188" r:id="rId43"/>
    <p:sldId id="2189" r:id="rId44"/>
    <p:sldId id="2257" r:id="rId45"/>
    <p:sldId id="2192" r:id="rId46"/>
    <p:sldId id="2258" r:id="rId47"/>
    <p:sldId id="2198" r:id="rId48"/>
    <p:sldId id="2259" r:id="rId49"/>
    <p:sldId id="2346" r:id="rId50"/>
    <p:sldId id="2260" r:id="rId51"/>
    <p:sldId id="2194" r:id="rId52"/>
    <p:sldId id="2249" r:id="rId53"/>
    <p:sldId id="2173" r:id="rId54"/>
    <p:sldId id="2284" r:id="rId55"/>
    <p:sldId id="2174" r:id="rId56"/>
    <p:sldId id="2353" r:id="rId57"/>
    <p:sldId id="2360" r:id="rId58"/>
    <p:sldId id="2361" r:id="rId59"/>
    <p:sldId id="2362" r:id="rId60"/>
    <p:sldId id="2363" r:id="rId61"/>
    <p:sldId id="2364" r:id="rId62"/>
    <p:sldId id="2365" r:id="rId63"/>
    <p:sldId id="2181" r:id="rId64"/>
    <p:sldId id="2281" r:id="rId65"/>
    <p:sldId id="2220" r:id="rId66"/>
    <p:sldId id="2411" r:id="rId67"/>
    <p:sldId id="2412" r:id="rId68"/>
    <p:sldId id="2395" r:id="rId69"/>
  </p:sldIdLst>
  <p:sldSz cx="9144000" cy="6858000" type="screen4x3"/>
  <p:notesSz cx="6858000" cy="91440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53B"/>
    <a:srgbClr val="A80000"/>
    <a:srgbClr val="003366"/>
    <a:srgbClr val="008000"/>
    <a:srgbClr val="5FA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5" autoAdjust="0"/>
    <p:restoredTop sz="82942" autoAdjust="0"/>
  </p:normalViewPr>
  <p:slideViewPr>
    <p:cSldViewPr>
      <p:cViewPr varScale="1">
        <p:scale>
          <a:sx n="63" d="100"/>
          <a:sy n="63" d="100"/>
        </p:scale>
        <p:origin x="2025" y="39"/>
      </p:cViewPr>
      <p:guideLst>
        <p:guide orient="horz" pos="2160"/>
        <p:guide pos="2880"/>
      </p:guideLst>
    </p:cSldViewPr>
  </p:slideViewPr>
  <p:outlineViewPr>
    <p:cViewPr>
      <p:scale>
        <a:sx n="33" d="100"/>
        <a:sy n="33" d="100"/>
      </p:scale>
      <p:origin x="0" y="50208"/>
    </p:cViewPr>
  </p:outlineViewPr>
  <p:notesTextViewPr>
    <p:cViewPr>
      <p:scale>
        <a:sx n="100" d="100"/>
        <a:sy n="100" d="100"/>
      </p:scale>
      <p:origin x="0" y="0"/>
    </p:cViewPr>
  </p:notesTextViewPr>
  <p:sorterViewPr>
    <p:cViewPr>
      <p:scale>
        <a:sx n="100" d="100"/>
        <a:sy n="100" d="100"/>
      </p:scale>
      <p:origin x="0" y="1152"/>
    </p:cViewPr>
  </p:sorterViewPr>
  <p:notesViewPr>
    <p:cSldViewPr>
      <p:cViewPr varScale="1">
        <p:scale>
          <a:sx n="70" d="100"/>
          <a:sy n="70" d="100"/>
        </p:scale>
        <p:origin x="-323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microsoft.com/office/2015/10/relationships/revisionInfo" Target="revisionInfo.xml"/><Relationship Id="rId7" Type="http://schemas.openxmlformats.org/officeDocument/2006/relationships/slideMaster" Target="slideMasters/slideMaster7.xml"/><Relationship Id="rId71"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66526C-24B6-4CAB-8E8E-85A13ADA1832}" type="datetimeFigureOut">
              <a:rPr lang="en-US" smtClean="0"/>
              <a:pPr/>
              <a:t>5/4/2017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F5536-7C40-4D79-8D59-3C9CBA8A0204}" type="slidenum">
              <a:rPr lang="en-US" smtClean="0"/>
              <a:pPr/>
              <a:t>‹#›</a:t>
            </a:fld>
            <a:endParaRPr lang="en-US"/>
          </a:p>
        </p:txBody>
      </p:sp>
    </p:spTree>
    <p:extLst>
      <p:ext uri="{BB962C8B-B14F-4D97-AF65-F5344CB8AC3E}">
        <p14:creationId xmlns:p14="http://schemas.microsoft.com/office/powerpoint/2010/main" val="3917961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2"/>
          <p:cNvSpPr>
            <a:spLocks noGrp="1" noRot="1" noChangeAspect="1" noChangeArrowheads="1" noTextEdit="1"/>
          </p:cNvSpPr>
          <p:nvPr>
            <p:ph type="sldImg"/>
          </p:nvPr>
        </p:nvSpPr>
        <p:spPr>
          <a:ln/>
        </p:spPr>
      </p:sp>
      <p:sp>
        <p:nvSpPr>
          <p:cNvPr id="4014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None/>
            </a:pPr>
            <a:endParaRPr lang="en-CA" strike="noStrike" baseline="0" dirty="0">
              <a:latin typeface="Arial" pitchFamily="34" charset="0"/>
              <a:cs typeface="ＭＳ Ｐゴシック" pitchFamily="34" charset="-128"/>
            </a:endParaRPr>
          </a:p>
        </p:txBody>
      </p:sp>
    </p:spTree>
    <p:extLst>
      <p:ext uri="{BB962C8B-B14F-4D97-AF65-F5344CB8AC3E}">
        <p14:creationId xmlns:p14="http://schemas.microsoft.com/office/powerpoint/2010/main" val="3981421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7FF85E-DD82-4E65-A202-9B146ECCBCF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6796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fld id="{007FF85E-DD82-4E65-A202-9B146ECCBCF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05366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12</a:t>
            </a:fld>
            <a:endParaRPr lang="en-US"/>
          </a:p>
        </p:txBody>
      </p:sp>
    </p:spTree>
    <p:extLst>
      <p:ext uri="{BB962C8B-B14F-4D97-AF65-F5344CB8AC3E}">
        <p14:creationId xmlns:p14="http://schemas.microsoft.com/office/powerpoint/2010/main" val="71183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13</a:t>
            </a:fld>
            <a:endParaRPr lang="en-US"/>
          </a:p>
        </p:txBody>
      </p:sp>
    </p:spTree>
    <p:extLst>
      <p:ext uri="{BB962C8B-B14F-4D97-AF65-F5344CB8AC3E}">
        <p14:creationId xmlns:p14="http://schemas.microsoft.com/office/powerpoint/2010/main" val="180324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trike="noStrike"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14</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3335136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trike="noStrike"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15</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3335136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trike="noStrike"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16</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3335136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trike="noStrike"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17</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3335136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0490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19</a:t>
            </a:fld>
            <a:endParaRPr lang="en-US"/>
          </a:p>
        </p:txBody>
      </p:sp>
    </p:spTree>
    <p:extLst>
      <p:ext uri="{BB962C8B-B14F-4D97-AF65-F5344CB8AC3E}">
        <p14:creationId xmlns:p14="http://schemas.microsoft.com/office/powerpoint/2010/main" val="199805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txBox="1">
            <a:spLocks noGrp="1" noChangeArrowheads="1"/>
          </p:cNvSpPr>
          <p:nvPr/>
        </p:nvSpPr>
        <p:spPr bwMode="auto">
          <a:xfrm>
            <a:off x="3885903" y="8685893"/>
            <a:ext cx="2972097" cy="458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9" tIns="45699" rIns="91399" bIns="45699" anchor="b"/>
          <a:lstStyle>
            <a:lvl1pPr defTabSz="1066800" eaLnBrk="0" hangingPunct="0">
              <a:defRPr sz="2000">
                <a:solidFill>
                  <a:schemeClr val="tx1"/>
                </a:solidFill>
                <a:latin typeface="Arial" pitchFamily="34" charset="0"/>
                <a:cs typeface="Arial" pitchFamily="34" charset="0"/>
              </a:defRPr>
            </a:lvl1pPr>
            <a:lvl2pPr marL="742950" indent="-285750" defTabSz="1066800" eaLnBrk="0" hangingPunct="0">
              <a:defRPr sz="2000">
                <a:solidFill>
                  <a:schemeClr val="tx1"/>
                </a:solidFill>
                <a:latin typeface="Arial" pitchFamily="34" charset="0"/>
                <a:cs typeface="Arial" pitchFamily="34" charset="0"/>
              </a:defRPr>
            </a:lvl2pPr>
            <a:lvl3pPr marL="1143000" indent="-228600" defTabSz="1066800" eaLnBrk="0" hangingPunct="0">
              <a:defRPr sz="2000">
                <a:solidFill>
                  <a:schemeClr val="tx1"/>
                </a:solidFill>
                <a:latin typeface="Arial" pitchFamily="34" charset="0"/>
                <a:cs typeface="Arial" pitchFamily="34" charset="0"/>
              </a:defRPr>
            </a:lvl3pPr>
            <a:lvl4pPr marL="1600200" indent="-228600" defTabSz="1066800" eaLnBrk="0" hangingPunct="0">
              <a:defRPr sz="2000">
                <a:solidFill>
                  <a:schemeClr val="tx1"/>
                </a:solidFill>
                <a:latin typeface="Arial" pitchFamily="34" charset="0"/>
                <a:cs typeface="Arial" pitchFamily="34" charset="0"/>
              </a:defRPr>
            </a:lvl4pPr>
            <a:lvl5pPr marL="2057400" indent="-228600" defTabSz="1066800" eaLnBrk="0" hangingPunct="0">
              <a:defRPr sz="2000">
                <a:solidFill>
                  <a:schemeClr val="tx1"/>
                </a:solidFill>
                <a:latin typeface="Arial" pitchFamily="34" charset="0"/>
                <a:cs typeface="Arial" pitchFamily="34" charset="0"/>
              </a:defRPr>
            </a:lvl5pPr>
            <a:lvl6pPr marL="2514600" indent="-228600" defTabSz="10668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668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668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66800" eaLnBrk="0" fontAlgn="base" hangingPunct="0">
              <a:spcBef>
                <a:spcPct val="0"/>
              </a:spcBef>
              <a:spcAft>
                <a:spcPct val="0"/>
              </a:spcAft>
              <a:defRPr sz="2000">
                <a:solidFill>
                  <a:schemeClr val="tx1"/>
                </a:solidFill>
                <a:latin typeface="Arial" pitchFamily="34" charset="0"/>
                <a:cs typeface="Arial" pitchFamily="34" charset="0"/>
              </a:defRPr>
            </a:lvl9pPr>
          </a:lstStyle>
          <a:p>
            <a:pPr algn="r" fontAlgn="base">
              <a:spcBef>
                <a:spcPct val="0"/>
              </a:spcBef>
              <a:spcAft>
                <a:spcPct val="0"/>
              </a:spcAft>
            </a:pPr>
            <a:fld id="{6623AD2F-6C88-4EE8-8864-D569AE8800B7}" type="slidenum">
              <a:rPr lang="en-US" sz="1000">
                <a:solidFill>
                  <a:srgbClr val="000000"/>
                </a:solidFill>
                <a:latin typeface="Chalkboard"/>
              </a:rPr>
              <a:pPr algn="r" fontAlgn="base">
                <a:spcBef>
                  <a:spcPct val="0"/>
                </a:spcBef>
                <a:spcAft>
                  <a:spcPct val="0"/>
                </a:spcAft>
              </a:pPr>
              <a:t>2</a:t>
            </a:fld>
            <a:endParaRPr lang="en-US" sz="1000">
              <a:solidFill>
                <a:srgbClr val="000000"/>
              </a:solidFill>
              <a:latin typeface="Chalkboard"/>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3362" indent="0" eaLnBrk="0" fontAlgn="base" hangingPunct="0">
              <a:spcBef>
                <a:spcPct val="0"/>
              </a:spcBef>
              <a:spcAft>
                <a:spcPct val="0"/>
              </a:spcAft>
              <a:buSzPct val="80000"/>
              <a:buFontTx/>
              <a:buNone/>
              <a:defRPr/>
            </a:pPr>
            <a:endParaRPr lang="en-US" baseline="0"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400096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20</a:t>
            </a:fld>
            <a:endParaRPr lang="en-US"/>
          </a:p>
        </p:txBody>
      </p:sp>
    </p:spTree>
    <p:extLst>
      <p:ext uri="{BB962C8B-B14F-4D97-AF65-F5344CB8AC3E}">
        <p14:creationId xmlns:p14="http://schemas.microsoft.com/office/powerpoint/2010/main" val="3146891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21</a:t>
            </a:fld>
            <a:endParaRPr lang="en-US"/>
          </a:p>
        </p:txBody>
      </p:sp>
    </p:spTree>
    <p:extLst>
      <p:ext uri="{BB962C8B-B14F-4D97-AF65-F5344CB8AC3E}">
        <p14:creationId xmlns:p14="http://schemas.microsoft.com/office/powerpoint/2010/main" val="3858801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22</a:t>
            </a:fld>
            <a:endParaRPr lang="en-US"/>
          </a:p>
        </p:txBody>
      </p:sp>
    </p:spTree>
    <p:extLst>
      <p:ext uri="{BB962C8B-B14F-4D97-AF65-F5344CB8AC3E}">
        <p14:creationId xmlns:p14="http://schemas.microsoft.com/office/powerpoint/2010/main" val="2179782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23</a:t>
            </a:fld>
            <a:endParaRPr lang="en-US"/>
          </a:p>
        </p:txBody>
      </p:sp>
    </p:spTree>
    <p:extLst>
      <p:ext uri="{BB962C8B-B14F-4D97-AF65-F5344CB8AC3E}">
        <p14:creationId xmlns:p14="http://schemas.microsoft.com/office/powerpoint/2010/main" val="4248314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24</a:t>
            </a:fld>
            <a:endParaRPr lang="en-US"/>
          </a:p>
        </p:txBody>
      </p:sp>
    </p:spTree>
    <p:extLst>
      <p:ext uri="{BB962C8B-B14F-4D97-AF65-F5344CB8AC3E}">
        <p14:creationId xmlns:p14="http://schemas.microsoft.com/office/powerpoint/2010/main" val="3634695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25</a:t>
            </a:fld>
            <a:endParaRPr lang="en-US"/>
          </a:p>
        </p:txBody>
      </p:sp>
    </p:spTree>
    <p:extLst>
      <p:ext uri="{BB962C8B-B14F-4D97-AF65-F5344CB8AC3E}">
        <p14:creationId xmlns:p14="http://schemas.microsoft.com/office/powerpoint/2010/main" val="3634695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957490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57795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28</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1058736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29</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1058736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txBox="1">
            <a:spLocks noGrp="1" noChangeArrowheads="1"/>
          </p:cNvSpPr>
          <p:nvPr/>
        </p:nvSpPr>
        <p:spPr bwMode="auto">
          <a:xfrm>
            <a:off x="3885903" y="8685893"/>
            <a:ext cx="2972097" cy="458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9" tIns="45699" rIns="91399" bIns="45699" anchor="b"/>
          <a:lstStyle>
            <a:lvl1pPr defTabSz="1066800" eaLnBrk="0" hangingPunct="0">
              <a:defRPr sz="2000">
                <a:solidFill>
                  <a:schemeClr val="tx1"/>
                </a:solidFill>
                <a:latin typeface="Arial" pitchFamily="34" charset="0"/>
                <a:cs typeface="Arial" pitchFamily="34" charset="0"/>
              </a:defRPr>
            </a:lvl1pPr>
            <a:lvl2pPr marL="742950" indent="-285750" defTabSz="1066800" eaLnBrk="0" hangingPunct="0">
              <a:defRPr sz="2000">
                <a:solidFill>
                  <a:schemeClr val="tx1"/>
                </a:solidFill>
                <a:latin typeface="Arial" pitchFamily="34" charset="0"/>
                <a:cs typeface="Arial" pitchFamily="34" charset="0"/>
              </a:defRPr>
            </a:lvl2pPr>
            <a:lvl3pPr marL="1143000" indent="-228600" defTabSz="1066800" eaLnBrk="0" hangingPunct="0">
              <a:defRPr sz="2000">
                <a:solidFill>
                  <a:schemeClr val="tx1"/>
                </a:solidFill>
                <a:latin typeface="Arial" pitchFamily="34" charset="0"/>
                <a:cs typeface="Arial" pitchFamily="34" charset="0"/>
              </a:defRPr>
            </a:lvl3pPr>
            <a:lvl4pPr marL="1600200" indent="-228600" defTabSz="1066800" eaLnBrk="0" hangingPunct="0">
              <a:defRPr sz="2000">
                <a:solidFill>
                  <a:schemeClr val="tx1"/>
                </a:solidFill>
                <a:latin typeface="Arial" pitchFamily="34" charset="0"/>
                <a:cs typeface="Arial" pitchFamily="34" charset="0"/>
              </a:defRPr>
            </a:lvl4pPr>
            <a:lvl5pPr marL="2057400" indent="-228600" defTabSz="1066800" eaLnBrk="0" hangingPunct="0">
              <a:defRPr sz="2000">
                <a:solidFill>
                  <a:schemeClr val="tx1"/>
                </a:solidFill>
                <a:latin typeface="Arial" pitchFamily="34" charset="0"/>
                <a:cs typeface="Arial" pitchFamily="34" charset="0"/>
              </a:defRPr>
            </a:lvl5pPr>
            <a:lvl6pPr marL="2514600" indent="-228600" defTabSz="10668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668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668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66800" eaLnBrk="0" fontAlgn="base" hangingPunct="0">
              <a:spcBef>
                <a:spcPct val="0"/>
              </a:spcBef>
              <a:spcAft>
                <a:spcPct val="0"/>
              </a:spcAft>
              <a:defRPr sz="2000">
                <a:solidFill>
                  <a:schemeClr val="tx1"/>
                </a:solidFill>
                <a:latin typeface="Arial" pitchFamily="34" charset="0"/>
                <a:cs typeface="Arial" pitchFamily="34" charset="0"/>
              </a:defRPr>
            </a:lvl9pPr>
          </a:lstStyle>
          <a:p>
            <a:pPr marL="0" marR="0" lvl="0" indent="0" algn="r" defTabSz="1066800" rtl="0" eaLnBrk="0" fontAlgn="base" latinLnBrk="0" hangingPunct="0">
              <a:lnSpc>
                <a:spcPct val="100000"/>
              </a:lnSpc>
              <a:spcBef>
                <a:spcPct val="0"/>
              </a:spcBef>
              <a:spcAft>
                <a:spcPct val="0"/>
              </a:spcAft>
              <a:buClrTx/>
              <a:buSzTx/>
              <a:buFontTx/>
              <a:buNone/>
              <a:tabLst/>
              <a:defRPr/>
            </a:pPr>
            <a:fld id="{6623AD2F-6C88-4EE8-8864-D569AE8800B7}" type="slidenum">
              <a:rPr kumimoji="0" lang="en-US" sz="1000" b="0" i="0" u="none" strike="noStrike" kern="1200" cap="none" spc="0" normalizeH="0" baseline="0" noProof="0">
                <a:ln>
                  <a:noFill/>
                </a:ln>
                <a:solidFill>
                  <a:srgbClr val="000000"/>
                </a:solidFill>
                <a:effectLst/>
                <a:uLnTx/>
                <a:uFillTx/>
                <a:latin typeface="Chalkboard"/>
                <a:ea typeface="+mn-ea"/>
                <a:cs typeface="Arial" pitchFamily="34" charset="0"/>
              </a:rPr>
              <a:pPr marL="0" marR="0" lvl="0" indent="0" algn="r" defTabSz="1066800" rtl="0" eaLnBrk="0" fontAlgn="base" latinLnBrk="0" hangingPunct="0">
                <a:lnSpc>
                  <a:spcPct val="100000"/>
                </a:lnSpc>
                <a:spcBef>
                  <a:spcPct val="0"/>
                </a:spcBef>
                <a:spcAft>
                  <a:spcPct val="0"/>
                </a:spcAft>
                <a:buClrTx/>
                <a:buSzTx/>
                <a:buFontTx/>
                <a:buNone/>
                <a:tabLst/>
                <a:defRPr/>
              </a:pPr>
              <a:t>3</a:t>
            </a:fld>
            <a:endParaRPr kumimoji="0" lang="en-US" sz="1000" b="0" i="0" u="none" strike="noStrike" kern="1200" cap="none" spc="0" normalizeH="0" baseline="0" noProof="0">
              <a:ln>
                <a:noFill/>
              </a:ln>
              <a:solidFill>
                <a:srgbClr val="000000"/>
              </a:solidFill>
              <a:effectLst/>
              <a:uLnTx/>
              <a:uFillTx/>
              <a:latin typeface="Chalkboard"/>
              <a:ea typeface="+mn-ea"/>
              <a:cs typeface="Arial" pitchFamily="34" charset="0"/>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3362" indent="0" eaLnBrk="0" fontAlgn="base" hangingPunct="0">
              <a:spcBef>
                <a:spcPct val="0"/>
              </a:spcBef>
              <a:spcAft>
                <a:spcPct val="0"/>
              </a:spcAft>
              <a:buSzPct val="80000"/>
              <a:buFontTx/>
              <a:buNone/>
              <a:defRPr/>
            </a:pPr>
            <a:endParaRPr lang="en-US" baseline="0"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512239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30</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1058736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644209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644209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33</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330243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34</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330243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918641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36</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330243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918641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lvl="1" algn="l"/>
            <a:endParaRPr lang="en-US"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38</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1058736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28028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txBox="1">
            <a:spLocks noGrp="1" noChangeArrowheads="1"/>
          </p:cNvSpPr>
          <p:nvPr/>
        </p:nvSpPr>
        <p:spPr bwMode="auto">
          <a:xfrm>
            <a:off x="3885903" y="8685893"/>
            <a:ext cx="2972097" cy="458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9" tIns="45699" rIns="91399" bIns="45699" anchor="b"/>
          <a:lstStyle>
            <a:lvl1pPr defTabSz="1066800" eaLnBrk="0" hangingPunct="0">
              <a:defRPr sz="2000">
                <a:solidFill>
                  <a:schemeClr val="tx1"/>
                </a:solidFill>
                <a:latin typeface="Arial" pitchFamily="34" charset="0"/>
                <a:cs typeface="Arial" pitchFamily="34" charset="0"/>
              </a:defRPr>
            </a:lvl1pPr>
            <a:lvl2pPr marL="742950" indent="-285750" defTabSz="1066800" eaLnBrk="0" hangingPunct="0">
              <a:defRPr sz="2000">
                <a:solidFill>
                  <a:schemeClr val="tx1"/>
                </a:solidFill>
                <a:latin typeface="Arial" pitchFamily="34" charset="0"/>
                <a:cs typeface="Arial" pitchFamily="34" charset="0"/>
              </a:defRPr>
            </a:lvl2pPr>
            <a:lvl3pPr marL="1143000" indent="-228600" defTabSz="1066800" eaLnBrk="0" hangingPunct="0">
              <a:defRPr sz="2000">
                <a:solidFill>
                  <a:schemeClr val="tx1"/>
                </a:solidFill>
                <a:latin typeface="Arial" pitchFamily="34" charset="0"/>
                <a:cs typeface="Arial" pitchFamily="34" charset="0"/>
              </a:defRPr>
            </a:lvl3pPr>
            <a:lvl4pPr marL="1600200" indent="-228600" defTabSz="1066800" eaLnBrk="0" hangingPunct="0">
              <a:defRPr sz="2000">
                <a:solidFill>
                  <a:schemeClr val="tx1"/>
                </a:solidFill>
                <a:latin typeface="Arial" pitchFamily="34" charset="0"/>
                <a:cs typeface="Arial" pitchFamily="34" charset="0"/>
              </a:defRPr>
            </a:lvl4pPr>
            <a:lvl5pPr marL="2057400" indent="-228600" defTabSz="1066800" eaLnBrk="0" hangingPunct="0">
              <a:defRPr sz="2000">
                <a:solidFill>
                  <a:schemeClr val="tx1"/>
                </a:solidFill>
                <a:latin typeface="Arial" pitchFamily="34" charset="0"/>
                <a:cs typeface="Arial" pitchFamily="34" charset="0"/>
              </a:defRPr>
            </a:lvl5pPr>
            <a:lvl6pPr marL="2514600" indent="-228600" defTabSz="10668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668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668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66800" eaLnBrk="0" fontAlgn="base" hangingPunct="0">
              <a:spcBef>
                <a:spcPct val="0"/>
              </a:spcBef>
              <a:spcAft>
                <a:spcPct val="0"/>
              </a:spcAft>
              <a:defRPr sz="2000">
                <a:solidFill>
                  <a:schemeClr val="tx1"/>
                </a:solidFill>
                <a:latin typeface="Arial" pitchFamily="34" charset="0"/>
                <a:cs typeface="Arial" pitchFamily="34" charset="0"/>
              </a:defRPr>
            </a:lvl9pPr>
          </a:lstStyle>
          <a:p>
            <a:pPr algn="r" fontAlgn="base">
              <a:spcBef>
                <a:spcPct val="0"/>
              </a:spcBef>
              <a:spcAft>
                <a:spcPct val="0"/>
              </a:spcAft>
            </a:pPr>
            <a:fld id="{6623AD2F-6C88-4EE8-8864-D569AE8800B7}" type="slidenum">
              <a:rPr lang="en-US" sz="1000">
                <a:solidFill>
                  <a:srgbClr val="000000"/>
                </a:solidFill>
                <a:latin typeface="Chalkboard"/>
              </a:rPr>
              <a:pPr algn="r" fontAlgn="base">
                <a:spcBef>
                  <a:spcPct val="0"/>
                </a:spcBef>
                <a:spcAft>
                  <a:spcPct val="0"/>
                </a:spcAft>
              </a:pPr>
              <a:t>4</a:t>
            </a:fld>
            <a:endParaRPr lang="en-US" sz="1000">
              <a:solidFill>
                <a:srgbClr val="000000"/>
              </a:solidFill>
              <a:latin typeface="Chalkboard"/>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465947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651796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42</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10587366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43</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10587366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44</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1058736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46</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10587366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47</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15767309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210456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383198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125A4-4186-4646-8D88-A08BEEEA57B9}"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578210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56932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txBox="1">
            <a:spLocks noGrp="1" noChangeArrowheads="1"/>
          </p:cNvSpPr>
          <p:nvPr/>
        </p:nvSpPr>
        <p:spPr bwMode="auto">
          <a:xfrm>
            <a:off x="3885903" y="8685893"/>
            <a:ext cx="2972097" cy="458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9" tIns="45699" rIns="91399" bIns="45699" anchor="b"/>
          <a:lstStyle>
            <a:lvl1pPr defTabSz="1066800" eaLnBrk="0" hangingPunct="0">
              <a:defRPr sz="2000">
                <a:solidFill>
                  <a:schemeClr val="tx1"/>
                </a:solidFill>
                <a:latin typeface="Arial" pitchFamily="34" charset="0"/>
                <a:cs typeface="Arial" pitchFamily="34" charset="0"/>
              </a:defRPr>
            </a:lvl1pPr>
            <a:lvl2pPr marL="742950" indent="-285750" defTabSz="1066800" eaLnBrk="0" hangingPunct="0">
              <a:defRPr sz="2000">
                <a:solidFill>
                  <a:schemeClr val="tx1"/>
                </a:solidFill>
                <a:latin typeface="Arial" pitchFamily="34" charset="0"/>
                <a:cs typeface="Arial" pitchFamily="34" charset="0"/>
              </a:defRPr>
            </a:lvl2pPr>
            <a:lvl3pPr marL="1143000" indent="-228600" defTabSz="1066800" eaLnBrk="0" hangingPunct="0">
              <a:defRPr sz="2000">
                <a:solidFill>
                  <a:schemeClr val="tx1"/>
                </a:solidFill>
                <a:latin typeface="Arial" pitchFamily="34" charset="0"/>
                <a:cs typeface="Arial" pitchFamily="34" charset="0"/>
              </a:defRPr>
            </a:lvl3pPr>
            <a:lvl4pPr marL="1600200" indent="-228600" defTabSz="1066800" eaLnBrk="0" hangingPunct="0">
              <a:defRPr sz="2000">
                <a:solidFill>
                  <a:schemeClr val="tx1"/>
                </a:solidFill>
                <a:latin typeface="Arial" pitchFamily="34" charset="0"/>
                <a:cs typeface="Arial" pitchFamily="34" charset="0"/>
              </a:defRPr>
            </a:lvl4pPr>
            <a:lvl5pPr marL="2057400" indent="-228600" defTabSz="1066800" eaLnBrk="0" hangingPunct="0">
              <a:defRPr sz="2000">
                <a:solidFill>
                  <a:schemeClr val="tx1"/>
                </a:solidFill>
                <a:latin typeface="Arial" pitchFamily="34" charset="0"/>
                <a:cs typeface="Arial" pitchFamily="34" charset="0"/>
              </a:defRPr>
            </a:lvl5pPr>
            <a:lvl6pPr marL="2514600" indent="-228600" defTabSz="10668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668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668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66800" eaLnBrk="0" fontAlgn="base" hangingPunct="0">
              <a:spcBef>
                <a:spcPct val="0"/>
              </a:spcBef>
              <a:spcAft>
                <a:spcPct val="0"/>
              </a:spcAft>
              <a:defRPr sz="2000">
                <a:solidFill>
                  <a:schemeClr val="tx1"/>
                </a:solidFill>
                <a:latin typeface="Arial" pitchFamily="34" charset="0"/>
                <a:cs typeface="Arial" pitchFamily="34" charset="0"/>
              </a:defRPr>
            </a:lvl9pPr>
          </a:lstStyle>
          <a:p>
            <a:pPr algn="r" fontAlgn="base">
              <a:spcBef>
                <a:spcPct val="0"/>
              </a:spcBef>
              <a:spcAft>
                <a:spcPct val="0"/>
              </a:spcAft>
            </a:pPr>
            <a:fld id="{6623AD2F-6C88-4EE8-8864-D569AE8800B7}" type="slidenum">
              <a:rPr lang="en-US" sz="1000">
                <a:solidFill>
                  <a:srgbClr val="000000"/>
                </a:solidFill>
                <a:latin typeface="Chalkboard"/>
              </a:rPr>
              <a:pPr algn="r" fontAlgn="base">
                <a:spcBef>
                  <a:spcPct val="0"/>
                </a:spcBef>
                <a:spcAft>
                  <a:spcPct val="0"/>
                </a:spcAft>
              </a:pPr>
              <a:t>5</a:t>
            </a:fld>
            <a:endParaRPr lang="en-US" sz="1000">
              <a:solidFill>
                <a:srgbClr val="000000"/>
              </a:solidFill>
              <a:latin typeface="Chalkboard"/>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4659470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0080387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963F5536-7C40-4D79-8D59-3C9CBA8A0204}"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6040153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None/>
            </a:pPr>
            <a:endParaRPr lang="en-US" sz="1050"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55</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16149912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1808305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None/>
            </a:pPr>
            <a:endParaRPr lang="en-US" sz="1050"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57</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16149912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None/>
            </a:pPr>
            <a:endParaRPr lang="en-US" sz="1050" dirty="0">
              <a:ea typeface="ＭＳ Ｐゴシック"/>
              <a:cs typeface="ＭＳ Ｐゴシック"/>
            </a:endParaRP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CCE1E23F-720D-44B7-B9BE-9C7137B44E82}" type="slidenum">
              <a:rPr lang="en-US">
                <a:solidFill>
                  <a:srgbClr val="000000"/>
                </a:solidFill>
                <a:latin typeface="Chalkboard"/>
                <a:ea typeface="ＭＳ Ｐゴシック"/>
                <a:cs typeface="ＭＳ Ｐゴシック"/>
              </a:rPr>
              <a:pPr defTabSz="911225" eaLnBrk="0" hangingPunct="0"/>
              <a:t>58</a:t>
            </a:fld>
            <a:endParaRPr lang="en-US">
              <a:solidFill>
                <a:srgbClr val="000000"/>
              </a:solidFill>
              <a:latin typeface="Chalkboard"/>
              <a:ea typeface="ＭＳ Ｐゴシック"/>
              <a:cs typeface="ＭＳ Ｐゴシック"/>
            </a:endParaRPr>
          </a:p>
        </p:txBody>
      </p:sp>
    </p:spTree>
    <p:extLst>
      <p:ext uri="{BB962C8B-B14F-4D97-AF65-F5344CB8AC3E}">
        <p14:creationId xmlns:p14="http://schemas.microsoft.com/office/powerpoint/2010/main" val="1614991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txBox="1">
            <a:spLocks noGrp="1" noChangeArrowheads="1"/>
          </p:cNvSpPr>
          <p:nvPr/>
        </p:nvSpPr>
        <p:spPr bwMode="auto">
          <a:xfrm>
            <a:off x="3885903" y="8685893"/>
            <a:ext cx="2972097" cy="458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9" tIns="45699" rIns="91399" bIns="45699" anchor="b"/>
          <a:lstStyle>
            <a:lvl1pPr defTabSz="1066800" eaLnBrk="0" hangingPunct="0">
              <a:defRPr sz="2000">
                <a:solidFill>
                  <a:schemeClr val="tx1"/>
                </a:solidFill>
                <a:latin typeface="Arial" pitchFamily="34" charset="0"/>
                <a:cs typeface="Arial" pitchFamily="34" charset="0"/>
              </a:defRPr>
            </a:lvl1pPr>
            <a:lvl2pPr marL="742950" indent="-285750" defTabSz="1066800" eaLnBrk="0" hangingPunct="0">
              <a:defRPr sz="2000">
                <a:solidFill>
                  <a:schemeClr val="tx1"/>
                </a:solidFill>
                <a:latin typeface="Arial" pitchFamily="34" charset="0"/>
                <a:cs typeface="Arial" pitchFamily="34" charset="0"/>
              </a:defRPr>
            </a:lvl2pPr>
            <a:lvl3pPr marL="1143000" indent="-228600" defTabSz="1066800" eaLnBrk="0" hangingPunct="0">
              <a:defRPr sz="2000">
                <a:solidFill>
                  <a:schemeClr val="tx1"/>
                </a:solidFill>
                <a:latin typeface="Arial" pitchFamily="34" charset="0"/>
                <a:cs typeface="Arial" pitchFamily="34" charset="0"/>
              </a:defRPr>
            </a:lvl3pPr>
            <a:lvl4pPr marL="1600200" indent="-228600" defTabSz="1066800" eaLnBrk="0" hangingPunct="0">
              <a:defRPr sz="2000">
                <a:solidFill>
                  <a:schemeClr val="tx1"/>
                </a:solidFill>
                <a:latin typeface="Arial" pitchFamily="34" charset="0"/>
                <a:cs typeface="Arial" pitchFamily="34" charset="0"/>
              </a:defRPr>
            </a:lvl4pPr>
            <a:lvl5pPr marL="2057400" indent="-228600" defTabSz="1066800" eaLnBrk="0" hangingPunct="0">
              <a:defRPr sz="2000">
                <a:solidFill>
                  <a:schemeClr val="tx1"/>
                </a:solidFill>
                <a:latin typeface="Arial" pitchFamily="34" charset="0"/>
                <a:cs typeface="Arial" pitchFamily="34" charset="0"/>
              </a:defRPr>
            </a:lvl5pPr>
            <a:lvl6pPr marL="2514600" indent="-228600" defTabSz="10668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668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668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66800" eaLnBrk="0" fontAlgn="base" hangingPunct="0">
              <a:spcBef>
                <a:spcPct val="0"/>
              </a:spcBef>
              <a:spcAft>
                <a:spcPct val="0"/>
              </a:spcAft>
              <a:defRPr sz="2000">
                <a:solidFill>
                  <a:schemeClr val="tx1"/>
                </a:solidFill>
                <a:latin typeface="Arial" pitchFamily="34" charset="0"/>
                <a:cs typeface="Arial" pitchFamily="34" charset="0"/>
              </a:defRPr>
            </a:lvl9pPr>
          </a:lstStyle>
          <a:p>
            <a:pPr algn="r" fontAlgn="base">
              <a:spcBef>
                <a:spcPct val="0"/>
              </a:spcBef>
              <a:spcAft>
                <a:spcPct val="0"/>
              </a:spcAft>
            </a:pPr>
            <a:fld id="{6623AD2F-6C88-4EE8-8864-D569AE8800B7}" type="slidenum">
              <a:rPr lang="en-US" sz="1000">
                <a:solidFill>
                  <a:srgbClr val="000000"/>
                </a:solidFill>
                <a:latin typeface="Chalkboard"/>
              </a:rPr>
              <a:pPr algn="r" fontAlgn="base">
                <a:spcBef>
                  <a:spcPct val="0"/>
                </a:spcBef>
                <a:spcAft>
                  <a:spcPct val="0"/>
                </a:spcAft>
              </a:pPr>
              <a:t>6</a:t>
            </a:fld>
            <a:endParaRPr lang="en-US" sz="1000">
              <a:solidFill>
                <a:srgbClr val="000000"/>
              </a:solidFill>
              <a:latin typeface="Chalkboard"/>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000" dirty="0">
              <a:solidFill>
                <a:srgbClr val="000000"/>
              </a:solidFill>
            </a:endParaRPr>
          </a:p>
        </p:txBody>
      </p:sp>
    </p:spTree>
    <p:extLst>
      <p:ext uri="{BB962C8B-B14F-4D97-AF65-F5344CB8AC3E}">
        <p14:creationId xmlns:p14="http://schemas.microsoft.com/office/powerpoint/2010/main" val="319825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txBox="1">
            <a:spLocks noGrp="1" noChangeArrowheads="1"/>
          </p:cNvSpPr>
          <p:nvPr/>
        </p:nvSpPr>
        <p:spPr bwMode="auto">
          <a:xfrm>
            <a:off x="3885903" y="8685893"/>
            <a:ext cx="2972097" cy="458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9" tIns="45699" rIns="91399" bIns="45699" anchor="b"/>
          <a:lstStyle>
            <a:lvl1pPr defTabSz="1066800" eaLnBrk="0" hangingPunct="0">
              <a:defRPr sz="2000">
                <a:solidFill>
                  <a:schemeClr val="tx1"/>
                </a:solidFill>
                <a:latin typeface="Arial" pitchFamily="34" charset="0"/>
                <a:cs typeface="Arial" pitchFamily="34" charset="0"/>
              </a:defRPr>
            </a:lvl1pPr>
            <a:lvl2pPr marL="742950" indent="-285750" defTabSz="1066800" eaLnBrk="0" hangingPunct="0">
              <a:defRPr sz="2000">
                <a:solidFill>
                  <a:schemeClr val="tx1"/>
                </a:solidFill>
                <a:latin typeface="Arial" pitchFamily="34" charset="0"/>
                <a:cs typeface="Arial" pitchFamily="34" charset="0"/>
              </a:defRPr>
            </a:lvl2pPr>
            <a:lvl3pPr marL="1143000" indent="-228600" defTabSz="1066800" eaLnBrk="0" hangingPunct="0">
              <a:defRPr sz="2000">
                <a:solidFill>
                  <a:schemeClr val="tx1"/>
                </a:solidFill>
                <a:latin typeface="Arial" pitchFamily="34" charset="0"/>
                <a:cs typeface="Arial" pitchFamily="34" charset="0"/>
              </a:defRPr>
            </a:lvl3pPr>
            <a:lvl4pPr marL="1600200" indent="-228600" defTabSz="1066800" eaLnBrk="0" hangingPunct="0">
              <a:defRPr sz="2000">
                <a:solidFill>
                  <a:schemeClr val="tx1"/>
                </a:solidFill>
                <a:latin typeface="Arial" pitchFamily="34" charset="0"/>
                <a:cs typeface="Arial" pitchFamily="34" charset="0"/>
              </a:defRPr>
            </a:lvl4pPr>
            <a:lvl5pPr marL="2057400" indent="-228600" defTabSz="1066800" eaLnBrk="0" hangingPunct="0">
              <a:defRPr sz="2000">
                <a:solidFill>
                  <a:schemeClr val="tx1"/>
                </a:solidFill>
                <a:latin typeface="Arial" pitchFamily="34" charset="0"/>
                <a:cs typeface="Arial" pitchFamily="34" charset="0"/>
              </a:defRPr>
            </a:lvl5pPr>
            <a:lvl6pPr marL="2514600" indent="-228600" defTabSz="10668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668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668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66800" eaLnBrk="0" fontAlgn="base" hangingPunct="0">
              <a:spcBef>
                <a:spcPct val="0"/>
              </a:spcBef>
              <a:spcAft>
                <a:spcPct val="0"/>
              </a:spcAft>
              <a:defRPr sz="2000">
                <a:solidFill>
                  <a:schemeClr val="tx1"/>
                </a:solidFill>
                <a:latin typeface="Arial" pitchFamily="34" charset="0"/>
                <a:cs typeface="Arial" pitchFamily="34" charset="0"/>
              </a:defRPr>
            </a:lvl9pPr>
          </a:lstStyle>
          <a:p>
            <a:pPr algn="r" fontAlgn="base">
              <a:spcBef>
                <a:spcPct val="0"/>
              </a:spcBef>
              <a:spcAft>
                <a:spcPct val="0"/>
              </a:spcAft>
            </a:pPr>
            <a:fld id="{6623AD2F-6C88-4EE8-8864-D569AE8800B7}" type="slidenum">
              <a:rPr lang="en-US" sz="1000">
                <a:solidFill>
                  <a:srgbClr val="000000"/>
                </a:solidFill>
                <a:latin typeface="Chalkboard"/>
              </a:rPr>
              <a:pPr algn="r" fontAlgn="base">
                <a:spcBef>
                  <a:spcPct val="0"/>
                </a:spcBef>
                <a:spcAft>
                  <a:spcPct val="0"/>
                </a:spcAft>
              </a:pPr>
              <a:t>7</a:t>
            </a:fld>
            <a:endParaRPr lang="en-US" sz="1000">
              <a:solidFill>
                <a:srgbClr val="000000"/>
              </a:solidFill>
              <a:latin typeface="Chalkboard"/>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000" dirty="0">
              <a:solidFill>
                <a:srgbClr val="000000"/>
              </a:solidFill>
            </a:endParaRPr>
          </a:p>
        </p:txBody>
      </p:sp>
    </p:spTree>
    <p:extLst>
      <p:ext uri="{BB962C8B-B14F-4D97-AF65-F5344CB8AC3E}">
        <p14:creationId xmlns:p14="http://schemas.microsoft.com/office/powerpoint/2010/main" val="319825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7FF85E-DD82-4E65-A202-9B146ECCBCF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83296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7FF85E-DD82-4E65-A202-9B146ECCBCF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5885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513F0F-F506-4C53-BF39-ED7D02AD2E57}"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4142186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13F0F-F506-4C53-BF39-ED7D02AD2E57}"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164047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13F0F-F506-4C53-BF39-ED7D02AD2E57}"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2068445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82630834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667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74" indent="0">
              <a:buNone/>
              <a:defRPr sz="1800"/>
            </a:lvl2pPr>
            <a:lvl3pPr marL="913544" indent="0">
              <a:buNone/>
              <a:defRPr sz="1600"/>
            </a:lvl3pPr>
            <a:lvl4pPr marL="1370319" indent="0">
              <a:buNone/>
              <a:defRPr sz="1400"/>
            </a:lvl4pPr>
            <a:lvl5pPr marL="1827089" indent="0">
              <a:buNone/>
              <a:defRPr sz="1400"/>
            </a:lvl5pPr>
            <a:lvl6pPr marL="2283864" indent="0">
              <a:buNone/>
              <a:defRPr sz="1400"/>
            </a:lvl6pPr>
            <a:lvl7pPr marL="2740634" indent="0">
              <a:buNone/>
              <a:defRPr sz="1400"/>
            </a:lvl7pPr>
            <a:lvl8pPr marL="3197408" indent="0">
              <a:buNone/>
              <a:defRPr sz="1400"/>
            </a:lvl8pPr>
            <a:lvl9pPr marL="3654179" indent="0">
              <a:buNone/>
              <a:defRPr sz="1400"/>
            </a:lvl9pPr>
          </a:lstStyle>
          <a:p>
            <a:pPr lvl="0"/>
            <a:r>
              <a:rPr lang="en-US"/>
              <a:t>Click to edit Master text styles</a:t>
            </a:r>
          </a:p>
        </p:txBody>
      </p:sp>
    </p:spTree>
    <p:extLst>
      <p:ext uri="{BB962C8B-B14F-4D97-AF65-F5344CB8AC3E}">
        <p14:creationId xmlns:p14="http://schemas.microsoft.com/office/powerpoint/2010/main" val="1908119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747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282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82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494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64789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13F0F-F506-4C53-BF39-ED7D02AD2E57}"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473489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3470987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3164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7993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4487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168035261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9560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79890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130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232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67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513F0F-F506-4C53-BF39-ED7D02AD2E57}"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3505647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293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090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0206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901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5542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srcRect/>
          <a:stretch>
            <a:fillRect/>
          </a:stretch>
        </p:blipFill>
        <p:spPr bwMode="auto">
          <a:xfrm>
            <a:off x="381000" y="1143000"/>
            <a:ext cx="8321675" cy="847725"/>
          </a:xfrm>
          <a:prstGeom prst="rect">
            <a:avLst/>
          </a:prstGeom>
          <a:noFill/>
          <a:ln w="9525">
            <a:noFill/>
            <a:miter lim="800000"/>
            <a:headEnd/>
            <a:tailEnd/>
          </a:ln>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271498397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1712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74" indent="0">
              <a:buNone/>
              <a:defRPr sz="1800"/>
            </a:lvl2pPr>
            <a:lvl3pPr marL="913544" indent="0">
              <a:buNone/>
              <a:defRPr sz="1600"/>
            </a:lvl3pPr>
            <a:lvl4pPr marL="1370319" indent="0">
              <a:buNone/>
              <a:defRPr sz="1400"/>
            </a:lvl4pPr>
            <a:lvl5pPr marL="1827089" indent="0">
              <a:buNone/>
              <a:defRPr sz="1400"/>
            </a:lvl5pPr>
            <a:lvl6pPr marL="2283864" indent="0">
              <a:buNone/>
              <a:defRPr sz="1400"/>
            </a:lvl6pPr>
            <a:lvl7pPr marL="2740634" indent="0">
              <a:buNone/>
              <a:defRPr sz="1400"/>
            </a:lvl7pPr>
            <a:lvl8pPr marL="3197408" indent="0">
              <a:buNone/>
              <a:defRPr sz="1400"/>
            </a:lvl8pPr>
            <a:lvl9pPr marL="3654179" indent="0">
              <a:buNone/>
              <a:defRPr sz="1400"/>
            </a:lvl9pPr>
          </a:lstStyle>
          <a:p>
            <a:pPr lvl="0"/>
            <a:r>
              <a:rPr lang="en-US"/>
              <a:t>Click to edit Master text styles</a:t>
            </a:r>
          </a:p>
        </p:txBody>
      </p:sp>
    </p:spTree>
    <p:extLst>
      <p:ext uri="{BB962C8B-B14F-4D97-AF65-F5344CB8AC3E}">
        <p14:creationId xmlns:p14="http://schemas.microsoft.com/office/powerpoint/2010/main" val="2583904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373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832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513F0F-F506-4C53-BF39-ED7D02AD2E57}"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2887005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7512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627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1086855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995394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18742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7835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136511F-D183-4E86-9105-B82E37BBDA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1993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CA1588D-B5BF-437B-8B85-A51B714CAF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2081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17672B-578F-43E7-9695-CD86C8E997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7804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57B9B69-C801-45E9-9BD2-D5CB1EA225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44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513F0F-F506-4C53-BF39-ED7D02AD2E57}" type="datetimeFigureOut">
              <a:rPr lang="en-US" smtClean="0"/>
              <a:pPr/>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35880761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AD5D49D-6323-42F9-AD87-741834730F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4493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EEAF8F7-2D7C-4B91-8572-0B4BC57E6D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28258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D42590E-D54A-49B1-8607-E45D426F88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88555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2AA4DBA-A27E-44AA-AA25-F155BC0713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54074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9B5F99A-0F74-4296-B19D-32C7FB38AD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874212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F3995A9-EB7C-4796-8663-DE7AB60DA0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94846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016BB5-DECF-44BB-AB0B-A400AE0460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94548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57EAF4-0DF4-1B46-A0F7-4907A171C388}"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CA31AE-4E79-CF4B-95AC-96E5009963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2102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7EAF4-0DF4-1B46-A0F7-4907A171C388}"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CA31AE-4E79-CF4B-95AC-96E5009963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402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57EAF4-0DF4-1B46-A0F7-4907A171C388}"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CA31AE-4E79-CF4B-95AC-96E5009963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25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513F0F-F506-4C53-BF39-ED7D02AD2E57}" type="datetimeFigureOut">
              <a:rPr lang="en-US" smtClean="0"/>
              <a:pPr/>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41166852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57EAF4-0DF4-1B46-A0F7-4907A171C388}" type="datetimeFigureOut">
              <a:rPr lang="en-US" smtClean="0">
                <a:solidFill>
                  <a:prstClr val="black">
                    <a:tint val="75000"/>
                  </a:prstClr>
                </a:solidFill>
              </a:rPr>
              <a:pPr/>
              <a:t>5/4/2017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CA31AE-4E79-CF4B-95AC-96E5009963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1207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57EAF4-0DF4-1B46-A0F7-4907A171C388}" type="datetimeFigureOut">
              <a:rPr lang="en-US" smtClean="0">
                <a:solidFill>
                  <a:prstClr val="black">
                    <a:tint val="75000"/>
                  </a:prstClr>
                </a:solidFill>
              </a:rPr>
              <a:pPr/>
              <a:t>5/4/2017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CA31AE-4E79-CF4B-95AC-96E5009963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0313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57EAF4-0DF4-1B46-A0F7-4907A171C388}" type="datetimeFigureOut">
              <a:rPr lang="en-US" smtClean="0">
                <a:solidFill>
                  <a:prstClr val="black">
                    <a:tint val="75000"/>
                  </a:prstClr>
                </a:solidFill>
              </a:rPr>
              <a:pPr/>
              <a:t>5/4/2017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CA31AE-4E79-CF4B-95AC-96E5009963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2494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7EAF4-0DF4-1B46-A0F7-4907A171C388}" type="datetimeFigureOut">
              <a:rPr lang="en-US" smtClean="0">
                <a:solidFill>
                  <a:prstClr val="black">
                    <a:tint val="75000"/>
                  </a:prstClr>
                </a:solidFill>
              </a:rPr>
              <a:pPr/>
              <a:t>5/4/2017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CA31AE-4E79-CF4B-95AC-96E5009963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281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57EAF4-0DF4-1B46-A0F7-4907A171C388}" type="datetimeFigureOut">
              <a:rPr lang="en-US" smtClean="0">
                <a:solidFill>
                  <a:prstClr val="black">
                    <a:tint val="75000"/>
                  </a:prstClr>
                </a:solidFill>
              </a:rPr>
              <a:pPr/>
              <a:t>5/4/2017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CA31AE-4E79-CF4B-95AC-96E5009963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4493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57EAF4-0DF4-1B46-A0F7-4907A171C388}" type="datetimeFigureOut">
              <a:rPr lang="en-US" smtClean="0">
                <a:solidFill>
                  <a:prstClr val="black">
                    <a:tint val="75000"/>
                  </a:prstClr>
                </a:solidFill>
              </a:rPr>
              <a:pPr/>
              <a:t>5/4/2017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CA31AE-4E79-CF4B-95AC-96E5009963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0861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7EAF4-0DF4-1B46-A0F7-4907A171C388}"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CA31AE-4E79-CF4B-95AC-96E5009963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6131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7EAF4-0DF4-1B46-A0F7-4907A171C388}"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CA31AE-4E79-CF4B-95AC-96E5009963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6306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2312B6-55A8-4CB9-AC05-AD31719AE35E}"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99491-28A5-4DE0-9188-C23E499F8D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2162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2312B6-55A8-4CB9-AC05-AD31719AE35E}"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99491-28A5-4DE0-9188-C23E499F8D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13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13F0F-F506-4C53-BF39-ED7D02AD2E57}" type="datetimeFigureOut">
              <a:rPr lang="en-US" smtClean="0"/>
              <a:pPr/>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35393148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2312B6-55A8-4CB9-AC05-AD31719AE35E}"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99491-28A5-4DE0-9188-C23E499F8D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214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2312B6-55A8-4CB9-AC05-AD31719AE35E}" type="datetimeFigureOut">
              <a:rPr lang="en-US" smtClean="0">
                <a:solidFill>
                  <a:prstClr val="black">
                    <a:tint val="75000"/>
                  </a:prstClr>
                </a:solidFill>
              </a:rPr>
              <a:pPr/>
              <a:t>5/4/2017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99491-28A5-4DE0-9188-C23E499F8D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03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2312B6-55A8-4CB9-AC05-AD31719AE35E}" type="datetimeFigureOut">
              <a:rPr lang="en-US" smtClean="0">
                <a:solidFill>
                  <a:prstClr val="black">
                    <a:tint val="75000"/>
                  </a:prstClr>
                </a:solidFill>
              </a:rPr>
              <a:pPr/>
              <a:t>5/4/2017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3099491-28A5-4DE0-9188-C23E499F8D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961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2312B6-55A8-4CB9-AC05-AD31719AE35E}" type="datetimeFigureOut">
              <a:rPr lang="en-US" smtClean="0">
                <a:solidFill>
                  <a:prstClr val="black">
                    <a:tint val="75000"/>
                  </a:prstClr>
                </a:solidFill>
              </a:rPr>
              <a:pPr/>
              <a:t>5/4/2017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3099491-28A5-4DE0-9188-C23E499F8D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7013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312B6-55A8-4CB9-AC05-AD31719AE35E}" type="datetimeFigureOut">
              <a:rPr lang="en-US" smtClean="0">
                <a:solidFill>
                  <a:prstClr val="black">
                    <a:tint val="75000"/>
                  </a:prstClr>
                </a:solidFill>
              </a:rPr>
              <a:pPr/>
              <a:t>5/4/2017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3099491-28A5-4DE0-9188-C23E499F8D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835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2312B6-55A8-4CB9-AC05-AD31719AE35E}" type="datetimeFigureOut">
              <a:rPr lang="en-US" smtClean="0">
                <a:solidFill>
                  <a:prstClr val="black">
                    <a:tint val="75000"/>
                  </a:prstClr>
                </a:solidFill>
              </a:rPr>
              <a:pPr/>
              <a:t>5/4/2017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99491-28A5-4DE0-9188-C23E499F8D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2719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2312B6-55A8-4CB9-AC05-AD31719AE35E}" type="datetimeFigureOut">
              <a:rPr lang="en-US" smtClean="0">
                <a:solidFill>
                  <a:prstClr val="black">
                    <a:tint val="75000"/>
                  </a:prstClr>
                </a:solidFill>
              </a:rPr>
              <a:pPr/>
              <a:t>5/4/2017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99491-28A5-4DE0-9188-C23E499F8D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2972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2312B6-55A8-4CB9-AC05-AD31719AE35E}"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99491-28A5-4DE0-9188-C23E499F8D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5816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2312B6-55A8-4CB9-AC05-AD31719AE35E}"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99491-28A5-4DE0-9188-C23E499F8D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0101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85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513F0F-F506-4C53-BF39-ED7D02AD2E57}"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13045865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DE490E-FC51-4EB7-BC79-83086180A7A4}"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ADDCE0-28FC-4F49-8E1E-0E22A396BD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3661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E490E-FC51-4EB7-BC79-83086180A7A4}"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ADDCE0-28FC-4F49-8E1E-0E22A396BD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31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DE490E-FC51-4EB7-BC79-83086180A7A4}"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ADDCE0-28FC-4F49-8E1E-0E22A396BD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9440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DE490E-FC51-4EB7-BC79-83086180A7A4}" type="datetimeFigureOut">
              <a:rPr lang="en-US" smtClean="0">
                <a:solidFill>
                  <a:prstClr val="black">
                    <a:tint val="75000"/>
                  </a:prstClr>
                </a:solidFill>
              </a:rPr>
              <a:pPr/>
              <a:t>5/4/2017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ADDCE0-28FC-4F49-8E1E-0E22A396BD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0257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DE490E-FC51-4EB7-BC79-83086180A7A4}" type="datetimeFigureOut">
              <a:rPr lang="en-US" smtClean="0">
                <a:solidFill>
                  <a:prstClr val="black">
                    <a:tint val="75000"/>
                  </a:prstClr>
                </a:solidFill>
              </a:rPr>
              <a:pPr/>
              <a:t>5/4/2017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ADDCE0-28FC-4F49-8E1E-0E22A396BD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691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DE490E-FC51-4EB7-BC79-83086180A7A4}" type="datetimeFigureOut">
              <a:rPr lang="en-US" smtClean="0">
                <a:solidFill>
                  <a:prstClr val="black">
                    <a:tint val="75000"/>
                  </a:prstClr>
                </a:solidFill>
              </a:rPr>
              <a:pPr/>
              <a:t>5/4/2017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ADDCE0-28FC-4F49-8E1E-0E22A396BD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8428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E490E-FC51-4EB7-BC79-83086180A7A4}" type="datetimeFigureOut">
              <a:rPr lang="en-US" smtClean="0">
                <a:solidFill>
                  <a:prstClr val="black">
                    <a:tint val="75000"/>
                  </a:prstClr>
                </a:solidFill>
              </a:rPr>
              <a:pPr/>
              <a:t>5/4/2017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ADDCE0-28FC-4F49-8E1E-0E22A396BD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3497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DE490E-FC51-4EB7-BC79-83086180A7A4}" type="datetimeFigureOut">
              <a:rPr lang="en-US" smtClean="0">
                <a:solidFill>
                  <a:prstClr val="black">
                    <a:tint val="75000"/>
                  </a:prstClr>
                </a:solidFill>
              </a:rPr>
              <a:pPr/>
              <a:t>5/4/2017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ADDCE0-28FC-4F49-8E1E-0E22A396BD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2189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DE490E-FC51-4EB7-BC79-83086180A7A4}" type="datetimeFigureOut">
              <a:rPr lang="en-US" smtClean="0">
                <a:solidFill>
                  <a:prstClr val="black">
                    <a:tint val="75000"/>
                  </a:prstClr>
                </a:solidFill>
              </a:rPr>
              <a:pPr/>
              <a:t>5/4/2017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ADDCE0-28FC-4F49-8E1E-0E22A396BD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4309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E490E-FC51-4EB7-BC79-83086180A7A4}"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ADDCE0-28FC-4F49-8E1E-0E22A396BD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59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513F0F-F506-4C53-BF39-ED7D02AD2E57}"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21394784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E490E-FC51-4EB7-BC79-83086180A7A4}"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ADDCE0-28FC-4F49-8E1E-0E22A396BD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1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13F0F-F506-4C53-BF39-ED7D02AD2E57}" type="datetimeFigureOut">
              <a:rPr lang="en-US" smtClean="0"/>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399DA-F1CE-4B5E-A1EA-178920051883}" type="slidenum">
              <a:rPr lang="en-US" smtClean="0"/>
              <a:pPr/>
              <a:t>‹#›</a:t>
            </a:fld>
            <a:endParaRPr lang="en-US"/>
          </a:p>
        </p:txBody>
      </p:sp>
    </p:spTree>
    <p:extLst>
      <p:ext uri="{BB962C8B-B14F-4D97-AF65-F5344CB8AC3E}">
        <p14:creationId xmlns:p14="http://schemas.microsoft.com/office/powerpoint/2010/main" val="229406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E490E-FC51-4EB7-BC79-83086180A7A4}" type="datetimeFigureOut">
              <a:rPr lang="en-US" smtClean="0">
                <a:solidFill>
                  <a:prstClr val="black">
                    <a:tint val="75000"/>
                  </a:prstClr>
                </a:solidFill>
                <a:cs typeface="Arial" pitchFamily="34" charset="0"/>
              </a:rPr>
              <a:pPr/>
              <a:t>5/4/2017</a:t>
            </a:fld>
            <a:endParaRPr lang="en-US">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DDCE0-28FC-4F49-8E1E-0E22A396BD37}" type="slidenum">
              <a:rPr lang="en-US" smtClean="0">
                <a:solidFill>
                  <a:prstClr val="black">
                    <a:tint val="75000"/>
                  </a:prstClr>
                </a:solidFill>
                <a:cs typeface="Arial" pitchFamily="34" charset="0"/>
              </a:rPr>
              <a:pPr/>
              <a:t>‹#›</a:t>
            </a:fld>
            <a:endParaRPr lang="en-US">
              <a:solidFill>
                <a:prstClr val="black">
                  <a:tint val="75000"/>
                </a:prstClr>
              </a:solidFill>
              <a:cs typeface="Arial" pitchFamily="34" charset="0"/>
            </a:endParaRPr>
          </a:p>
        </p:txBody>
      </p:sp>
    </p:spTree>
    <p:extLst>
      <p:ext uri="{BB962C8B-B14F-4D97-AF65-F5344CB8AC3E}">
        <p14:creationId xmlns:p14="http://schemas.microsoft.com/office/powerpoint/2010/main" val="1448691468"/>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54" tIns="45678" rIns="91354" bIns="4567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5"/>
          <p:cNvSpPr>
            <a:spLocks noChangeArrowheads="1"/>
          </p:cNvSpPr>
          <p:nvPr/>
        </p:nvSpPr>
        <p:spPr bwMode="auto">
          <a:xfrm>
            <a:off x="0" y="0"/>
            <a:ext cx="9144000" cy="762000"/>
          </a:xfrm>
          <a:prstGeom prst="rect">
            <a:avLst/>
          </a:prstGeom>
          <a:solidFill>
            <a:srgbClr val="2E249E"/>
          </a:solidFill>
          <a:ln>
            <a:noFill/>
          </a:ln>
          <a:extLst/>
        </p:spPr>
        <p:txBody>
          <a:bodyPr wrap="none" lIns="91354" tIns="45678" rIns="91354" bIns="45678" anchor="ctr"/>
          <a:lstStyle/>
          <a:p>
            <a:pPr algn="ctr" fontAlgn="base">
              <a:spcBef>
                <a:spcPct val="0"/>
              </a:spcBef>
              <a:spcAft>
                <a:spcPct val="0"/>
              </a:spcAft>
              <a:defRPr/>
            </a:pPr>
            <a:endParaRPr lang="en-US">
              <a:solidFill>
                <a:srgbClr val="000000"/>
              </a:solidFill>
              <a:latin typeface="Symbol" charset="2"/>
              <a:ea typeface="ＭＳ Ｐゴシック" charset="-128"/>
            </a:endParaRPr>
          </a:p>
        </p:txBody>
      </p:sp>
      <p:sp>
        <p:nvSpPr>
          <p:cNvPr id="1028"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54" tIns="45678" rIns="91354" bIns="45678"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779757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a:solidFill>
            <a:schemeClr val="bg1"/>
          </a:solidFill>
          <a:latin typeface="Arial" panose="020B0604020202020204" pitchFamily="34" charset="0"/>
          <a:ea typeface="ＭＳ Ｐゴシック" charset="0"/>
          <a:cs typeface="ＭＳ Ｐゴシック" charset="-128"/>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5pPr>
      <a:lvl6pPr marL="456774" algn="l" rtl="0" eaLnBrk="1" fontAlgn="base" hangingPunct="1">
        <a:spcBef>
          <a:spcPct val="0"/>
        </a:spcBef>
        <a:spcAft>
          <a:spcPct val="0"/>
        </a:spcAft>
        <a:defRPr sz="3200">
          <a:solidFill>
            <a:schemeClr val="bg1"/>
          </a:solidFill>
          <a:latin typeface="cmss10" pitchFamily="34" charset="0"/>
          <a:cs typeface="Arial" charset="0"/>
        </a:defRPr>
      </a:lvl6pPr>
      <a:lvl7pPr marL="913544" algn="l" rtl="0" eaLnBrk="1" fontAlgn="base" hangingPunct="1">
        <a:spcBef>
          <a:spcPct val="0"/>
        </a:spcBef>
        <a:spcAft>
          <a:spcPct val="0"/>
        </a:spcAft>
        <a:defRPr sz="3200">
          <a:solidFill>
            <a:schemeClr val="bg1"/>
          </a:solidFill>
          <a:latin typeface="cmss10" pitchFamily="34" charset="0"/>
          <a:cs typeface="Arial" charset="0"/>
        </a:defRPr>
      </a:lvl7pPr>
      <a:lvl8pPr marL="1370319" algn="l" rtl="0" eaLnBrk="1" fontAlgn="base" hangingPunct="1">
        <a:spcBef>
          <a:spcPct val="0"/>
        </a:spcBef>
        <a:spcAft>
          <a:spcPct val="0"/>
        </a:spcAft>
        <a:defRPr sz="3200">
          <a:solidFill>
            <a:schemeClr val="bg1"/>
          </a:solidFill>
          <a:latin typeface="cmss10" pitchFamily="34" charset="0"/>
          <a:cs typeface="Arial" charset="0"/>
        </a:defRPr>
      </a:lvl8pPr>
      <a:lvl9pPr marL="1827089"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1313" indent="-34131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ＭＳ Ｐゴシック" charset="0"/>
          <a:cs typeface="ＭＳ Ｐゴシック" charset="-128"/>
        </a:defRPr>
      </a:lvl1pPr>
      <a:lvl2pPr marL="741363" indent="-28416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Arial" charset="0"/>
          <a:cs typeface="+mn-cs"/>
        </a:defRPr>
      </a:lvl2pPr>
      <a:lvl3pPr marL="1141413" indent="-22701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ＭＳ Ｐゴシック" charset="-128"/>
          <a:cs typeface="+mn-cs"/>
        </a:defRPr>
      </a:lvl3pPr>
      <a:lvl4pPr marL="1598613" indent="-22701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ＭＳ Ｐゴシック" charset="-128"/>
          <a:cs typeface="+mn-cs"/>
        </a:defRPr>
      </a:lvl4pPr>
      <a:lvl5pPr marL="2054225" indent="-22701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ＭＳ Ｐゴシック" charset="-128"/>
          <a:cs typeface="+mn-cs"/>
        </a:defRPr>
      </a:lvl5pPr>
      <a:lvl6pPr marL="2512248" indent="-228387"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69022" indent="-228387"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5793" indent="-228387"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2564" indent="-228387"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838200"/>
            <a:ext cx="8305800" cy="5791200"/>
          </a:xfrm>
          <a:prstGeom prst="rect">
            <a:avLst/>
          </a:prstGeom>
          <a:noFill/>
          <a:ln w="9525">
            <a:noFill/>
            <a:miter lim="800000"/>
            <a:headEnd/>
            <a:tailEnd/>
          </a:ln>
        </p:spPr>
        <p:txBody>
          <a:bodyPr vert="horz" wrap="square" lIns="91354" tIns="45678" rIns="91354" bIns="4567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5"/>
          <p:cNvSpPr>
            <a:spLocks noChangeArrowheads="1"/>
          </p:cNvSpPr>
          <p:nvPr/>
        </p:nvSpPr>
        <p:spPr bwMode="auto">
          <a:xfrm>
            <a:off x="0" y="0"/>
            <a:ext cx="9144000" cy="762000"/>
          </a:xfrm>
          <a:prstGeom prst="rect">
            <a:avLst/>
          </a:prstGeom>
          <a:solidFill>
            <a:srgbClr val="2E249E"/>
          </a:solidFill>
          <a:ln>
            <a:noFill/>
          </a:ln>
          <a:extLst/>
        </p:spPr>
        <p:txBody>
          <a:bodyPr wrap="none" lIns="91354" tIns="45678" rIns="91354" bIns="45678" anchor="ctr"/>
          <a:lstStyle/>
          <a:p>
            <a:pPr algn="ctr" fontAlgn="base">
              <a:spcBef>
                <a:spcPct val="0"/>
              </a:spcBef>
              <a:spcAft>
                <a:spcPct val="0"/>
              </a:spcAft>
              <a:defRPr/>
            </a:pPr>
            <a:endParaRPr lang="en-US">
              <a:solidFill>
                <a:srgbClr val="000000"/>
              </a:solidFill>
              <a:latin typeface="Symbol" charset="2"/>
              <a:ea typeface="ＭＳ Ｐゴシック" charset="-128"/>
            </a:endParaRPr>
          </a:p>
        </p:txBody>
      </p:sp>
      <p:sp>
        <p:nvSpPr>
          <p:cNvPr id="1028" name="Rectangle 2"/>
          <p:cNvSpPr>
            <a:spLocks noGrp="1" noChangeArrowheads="1"/>
          </p:cNvSpPr>
          <p:nvPr>
            <p:ph type="title"/>
          </p:nvPr>
        </p:nvSpPr>
        <p:spPr bwMode="auto">
          <a:xfrm>
            <a:off x="228600" y="152400"/>
            <a:ext cx="8763000" cy="533400"/>
          </a:xfrm>
          <a:prstGeom prst="rect">
            <a:avLst/>
          </a:prstGeom>
          <a:noFill/>
          <a:ln w="9525">
            <a:noFill/>
            <a:miter lim="800000"/>
            <a:headEnd/>
            <a:tailEnd/>
          </a:ln>
        </p:spPr>
        <p:txBody>
          <a:bodyPr vert="horz" wrap="square" lIns="91354" tIns="45678" rIns="91354" bIns="45678"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128779193"/>
      </p:ext>
    </p:extLst>
  </p:cSld>
  <p:clrMap bg1="lt1" tx1="dk1" bg2="lt2" tx2="dk2" accent1="accent1" accent2="accent2" accent3="accent3" accent4="accent4" accent5="accent5" accent6="accent6" hlink="hlink" folHlink="folHlink"/>
  <p:sldLayoutIdLst>
    <p:sldLayoutId id="2147483673" r:id="rId1"/>
  </p:sldLayoutIdLst>
  <p:txStyles>
    <p:titleStyle>
      <a:lvl1pPr algn="l" rtl="0" eaLnBrk="0" fontAlgn="base" hangingPunct="0">
        <a:spcBef>
          <a:spcPct val="0"/>
        </a:spcBef>
        <a:spcAft>
          <a:spcPct val="0"/>
        </a:spcAft>
        <a:defRPr sz="3200">
          <a:solidFill>
            <a:schemeClr val="bg1"/>
          </a:solidFill>
          <a:latin typeface="Arial" panose="020B0604020202020204" pitchFamily="34" charset="0"/>
          <a:ea typeface="ＭＳ Ｐゴシック" charset="0"/>
          <a:cs typeface="ＭＳ Ｐゴシック" charset="-128"/>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5pPr>
      <a:lvl6pPr marL="456774" algn="l" rtl="0" eaLnBrk="1" fontAlgn="base" hangingPunct="1">
        <a:spcBef>
          <a:spcPct val="0"/>
        </a:spcBef>
        <a:spcAft>
          <a:spcPct val="0"/>
        </a:spcAft>
        <a:defRPr sz="3200">
          <a:solidFill>
            <a:schemeClr val="bg1"/>
          </a:solidFill>
          <a:latin typeface="cmss10" pitchFamily="34" charset="0"/>
          <a:cs typeface="Arial" charset="0"/>
        </a:defRPr>
      </a:lvl6pPr>
      <a:lvl7pPr marL="913544" algn="l" rtl="0" eaLnBrk="1" fontAlgn="base" hangingPunct="1">
        <a:spcBef>
          <a:spcPct val="0"/>
        </a:spcBef>
        <a:spcAft>
          <a:spcPct val="0"/>
        </a:spcAft>
        <a:defRPr sz="3200">
          <a:solidFill>
            <a:schemeClr val="bg1"/>
          </a:solidFill>
          <a:latin typeface="cmss10" pitchFamily="34" charset="0"/>
          <a:cs typeface="Arial" charset="0"/>
        </a:defRPr>
      </a:lvl7pPr>
      <a:lvl8pPr marL="1370319" algn="l" rtl="0" eaLnBrk="1" fontAlgn="base" hangingPunct="1">
        <a:spcBef>
          <a:spcPct val="0"/>
        </a:spcBef>
        <a:spcAft>
          <a:spcPct val="0"/>
        </a:spcAft>
        <a:defRPr sz="3200">
          <a:solidFill>
            <a:schemeClr val="bg1"/>
          </a:solidFill>
          <a:latin typeface="cmss10" pitchFamily="34" charset="0"/>
          <a:cs typeface="Arial" charset="0"/>
        </a:defRPr>
      </a:lvl8pPr>
      <a:lvl9pPr marL="1827089"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1313" indent="-341313" algn="l" rtl="0" eaLnBrk="0" fontAlgn="base" hangingPunct="0">
        <a:spcBef>
          <a:spcPct val="20000"/>
        </a:spcBef>
        <a:spcAft>
          <a:spcPct val="0"/>
        </a:spcAft>
        <a:buSzPct val="80000"/>
        <a:buBlip>
          <a:blip r:embed="rId3"/>
        </a:buBlip>
        <a:defRPr sz="2000">
          <a:solidFill>
            <a:schemeClr val="tx1"/>
          </a:solidFill>
          <a:latin typeface="Arial" panose="020B0604020202020204" pitchFamily="34" charset="0"/>
          <a:ea typeface="ＭＳ Ｐゴシック" charset="0"/>
          <a:cs typeface="ＭＳ Ｐゴシック" charset="-128"/>
        </a:defRPr>
      </a:lvl1pPr>
      <a:lvl2pPr marL="741363" indent="-284163" algn="l" rtl="0" eaLnBrk="0" fontAlgn="base" hangingPunct="0">
        <a:spcBef>
          <a:spcPct val="20000"/>
        </a:spcBef>
        <a:spcAft>
          <a:spcPct val="0"/>
        </a:spcAft>
        <a:buSzPct val="80000"/>
        <a:buBlip>
          <a:blip r:embed="rId3"/>
        </a:buBlip>
        <a:defRPr sz="2000">
          <a:solidFill>
            <a:schemeClr val="tx1"/>
          </a:solidFill>
          <a:latin typeface="Arial" panose="020B0604020202020204" pitchFamily="34" charset="0"/>
          <a:ea typeface="Arial" charset="0"/>
          <a:cs typeface="+mn-cs"/>
        </a:defRPr>
      </a:lvl2pPr>
      <a:lvl3pPr marL="1141413" indent="-227013" algn="l" rtl="0" eaLnBrk="0" fontAlgn="base" hangingPunct="0">
        <a:spcBef>
          <a:spcPct val="20000"/>
        </a:spcBef>
        <a:spcAft>
          <a:spcPct val="0"/>
        </a:spcAft>
        <a:buSzPct val="80000"/>
        <a:buBlip>
          <a:blip r:embed="rId3"/>
        </a:buBlip>
        <a:defRPr sz="2000">
          <a:solidFill>
            <a:schemeClr val="tx1"/>
          </a:solidFill>
          <a:latin typeface="Arial" panose="020B0604020202020204" pitchFamily="34" charset="0"/>
          <a:ea typeface="ＭＳ Ｐゴシック" charset="-128"/>
          <a:cs typeface="+mn-cs"/>
        </a:defRPr>
      </a:lvl3pPr>
      <a:lvl4pPr marL="1598613" indent="-227013" algn="l" rtl="0" eaLnBrk="0" fontAlgn="base" hangingPunct="0">
        <a:spcBef>
          <a:spcPct val="20000"/>
        </a:spcBef>
        <a:spcAft>
          <a:spcPct val="0"/>
        </a:spcAft>
        <a:buSzPct val="80000"/>
        <a:buBlip>
          <a:blip r:embed="rId3"/>
        </a:buBlip>
        <a:defRPr sz="2000">
          <a:solidFill>
            <a:schemeClr val="tx1"/>
          </a:solidFill>
          <a:latin typeface="Arial" panose="020B0604020202020204" pitchFamily="34" charset="0"/>
          <a:ea typeface="ＭＳ Ｐゴシック" charset="-128"/>
          <a:cs typeface="+mn-cs"/>
        </a:defRPr>
      </a:lvl4pPr>
      <a:lvl5pPr marL="2054225" indent="-227013" algn="l" rtl="0" eaLnBrk="0" fontAlgn="base" hangingPunct="0">
        <a:spcBef>
          <a:spcPct val="20000"/>
        </a:spcBef>
        <a:spcAft>
          <a:spcPct val="0"/>
        </a:spcAft>
        <a:buSzPct val="80000"/>
        <a:buBlip>
          <a:blip r:embed="rId3"/>
        </a:buBlip>
        <a:defRPr sz="2000">
          <a:solidFill>
            <a:schemeClr val="tx1"/>
          </a:solidFill>
          <a:latin typeface="Arial" panose="020B0604020202020204" pitchFamily="34" charset="0"/>
          <a:ea typeface="ＭＳ Ｐゴシック" charset="-128"/>
          <a:cs typeface="+mn-cs"/>
        </a:defRPr>
      </a:lvl5pPr>
      <a:lvl6pPr marL="2512248" indent="-228387" algn="l" rtl="0" eaLnBrk="1" fontAlgn="base" hangingPunct="1">
        <a:spcBef>
          <a:spcPct val="20000"/>
        </a:spcBef>
        <a:spcAft>
          <a:spcPct val="0"/>
        </a:spcAft>
        <a:buSzPct val="80000"/>
        <a:buBlip>
          <a:blip r:embed="rId3"/>
        </a:buBlip>
        <a:defRPr sz="2000">
          <a:solidFill>
            <a:schemeClr val="tx1"/>
          </a:solidFill>
          <a:latin typeface="+mn-lt"/>
          <a:cs typeface="+mn-cs"/>
        </a:defRPr>
      </a:lvl6pPr>
      <a:lvl7pPr marL="2969022" indent="-228387" algn="l" rtl="0" eaLnBrk="1" fontAlgn="base" hangingPunct="1">
        <a:spcBef>
          <a:spcPct val="20000"/>
        </a:spcBef>
        <a:spcAft>
          <a:spcPct val="0"/>
        </a:spcAft>
        <a:buSzPct val="80000"/>
        <a:buBlip>
          <a:blip r:embed="rId3"/>
        </a:buBlip>
        <a:defRPr sz="2000">
          <a:solidFill>
            <a:schemeClr val="tx1"/>
          </a:solidFill>
          <a:latin typeface="+mn-lt"/>
          <a:cs typeface="+mn-cs"/>
        </a:defRPr>
      </a:lvl7pPr>
      <a:lvl8pPr marL="3425793" indent="-228387" algn="l" rtl="0" eaLnBrk="1" fontAlgn="base" hangingPunct="1">
        <a:spcBef>
          <a:spcPct val="20000"/>
        </a:spcBef>
        <a:spcAft>
          <a:spcPct val="0"/>
        </a:spcAft>
        <a:buSzPct val="80000"/>
        <a:buBlip>
          <a:blip r:embed="rId3"/>
        </a:buBlip>
        <a:defRPr sz="2000">
          <a:solidFill>
            <a:schemeClr val="tx1"/>
          </a:solidFill>
          <a:latin typeface="+mn-lt"/>
          <a:cs typeface="+mn-cs"/>
        </a:defRPr>
      </a:lvl8pPr>
      <a:lvl9pPr marL="3882564" indent="-228387" algn="l" rtl="0" eaLnBrk="1" fontAlgn="base" hangingPunct="1">
        <a:spcBef>
          <a:spcPct val="20000"/>
        </a:spcBef>
        <a:spcAft>
          <a:spcPct val="0"/>
        </a:spcAft>
        <a:buSzPct val="80000"/>
        <a:buBlip>
          <a:blip r:embed="rId3"/>
        </a:buBlip>
        <a:defRPr sz="2000">
          <a:solidFill>
            <a:schemeClr val="tx1"/>
          </a:solidFill>
          <a:latin typeface="+mn-lt"/>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9" name="Rectangle 5"/>
          <p:cNvSpPr>
            <a:spLocks noChangeArrowheads="1"/>
          </p:cNvSpPr>
          <p:nvPr/>
        </p:nvSpPr>
        <p:spPr bwMode="auto">
          <a:xfrm>
            <a:off x="0" y="0"/>
            <a:ext cx="9144000" cy="762000"/>
          </a:xfrm>
          <a:prstGeom prst="rect">
            <a:avLst/>
          </a:prstGeom>
          <a:solidFill>
            <a:srgbClr val="2E249E"/>
          </a:solidFill>
          <a:ln>
            <a:noFill/>
          </a:ln>
          <a:extLst/>
        </p:spPr>
        <p:txBody>
          <a:bodyPr wrap="none" anchor="ctr"/>
          <a:lstStyle/>
          <a:p>
            <a:pPr algn="ctr" fontAlgn="base">
              <a:spcBef>
                <a:spcPct val="0"/>
              </a:spcBef>
              <a:spcAft>
                <a:spcPct val="0"/>
              </a:spcAft>
              <a:defRPr/>
            </a:pPr>
            <a:endParaRPr lang="en-US">
              <a:solidFill>
                <a:srgbClr val="000000"/>
              </a:solidFill>
              <a:latin typeface="Symbol" pitchFamily="18" charset="2"/>
              <a:ea typeface="ＭＳ Ｐゴシック" pitchFamily="34" charset="-128"/>
            </a:endParaRPr>
          </a:p>
        </p:txBody>
      </p:sp>
      <p:sp>
        <p:nvSpPr>
          <p:cNvPr id="27652"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0529419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3200">
          <a:solidFill>
            <a:schemeClr val="bg1"/>
          </a:solidFill>
          <a:latin typeface="Arial" panose="020B0604020202020204" pitchFamily="34" charset="0"/>
          <a:ea typeface="Arial" charset="0"/>
          <a:cs typeface="+mj-cs"/>
        </a:defRPr>
      </a:lvl1pPr>
      <a:lvl2pPr algn="l" rtl="0" eaLnBrk="0" fontAlgn="base" hangingPunct="0">
        <a:spcBef>
          <a:spcPct val="0"/>
        </a:spcBef>
        <a:spcAft>
          <a:spcPct val="0"/>
        </a:spcAft>
        <a:defRPr sz="3200">
          <a:solidFill>
            <a:schemeClr val="bg1"/>
          </a:solidFill>
          <a:latin typeface="cmss10" pitchFamily="34" charset="0"/>
          <a:ea typeface="Arial" charset="0"/>
          <a:cs typeface="Arial" charset="0"/>
        </a:defRPr>
      </a:lvl2pPr>
      <a:lvl3pPr algn="l" rtl="0" eaLnBrk="0" fontAlgn="base" hangingPunct="0">
        <a:spcBef>
          <a:spcPct val="0"/>
        </a:spcBef>
        <a:spcAft>
          <a:spcPct val="0"/>
        </a:spcAft>
        <a:defRPr sz="3200">
          <a:solidFill>
            <a:schemeClr val="bg1"/>
          </a:solidFill>
          <a:latin typeface="cmss10" pitchFamily="34" charset="0"/>
          <a:ea typeface="Arial" charset="0"/>
          <a:cs typeface="Arial" charset="0"/>
        </a:defRPr>
      </a:lvl3pPr>
      <a:lvl4pPr algn="l" rtl="0" eaLnBrk="0" fontAlgn="base" hangingPunct="0">
        <a:spcBef>
          <a:spcPct val="0"/>
        </a:spcBef>
        <a:spcAft>
          <a:spcPct val="0"/>
        </a:spcAft>
        <a:defRPr sz="3200">
          <a:solidFill>
            <a:schemeClr val="bg1"/>
          </a:solidFill>
          <a:latin typeface="cmss10" pitchFamily="34" charset="0"/>
          <a:ea typeface="Arial" charset="0"/>
          <a:cs typeface="Arial" charset="0"/>
        </a:defRPr>
      </a:lvl4pPr>
      <a:lvl5pPr algn="l" rtl="0" eaLnBrk="0" fontAlgn="base" hangingPunct="0">
        <a:spcBef>
          <a:spcPct val="0"/>
        </a:spcBef>
        <a:spcAft>
          <a:spcPct val="0"/>
        </a:spcAft>
        <a:defRPr sz="3200">
          <a:solidFill>
            <a:schemeClr val="bg1"/>
          </a:solidFill>
          <a:latin typeface="cmss10" pitchFamily="34" charset="0"/>
          <a:ea typeface="Arial" charset="0"/>
          <a:cs typeface="Arial" charset="0"/>
        </a:defRPr>
      </a:lvl5pPr>
      <a:lvl6pPr marL="457200" algn="l" rtl="0" eaLnBrk="1" fontAlgn="base" hangingPunct="1">
        <a:spcBef>
          <a:spcPct val="0"/>
        </a:spcBef>
        <a:spcAft>
          <a:spcPct val="0"/>
        </a:spcAft>
        <a:defRPr sz="3200">
          <a:solidFill>
            <a:schemeClr val="bg1"/>
          </a:solidFill>
          <a:latin typeface="cmss10" pitchFamily="34" charset="0"/>
          <a:cs typeface="Arial" charset="0"/>
        </a:defRPr>
      </a:lvl6pPr>
      <a:lvl7pPr marL="914400" algn="l" rtl="0" eaLnBrk="1" fontAlgn="base" hangingPunct="1">
        <a:spcBef>
          <a:spcPct val="0"/>
        </a:spcBef>
        <a:spcAft>
          <a:spcPct val="0"/>
        </a:spcAft>
        <a:defRPr sz="3200">
          <a:solidFill>
            <a:schemeClr val="bg1"/>
          </a:solidFill>
          <a:latin typeface="cmss10" pitchFamily="34" charset="0"/>
          <a:cs typeface="Arial" charset="0"/>
        </a:defRPr>
      </a:lvl7pPr>
      <a:lvl8pPr marL="1371600" algn="l" rtl="0" eaLnBrk="1" fontAlgn="base" hangingPunct="1">
        <a:spcBef>
          <a:spcPct val="0"/>
        </a:spcBef>
        <a:spcAft>
          <a:spcPct val="0"/>
        </a:spcAft>
        <a:defRPr sz="3200">
          <a:solidFill>
            <a:schemeClr val="bg1"/>
          </a:solidFill>
          <a:latin typeface="cmss10" pitchFamily="34" charset="0"/>
          <a:cs typeface="Arial" charset="0"/>
        </a:defRPr>
      </a:lvl8pPr>
      <a:lvl9pPr marL="1828800"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2900" indent="-342900"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Arial" charset="0"/>
          <a:cs typeface="+mn-cs"/>
        </a:defRPr>
      </a:lvl1pPr>
      <a:lvl2pPr marL="742950" indent="-285750"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Arial" charset="0"/>
          <a:cs typeface="+mn-cs"/>
        </a:defRPr>
      </a:lvl2pPr>
      <a:lvl3pPr marL="1143000" indent="-228600"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Arial" charset="0"/>
          <a:cs typeface="+mn-cs"/>
        </a:defRPr>
      </a:lvl3pPr>
      <a:lvl4pPr marL="1600200" indent="-228600"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Arial" charset="0"/>
          <a:cs typeface="+mn-cs"/>
        </a:defRPr>
      </a:lvl4pPr>
      <a:lvl5pPr marL="2057400" indent="-228600"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Arial" charset="0"/>
          <a:cs typeface="+mn-cs"/>
        </a:defRPr>
      </a:lvl5pPr>
      <a:lvl6pPr marL="25146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838200"/>
            <a:ext cx="8305800" cy="5791200"/>
          </a:xfrm>
          <a:prstGeom prst="rect">
            <a:avLst/>
          </a:prstGeom>
          <a:noFill/>
          <a:ln w="9525">
            <a:noFill/>
            <a:miter lim="800000"/>
            <a:headEnd/>
            <a:tailEnd/>
          </a:ln>
        </p:spPr>
        <p:txBody>
          <a:bodyPr vert="horz" wrap="square" lIns="91354" tIns="45678" rIns="91354" bIns="4567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5"/>
          <p:cNvSpPr>
            <a:spLocks noChangeArrowheads="1"/>
          </p:cNvSpPr>
          <p:nvPr/>
        </p:nvSpPr>
        <p:spPr bwMode="auto">
          <a:xfrm>
            <a:off x="0" y="0"/>
            <a:ext cx="9144000" cy="762000"/>
          </a:xfrm>
          <a:prstGeom prst="rect">
            <a:avLst/>
          </a:prstGeom>
          <a:solidFill>
            <a:srgbClr val="2E249E"/>
          </a:solidFill>
          <a:ln>
            <a:noFill/>
          </a:ln>
          <a:extLst/>
        </p:spPr>
        <p:txBody>
          <a:bodyPr wrap="none" lIns="91354" tIns="45678" rIns="91354" bIns="45678" anchor="ctr"/>
          <a:lstStyle/>
          <a:p>
            <a:pPr algn="ctr" fontAlgn="base">
              <a:spcBef>
                <a:spcPct val="0"/>
              </a:spcBef>
              <a:spcAft>
                <a:spcPct val="0"/>
              </a:spcAft>
              <a:defRPr/>
            </a:pPr>
            <a:endParaRPr lang="en-US">
              <a:solidFill>
                <a:srgbClr val="000000"/>
              </a:solidFill>
              <a:latin typeface="Symbol" charset="2"/>
              <a:ea typeface="ＭＳ Ｐゴシック" charset="-128"/>
            </a:endParaRPr>
          </a:p>
        </p:txBody>
      </p:sp>
      <p:sp>
        <p:nvSpPr>
          <p:cNvPr id="1028" name="Rectangle 2"/>
          <p:cNvSpPr>
            <a:spLocks noGrp="1" noChangeArrowheads="1"/>
          </p:cNvSpPr>
          <p:nvPr>
            <p:ph type="title"/>
          </p:nvPr>
        </p:nvSpPr>
        <p:spPr bwMode="auto">
          <a:xfrm>
            <a:off x="228600" y="152400"/>
            <a:ext cx="8763000" cy="533400"/>
          </a:xfrm>
          <a:prstGeom prst="rect">
            <a:avLst/>
          </a:prstGeom>
          <a:noFill/>
          <a:ln w="9525">
            <a:noFill/>
            <a:miter lim="800000"/>
            <a:headEnd/>
            <a:tailEnd/>
          </a:ln>
        </p:spPr>
        <p:txBody>
          <a:bodyPr vert="horz" wrap="square" lIns="91354" tIns="45678" rIns="91354" bIns="45678"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8427100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sz="3200">
          <a:solidFill>
            <a:schemeClr val="bg1"/>
          </a:solidFill>
          <a:latin typeface="Arial" panose="020B0604020202020204" pitchFamily="34" charset="0"/>
          <a:ea typeface="ＭＳ Ｐゴシック" charset="0"/>
          <a:cs typeface="ＭＳ Ｐゴシック" charset="-128"/>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5pPr>
      <a:lvl6pPr marL="456774" algn="l" rtl="0" eaLnBrk="1" fontAlgn="base" hangingPunct="1">
        <a:spcBef>
          <a:spcPct val="0"/>
        </a:spcBef>
        <a:spcAft>
          <a:spcPct val="0"/>
        </a:spcAft>
        <a:defRPr sz="3200">
          <a:solidFill>
            <a:schemeClr val="bg1"/>
          </a:solidFill>
          <a:latin typeface="cmss10" pitchFamily="34" charset="0"/>
          <a:cs typeface="Arial" charset="0"/>
        </a:defRPr>
      </a:lvl6pPr>
      <a:lvl7pPr marL="913544" algn="l" rtl="0" eaLnBrk="1" fontAlgn="base" hangingPunct="1">
        <a:spcBef>
          <a:spcPct val="0"/>
        </a:spcBef>
        <a:spcAft>
          <a:spcPct val="0"/>
        </a:spcAft>
        <a:defRPr sz="3200">
          <a:solidFill>
            <a:schemeClr val="bg1"/>
          </a:solidFill>
          <a:latin typeface="cmss10" pitchFamily="34" charset="0"/>
          <a:cs typeface="Arial" charset="0"/>
        </a:defRPr>
      </a:lvl7pPr>
      <a:lvl8pPr marL="1370319" algn="l" rtl="0" eaLnBrk="1" fontAlgn="base" hangingPunct="1">
        <a:spcBef>
          <a:spcPct val="0"/>
        </a:spcBef>
        <a:spcAft>
          <a:spcPct val="0"/>
        </a:spcAft>
        <a:defRPr sz="3200">
          <a:solidFill>
            <a:schemeClr val="bg1"/>
          </a:solidFill>
          <a:latin typeface="cmss10" pitchFamily="34" charset="0"/>
          <a:cs typeface="Arial" charset="0"/>
        </a:defRPr>
      </a:lvl8pPr>
      <a:lvl9pPr marL="1827089"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1313" indent="-34131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ＭＳ Ｐゴシック" charset="0"/>
          <a:cs typeface="ＭＳ Ｐゴシック" charset="-128"/>
        </a:defRPr>
      </a:lvl1pPr>
      <a:lvl2pPr marL="741363" indent="-28416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Arial" charset="0"/>
          <a:cs typeface="+mn-cs"/>
        </a:defRPr>
      </a:lvl2pPr>
      <a:lvl3pPr marL="1141413" indent="-22701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ＭＳ Ｐゴシック" charset="-128"/>
          <a:cs typeface="+mn-cs"/>
        </a:defRPr>
      </a:lvl3pPr>
      <a:lvl4pPr marL="1598613" indent="-22701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ＭＳ Ｐゴシック" charset="-128"/>
          <a:cs typeface="+mn-cs"/>
        </a:defRPr>
      </a:lvl4pPr>
      <a:lvl5pPr marL="2054225" indent="-22701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ＭＳ Ｐゴシック" charset="-128"/>
          <a:cs typeface="+mn-cs"/>
        </a:defRPr>
      </a:lvl5pPr>
      <a:lvl6pPr marL="2512248" indent="-228387"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69022" indent="-228387"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5793" indent="-228387"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2564" indent="-228387"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5288CEB-8128-4ABC-A5D8-40D3E39FB3C6}"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15106854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57EAF4-0DF4-1B46-A0F7-4907A171C388}" type="datetimeFigureOut">
              <a:rPr lang="en-US" smtClean="0">
                <a:solidFill>
                  <a:prstClr val="black">
                    <a:tint val="75000"/>
                  </a:prstClr>
                </a:solidFill>
              </a:rPr>
              <a:pPr defTabSz="457200"/>
              <a:t>5/4/2017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9CA31AE-4E79-CF4B-95AC-96E50099634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87880006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312B6-55A8-4CB9-AC05-AD31719AE35E}"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99491-28A5-4DE0-9188-C23E499F8D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49504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838200"/>
            <a:ext cx="8305800" cy="5791200"/>
          </a:xfrm>
          <a:prstGeom prst="rect">
            <a:avLst/>
          </a:prstGeom>
          <a:noFill/>
          <a:ln w="9525">
            <a:noFill/>
            <a:miter lim="800000"/>
            <a:headEnd/>
            <a:tailEnd/>
          </a:ln>
        </p:spPr>
        <p:txBody>
          <a:bodyPr vert="horz" wrap="square" lIns="91354" tIns="45678" rIns="91354" bIns="456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5"/>
          <p:cNvSpPr>
            <a:spLocks noChangeArrowheads="1"/>
          </p:cNvSpPr>
          <p:nvPr/>
        </p:nvSpPr>
        <p:spPr bwMode="auto">
          <a:xfrm>
            <a:off x="0" y="0"/>
            <a:ext cx="9144000" cy="762000"/>
          </a:xfrm>
          <a:prstGeom prst="rect">
            <a:avLst/>
          </a:prstGeom>
          <a:solidFill>
            <a:srgbClr val="2E249E"/>
          </a:solidFill>
          <a:ln>
            <a:noFill/>
          </a:ln>
          <a:extLst/>
        </p:spPr>
        <p:txBody>
          <a:bodyPr wrap="none" lIns="91354" tIns="45678" rIns="91354" bIns="45678" anchor="ctr"/>
          <a:lstStyle/>
          <a:p>
            <a:pPr algn="ctr" fontAlgn="base">
              <a:spcBef>
                <a:spcPct val="0"/>
              </a:spcBef>
              <a:spcAft>
                <a:spcPct val="0"/>
              </a:spcAft>
              <a:defRPr/>
            </a:pPr>
            <a:endParaRPr lang="en-US">
              <a:solidFill>
                <a:srgbClr val="000000"/>
              </a:solidFill>
              <a:latin typeface="Symbol" charset="2"/>
              <a:ea typeface="ＭＳ Ｐゴシック" charset="-128"/>
            </a:endParaRPr>
          </a:p>
        </p:txBody>
      </p:sp>
      <p:sp>
        <p:nvSpPr>
          <p:cNvPr id="1028" name="Rectangle 2"/>
          <p:cNvSpPr>
            <a:spLocks noGrp="1" noChangeArrowheads="1"/>
          </p:cNvSpPr>
          <p:nvPr>
            <p:ph type="title"/>
          </p:nvPr>
        </p:nvSpPr>
        <p:spPr bwMode="auto">
          <a:xfrm>
            <a:off x="228600" y="152400"/>
            <a:ext cx="8763000" cy="533400"/>
          </a:xfrm>
          <a:prstGeom prst="rect">
            <a:avLst/>
          </a:prstGeom>
          <a:noFill/>
          <a:ln w="9525">
            <a:noFill/>
            <a:miter lim="800000"/>
            <a:headEnd/>
            <a:tailEnd/>
          </a:ln>
        </p:spPr>
        <p:txBody>
          <a:bodyPr vert="horz" wrap="square" lIns="91354" tIns="45678" rIns="91354" bIns="45678"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224624640"/>
      </p:ext>
    </p:extLst>
  </p:cSld>
  <p:clrMap bg1="lt1" tx1="dk1" bg2="lt2" tx2="dk2" accent1="accent1" accent2="accent2" accent3="accent3" accent4="accent4" accent5="accent5" accent6="accent6" hlink="hlink" folHlink="folHlink"/>
  <p:sldLayoutIdLst>
    <p:sldLayoutId id="2147483927" r:id="rId1"/>
  </p:sldLayoutIdLst>
  <p:txStyles>
    <p:titleStyle>
      <a:lvl1pPr algn="l" rtl="0" eaLnBrk="0" fontAlgn="base" hangingPunct="0">
        <a:spcBef>
          <a:spcPct val="0"/>
        </a:spcBef>
        <a:spcAft>
          <a:spcPct val="0"/>
        </a:spcAft>
        <a:defRPr sz="3200">
          <a:solidFill>
            <a:schemeClr val="bg1"/>
          </a:solidFill>
          <a:latin typeface="+mj-lt"/>
          <a:ea typeface="ＭＳ Ｐゴシック" charset="0"/>
          <a:cs typeface="ＭＳ Ｐゴシック" charset="-128"/>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5pPr>
      <a:lvl6pPr marL="456774" algn="l" rtl="0" eaLnBrk="1" fontAlgn="base" hangingPunct="1">
        <a:spcBef>
          <a:spcPct val="0"/>
        </a:spcBef>
        <a:spcAft>
          <a:spcPct val="0"/>
        </a:spcAft>
        <a:defRPr sz="3200">
          <a:solidFill>
            <a:schemeClr val="bg1"/>
          </a:solidFill>
          <a:latin typeface="cmss10" pitchFamily="34" charset="0"/>
          <a:cs typeface="Arial" charset="0"/>
        </a:defRPr>
      </a:lvl6pPr>
      <a:lvl7pPr marL="913544" algn="l" rtl="0" eaLnBrk="1" fontAlgn="base" hangingPunct="1">
        <a:spcBef>
          <a:spcPct val="0"/>
        </a:spcBef>
        <a:spcAft>
          <a:spcPct val="0"/>
        </a:spcAft>
        <a:defRPr sz="3200">
          <a:solidFill>
            <a:schemeClr val="bg1"/>
          </a:solidFill>
          <a:latin typeface="cmss10" pitchFamily="34" charset="0"/>
          <a:cs typeface="Arial" charset="0"/>
        </a:defRPr>
      </a:lvl7pPr>
      <a:lvl8pPr marL="1370319" algn="l" rtl="0" eaLnBrk="1" fontAlgn="base" hangingPunct="1">
        <a:spcBef>
          <a:spcPct val="0"/>
        </a:spcBef>
        <a:spcAft>
          <a:spcPct val="0"/>
        </a:spcAft>
        <a:defRPr sz="3200">
          <a:solidFill>
            <a:schemeClr val="bg1"/>
          </a:solidFill>
          <a:latin typeface="cmss10" pitchFamily="34" charset="0"/>
          <a:cs typeface="Arial" charset="0"/>
        </a:defRPr>
      </a:lvl8pPr>
      <a:lvl9pPr marL="1827089"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1313" indent="-341313" algn="l" rtl="0" eaLnBrk="0" fontAlgn="base" hangingPunct="0">
        <a:spcBef>
          <a:spcPct val="20000"/>
        </a:spcBef>
        <a:spcAft>
          <a:spcPct val="0"/>
        </a:spcAft>
        <a:buSzPct val="80000"/>
        <a:buBlip>
          <a:blip r:embed="rId3"/>
        </a:buBlip>
        <a:defRPr sz="2000">
          <a:solidFill>
            <a:schemeClr val="tx1"/>
          </a:solidFill>
          <a:latin typeface="+mn-lt"/>
          <a:ea typeface="ＭＳ Ｐゴシック" charset="0"/>
          <a:cs typeface="ＭＳ Ｐゴシック" charset="-128"/>
        </a:defRPr>
      </a:lvl1pPr>
      <a:lvl2pPr marL="741363" indent="-284163" algn="l" rtl="0" eaLnBrk="0" fontAlgn="base" hangingPunct="0">
        <a:spcBef>
          <a:spcPct val="20000"/>
        </a:spcBef>
        <a:spcAft>
          <a:spcPct val="0"/>
        </a:spcAft>
        <a:buSzPct val="80000"/>
        <a:buBlip>
          <a:blip r:embed="rId3"/>
        </a:buBlip>
        <a:defRPr sz="2000">
          <a:solidFill>
            <a:schemeClr val="tx1"/>
          </a:solidFill>
          <a:latin typeface="+mn-lt"/>
          <a:ea typeface="Arial" charset="0"/>
          <a:cs typeface="+mn-cs"/>
        </a:defRPr>
      </a:lvl2pPr>
      <a:lvl3pPr marL="1141413" indent="-227013" algn="l" rtl="0" eaLnBrk="0" fontAlgn="base" hangingPunct="0">
        <a:spcBef>
          <a:spcPct val="20000"/>
        </a:spcBef>
        <a:spcAft>
          <a:spcPct val="0"/>
        </a:spcAft>
        <a:buSzPct val="80000"/>
        <a:buBlip>
          <a:blip r:embed="rId3"/>
        </a:buBlip>
        <a:defRPr sz="2000">
          <a:solidFill>
            <a:schemeClr val="tx1"/>
          </a:solidFill>
          <a:latin typeface="+mn-lt"/>
          <a:ea typeface="ＭＳ Ｐゴシック" charset="-128"/>
          <a:cs typeface="+mn-cs"/>
        </a:defRPr>
      </a:lvl3pPr>
      <a:lvl4pPr marL="1598613" indent="-227013" algn="l" rtl="0" eaLnBrk="0" fontAlgn="base" hangingPunct="0">
        <a:spcBef>
          <a:spcPct val="20000"/>
        </a:spcBef>
        <a:spcAft>
          <a:spcPct val="0"/>
        </a:spcAft>
        <a:buSzPct val="80000"/>
        <a:buBlip>
          <a:blip r:embed="rId3"/>
        </a:buBlip>
        <a:defRPr sz="2000">
          <a:solidFill>
            <a:schemeClr val="tx1"/>
          </a:solidFill>
          <a:latin typeface="+mn-lt"/>
          <a:ea typeface="ＭＳ Ｐゴシック" charset="-128"/>
          <a:cs typeface="+mn-cs"/>
        </a:defRPr>
      </a:lvl4pPr>
      <a:lvl5pPr marL="2054225" indent="-227013" algn="l" rtl="0" eaLnBrk="0" fontAlgn="base" hangingPunct="0">
        <a:spcBef>
          <a:spcPct val="20000"/>
        </a:spcBef>
        <a:spcAft>
          <a:spcPct val="0"/>
        </a:spcAft>
        <a:buSzPct val="80000"/>
        <a:buBlip>
          <a:blip r:embed="rId3"/>
        </a:buBlip>
        <a:defRPr sz="2000">
          <a:solidFill>
            <a:schemeClr val="tx1"/>
          </a:solidFill>
          <a:latin typeface="+mn-lt"/>
          <a:ea typeface="ＭＳ Ｐゴシック" charset="-128"/>
          <a:cs typeface="+mn-cs"/>
        </a:defRPr>
      </a:lvl5pPr>
      <a:lvl6pPr marL="2512248" indent="-228387" algn="l" rtl="0" eaLnBrk="1" fontAlgn="base" hangingPunct="1">
        <a:spcBef>
          <a:spcPct val="20000"/>
        </a:spcBef>
        <a:spcAft>
          <a:spcPct val="0"/>
        </a:spcAft>
        <a:buSzPct val="80000"/>
        <a:buBlip>
          <a:blip r:embed="rId3"/>
        </a:buBlip>
        <a:defRPr sz="2000">
          <a:solidFill>
            <a:schemeClr val="tx1"/>
          </a:solidFill>
          <a:latin typeface="+mn-lt"/>
          <a:cs typeface="+mn-cs"/>
        </a:defRPr>
      </a:lvl6pPr>
      <a:lvl7pPr marL="2969022" indent="-228387" algn="l" rtl="0" eaLnBrk="1" fontAlgn="base" hangingPunct="1">
        <a:spcBef>
          <a:spcPct val="20000"/>
        </a:spcBef>
        <a:spcAft>
          <a:spcPct val="0"/>
        </a:spcAft>
        <a:buSzPct val="80000"/>
        <a:buBlip>
          <a:blip r:embed="rId3"/>
        </a:buBlip>
        <a:defRPr sz="2000">
          <a:solidFill>
            <a:schemeClr val="tx1"/>
          </a:solidFill>
          <a:latin typeface="+mn-lt"/>
          <a:cs typeface="+mn-cs"/>
        </a:defRPr>
      </a:lvl7pPr>
      <a:lvl8pPr marL="3425793" indent="-228387" algn="l" rtl="0" eaLnBrk="1" fontAlgn="base" hangingPunct="1">
        <a:spcBef>
          <a:spcPct val="20000"/>
        </a:spcBef>
        <a:spcAft>
          <a:spcPct val="0"/>
        </a:spcAft>
        <a:buSzPct val="80000"/>
        <a:buBlip>
          <a:blip r:embed="rId3"/>
        </a:buBlip>
        <a:defRPr sz="2000">
          <a:solidFill>
            <a:schemeClr val="tx1"/>
          </a:solidFill>
          <a:latin typeface="+mn-lt"/>
          <a:cs typeface="+mn-cs"/>
        </a:defRPr>
      </a:lvl8pPr>
      <a:lvl9pPr marL="3882564" indent="-228387" algn="l" rtl="0" eaLnBrk="1" fontAlgn="base" hangingPunct="1">
        <a:spcBef>
          <a:spcPct val="20000"/>
        </a:spcBef>
        <a:spcAft>
          <a:spcPct val="0"/>
        </a:spcAft>
        <a:buSzPct val="80000"/>
        <a:buBlip>
          <a:blip r:embed="rId3"/>
        </a:buBlip>
        <a:defRPr sz="2000">
          <a:solidFill>
            <a:schemeClr val="tx1"/>
          </a:solidFill>
          <a:latin typeface="+mn-lt"/>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2"/>
          <p:cNvSpPr txBox="1">
            <a:spLocks noChangeArrowheads="1"/>
          </p:cNvSpPr>
          <p:nvPr/>
        </p:nvSpPr>
        <p:spPr>
          <a:xfrm>
            <a:off x="457200" y="2133600"/>
            <a:ext cx="83058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000" dirty="0">
              <a:solidFill>
                <a:prstClr val="white"/>
              </a:solidFill>
              <a:ea typeface="ＭＳ Ｐゴシック" pitchFamily="34" charset="-128"/>
            </a:endParaRPr>
          </a:p>
        </p:txBody>
      </p:sp>
      <p:sp>
        <p:nvSpPr>
          <p:cNvPr id="12" name="Rectangle 3"/>
          <p:cNvSpPr txBox="1">
            <a:spLocks noChangeArrowheads="1"/>
          </p:cNvSpPr>
          <p:nvPr/>
        </p:nvSpPr>
        <p:spPr>
          <a:xfrm>
            <a:off x="2343150" y="2895600"/>
            <a:ext cx="4457700" cy="121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2000" dirty="0">
                <a:solidFill>
                  <a:prstClr val="black"/>
                </a:solidFill>
                <a:latin typeface="Calibri" panose="020F0502020204030204" pitchFamily="34" charset="0"/>
                <a:ea typeface="ＭＳ Ｐゴシック" pitchFamily="34" charset="-128"/>
                <a:cs typeface="ＭＳ Ｐゴシック" pitchFamily="34" charset="-128"/>
              </a:rPr>
              <a:t>Raj </a:t>
            </a:r>
            <a:r>
              <a:rPr lang="en-US" sz="2000" dirty="0" err="1">
                <a:solidFill>
                  <a:prstClr val="black"/>
                </a:solidFill>
                <a:latin typeface="Calibri" panose="020F0502020204030204" pitchFamily="34" charset="0"/>
                <a:ea typeface="ＭＳ Ｐゴシック" pitchFamily="34" charset="-128"/>
                <a:cs typeface="ＭＳ Ｐゴシック" pitchFamily="34" charset="-128"/>
              </a:rPr>
              <a:t>Chetty</a:t>
            </a:r>
            <a:r>
              <a:rPr lang="en-US" sz="2000" dirty="0">
                <a:solidFill>
                  <a:prstClr val="black"/>
                </a:solidFill>
                <a:latin typeface="Calibri" panose="020F0502020204030204" pitchFamily="34" charset="0"/>
                <a:ea typeface="ＭＳ Ｐゴシック" pitchFamily="34" charset="-128"/>
                <a:cs typeface="ＭＳ Ｐゴシック" pitchFamily="34" charset="-128"/>
              </a:rPr>
              <a:t> and Nathaniel Hendren</a:t>
            </a:r>
          </a:p>
          <a:p>
            <a:pPr marL="0" indent="0" algn="ctr">
              <a:lnSpc>
                <a:spcPct val="90000"/>
              </a:lnSpc>
              <a:buFont typeface="Arial" pitchFamily="34" charset="0"/>
              <a:buNone/>
            </a:pPr>
            <a:endParaRPr lang="en-US" sz="1400" dirty="0">
              <a:solidFill>
                <a:prstClr val="black"/>
              </a:solidFill>
              <a:latin typeface="Calibri" panose="020F0502020204030204" pitchFamily="34" charset="0"/>
              <a:ea typeface="ＭＳ Ｐゴシック" pitchFamily="34" charset="-128"/>
              <a:cs typeface="ＭＳ Ｐゴシック" pitchFamily="34" charset="-128"/>
            </a:endParaRPr>
          </a:p>
          <a:p>
            <a:pPr marL="0" indent="0" algn="ctr">
              <a:lnSpc>
                <a:spcPct val="90000"/>
              </a:lnSpc>
              <a:buFont typeface="Arial" pitchFamily="34" charset="0"/>
              <a:buNone/>
            </a:pPr>
            <a:r>
              <a:rPr lang="en-US" sz="2000" dirty="0">
                <a:solidFill>
                  <a:prstClr val="black"/>
                </a:solidFill>
                <a:latin typeface="Calibri" panose="020F0502020204030204" pitchFamily="34" charset="0"/>
                <a:ea typeface="ＭＳ Ｐゴシック" pitchFamily="34" charset="-128"/>
                <a:cs typeface="ＭＳ Ｐゴシック" pitchFamily="34" charset="-128"/>
              </a:rPr>
              <a:t>Harvard University and NBER</a:t>
            </a:r>
          </a:p>
          <a:p>
            <a:pPr marL="0" indent="0" algn="ctr">
              <a:lnSpc>
                <a:spcPct val="90000"/>
              </a:lnSpc>
              <a:buFont typeface="Arial" pitchFamily="34" charset="0"/>
              <a:buNone/>
            </a:pPr>
            <a:endParaRPr lang="en-US" sz="2000" dirty="0">
              <a:solidFill>
                <a:prstClr val="black"/>
              </a:solidFill>
              <a:latin typeface="Calibri" panose="020F0502020204030204" pitchFamily="34" charset="0"/>
              <a:ea typeface="ＭＳ Ｐゴシック" pitchFamily="34" charset="-128"/>
              <a:cs typeface="ＭＳ Ｐゴシック" pitchFamily="34" charset="-128"/>
            </a:endParaRPr>
          </a:p>
          <a:p>
            <a:pPr marL="0" indent="0" algn="ctr">
              <a:lnSpc>
                <a:spcPct val="90000"/>
              </a:lnSpc>
              <a:buFont typeface="Arial" pitchFamily="34" charset="0"/>
              <a:buNone/>
            </a:pPr>
            <a:r>
              <a:rPr lang="en-US" sz="2000" dirty="0">
                <a:solidFill>
                  <a:prstClr val="black"/>
                </a:solidFill>
                <a:latin typeface="Calibri" panose="020F0502020204030204" pitchFamily="34" charset="0"/>
                <a:ea typeface="ＭＳ Ｐゴシック" pitchFamily="34" charset="-128"/>
                <a:cs typeface="ＭＳ Ｐゴシック" pitchFamily="34" charset="-128"/>
              </a:rPr>
              <a:t>May 2017</a:t>
            </a:r>
          </a:p>
        </p:txBody>
      </p:sp>
      <p:sp>
        <p:nvSpPr>
          <p:cNvPr id="2" name="Rectangle 1"/>
          <p:cNvSpPr/>
          <p:nvPr/>
        </p:nvSpPr>
        <p:spPr>
          <a:xfrm>
            <a:off x="152400" y="914400"/>
            <a:ext cx="8839200" cy="892552"/>
          </a:xfrm>
          <a:prstGeom prst="rect">
            <a:avLst/>
          </a:prstGeom>
          <a:effectLst/>
        </p:spPr>
        <p:txBody>
          <a:bodyPr wrap="square">
            <a:spAutoFit/>
          </a:bodyPr>
          <a:lstStyle/>
          <a:p>
            <a:pPr algn="ctr"/>
            <a:r>
              <a:rPr lang="en-US" sz="2600" b="1" dirty="0">
                <a:solidFill>
                  <a:srgbClr val="002060"/>
                </a:solidFill>
                <a:latin typeface="Calibri" panose="020F0502020204030204" pitchFamily="34" charset="0"/>
                <a:ea typeface="ＭＳ Ｐゴシック" pitchFamily="34" charset="-128"/>
              </a:rPr>
              <a:t>The Impacts of Neighborhoods on Intergenerational Mobility I:</a:t>
            </a:r>
          </a:p>
          <a:p>
            <a:pPr algn="ctr"/>
            <a:r>
              <a:rPr lang="en-US" sz="2600" b="1" dirty="0">
                <a:solidFill>
                  <a:srgbClr val="002060"/>
                </a:solidFill>
                <a:latin typeface="Calibri" panose="020F0502020204030204" pitchFamily="34" charset="0"/>
                <a:ea typeface="ＭＳ Ｐゴシック" pitchFamily="34" charset="-128"/>
              </a:rPr>
              <a:t>Childhood Exposure Effects</a:t>
            </a:r>
          </a:p>
        </p:txBody>
      </p:sp>
      <p:sp>
        <p:nvSpPr>
          <p:cNvPr id="6" name="Rectangle 5"/>
          <p:cNvSpPr/>
          <p:nvPr/>
        </p:nvSpPr>
        <p:spPr>
          <a:xfrm>
            <a:off x="0" y="5675293"/>
            <a:ext cx="9144000" cy="1169551"/>
          </a:xfrm>
          <a:prstGeom prst="rect">
            <a:avLst/>
          </a:prstGeom>
        </p:spPr>
        <p:txBody>
          <a:bodyPr wrap="square">
            <a:spAutoFit/>
          </a:bodyPr>
          <a:lstStyle/>
          <a:p>
            <a:pPr algn="just">
              <a:defRPr/>
            </a:pPr>
            <a:r>
              <a:rPr lang="en-US" sz="1400" i="1" dirty="0">
                <a:latin typeface="Calibri" panose="020F0502020204030204" pitchFamily="34" charset="0"/>
              </a:rPr>
              <a:t>The opinions expressed in this paper are those of the authors alone and do not necessarily reflect the views of the Internal Revenue Service or the U.S. Treasury Department. This work is a component of a larger project examining the effects of eliminating tax expenditures on the budget deficit and economic activity.  </a:t>
            </a:r>
            <a:r>
              <a:rPr lang="en-US" sz="1400" i="1" dirty="0">
                <a:solidFill>
                  <a:prstClr val="black"/>
                </a:solidFill>
                <a:latin typeface="Calibri" panose="020F0502020204030204" pitchFamily="34" charset="0"/>
              </a:rPr>
              <a:t>Results reported here are contained in the SOI Working Paper “The Economic Impacts of Tax Expenditures: Evidence from Spatial Variation across the U.S.,” approved under IRS contract TIRNO-12-P-00374.</a:t>
            </a:r>
          </a:p>
        </p:txBody>
      </p:sp>
    </p:spTree>
    <p:extLst>
      <p:ext uri="{BB962C8B-B14F-4D97-AF65-F5344CB8AC3E}">
        <p14:creationId xmlns:p14="http://schemas.microsoft.com/office/powerpoint/2010/main" val="3793149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4763" y="98425"/>
            <a:ext cx="9153526" cy="6661150"/>
            <a:chOff x="-3" y="62"/>
            <a:chExt cx="5766" cy="4196"/>
          </a:xfrm>
        </p:grpSpPr>
        <p:sp>
          <p:nvSpPr>
            <p:cNvPr id="5" name="AutoShape 3"/>
            <p:cNvSpPr>
              <a:spLocks noChangeAspect="1" noChangeArrowheads="1" noTextEdit="1"/>
            </p:cNvSpPr>
            <p:nvPr/>
          </p:nvSpPr>
          <p:spPr bwMode="auto">
            <a:xfrm>
              <a:off x="0" y="65"/>
              <a:ext cx="5760" cy="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3" y="62"/>
              <a:ext cx="5766" cy="41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Rectangle 6"/>
            <p:cNvSpPr>
              <a:spLocks noChangeArrowheads="1"/>
            </p:cNvSpPr>
            <p:nvPr/>
          </p:nvSpPr>
          <p:spPr bwMode="auto">
            <a:xfrm>
              <a:off x="0" y="68"/>
              <a:ext cx="5757" cy="4187"/>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3" name="Rectangle 7"/>
            <p:cNvSpPr>
              <a:spLocks noChangeArrowheads="1"/>
            </p:cNvSpPr>
            <p:nvPr/>
          </p:nvSpPr>
          <p:spPr bwMode="auto">
            <a:xfrm>
              <a:off x="548" y="449"/>
              <a:ext cx="5083" cy="3216"/>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4" name="Line 8"/>
            <p:cNvSpPr>
              <a:spLocks noChangeShapeType="1"/>
            </p:cNvSpPr>
            <p:nvPr/>
          </p:nvSpPr>
          <p:spPr bwMode="auto">
            <a:xfrm>
              <a:off x="548" y="3571"/>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 name="Line 9"/>
            <p:cNvSpPr>
              <a:spLocks noChangeShapeType="1"/>
            </p:cNvSpPr>
            <p:nvPr/>
          </p:nvSpPr>
          <p:spPr bwMode="auto">
            <a:xfrm>
              <a:off x="548" y="2967"/>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 name="Line 10"/>
            <p:cNvSpPr>
              <a:spLocks noChangeShapeType="1"/>
            </p:cNvSpPr>
            <p:nvPr/>
          </p:nvSpPr>
          <p:spPr bwMode="auto">
            <a:xfrm>
              <a:off x="548" y="2363"/>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 name="Line 11"/>
            <p:cNvSpPr>
              <a:spLocks noChangeShapeType="1"/>
            </p:cNvSpPr>
            <p:nvPr/>
          </p:nvSpPr>
          <p:spPr bwMode="auto">
            <a:xfrm>
              <a:off x="548" y="1758"/>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 name="Line 12"/>
            <p:cNvSpPr>
              <a:spLocks noChangeShapeType="1"/>
            </p:cNvSpPr>
            <p:nvPr/>
          </p:nvSpPr>
          <p:spPr bwMode="auto">
            <a:xfrm>
              <a:off x="548" y="1154"/>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 name="Line 13"/>
            <p:cNvSpPr>
              <a:spLocks noChangeShapeType="1"/>
            </p:cNvSpPr>
            <p:nvPr/>
          </p:nvSpPr>
          <p:spPr bwMode="auto">
            <a:xfrm>
              <a:off x="548" y="550"/>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 name="Oval 14"/>
            <p:cNvSpPr>
              <a:spLocks noChangeArrowheads="1"/>
            </p:cNvSpPr>
            <p:nvPr/>
          </p:nvSpPr>
          <p:spPr bwMode="auto">
            <a:xfrm>
              <a:off x="667" y="2967"/>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3" name="Oval 15"/>
            <p:cNvSpPr>
              <a:spLocks noChangeArrowheads="1"/>
            </p:cNvSpPr>
            <p:nvPr/>
          </p:nvSpPr>
          <p:spPr bwMode="auto">
            <a:xfrm>
              <a:off x="716" y="301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4" name="Oval 16"/>
            <p:cNvSpPr>
              <a:spLocks noChangeArrowheads="1"/>
            </p:cNvSpPr>
            <p:nvPr/>
          </p:nvSpPr>
          <p:spPr bwMode="auto">
            <a:xfrm>
              <a:off x="765" y="2841"/>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5" name="Oval 17"/>
            <p:cNvSpPr>
              <a:spLocks noChangeArrowheads="1"/>
            </p:cNvSpPr>
            <p:nvPr/>
          </p:nvSpPr>
          <p:spPr bwMode="auto">
            <a:xfrm>
              <a:off x="813" y="284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6" name="Oval 18"/>
            <p:cNvSpPr>
              <a:spLocks noChangeArrowheads="1"/>
            </p:cNvSpPr>
            <p:nvPr/>
          </p:nvSpPr>
          <p:spPr bwMode="auto">
            <a:xfrm>
              <a:off x="862" y="275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7" name="Oval 19"/>
            <p:cNvSpPr>
              <a:spLocks noChangeArrowheads="1"/>
            </p:cNvSpPr>
            <p:nvPr/>
          </p:nvSpPr>
          <p:spPr bwMode="auto">
            <a:xfrm>
              <a:off x="911" y="270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8" name="Oval 20"/>
            <p:cNvSpPr>
              <a:spLocks noChangeArrowheads="1"/>
            </p:cNvSpPr>
            <p:nvPr/>
          </p:nvSpPr>
          <p:spPr bwMode="auto">
            <a:xfrm>
              <a:off x="960" y="277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9" name="Oval 21"/>
            <p:cNvSpPr>
              <a:spLocks noChangeArrowheads="1"/>
            </p:cNvSpPr>
            <p:nvPr/>
          </p:nvSpPr>
          <p:spPr bwMode="auto">
            <a:xfrm>
              <a:off x="1009" y="2789"/>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0" name="Oval 22"/>
            <p:cNvSpPr>
              <a:spLocks noChangeArrowheads="1"/>
            </p:cNvSpPr>
            <p:nvPr/>
          </p:nvSpPr>
          <p:spPr bwMode="auto">
            <a:xfrm>
              <a:off x="1058" y="260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1" name="Oval 23"/>
            <p:cNvSpPr>
              <a:spLocks noChangeArrowheads="1"/>
            </p:cNvSpPr>
            <p:nvPr/>
          </p:nvSpPr>
          <p:spPr bwMode="auto">
            <a:xfrm>
              <a:off x="1107" y="2572"/>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2" name="Oval 24"/>
            <p:cNvSpPr>
              <a:spLocks noChangeArrowheads="1"/>
            </p:cNvSpPr>
            <p:nvPr/>
          </p:nvSpPr>
          <p:spPr bwMode="auto">
            <a:xfrm>
              <a:off x="1155" y="261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3" name="Oval 25"/>
            <p:cNvSpPr>
              <a:spLocks noChangeArrowheads="1"/>
            </p:cNvSpPr>
            <p:nvPr/>
          </p:nvSpPr>
          <p:spPr bwMode="auto">
            <a:xfrm>
              <a:off x="1204" y="255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4" name="Oval 26"/>
            <p:cNvSpPr>
              <a:spLocks noChangeArrowheads="1"/>
            </p:cNvSpPr>
            <p:nvPr/>
          </p:nvSpPr>
          <p:spPr bwMode="auto">
            <a:xfrm>
              <a:off x="1253" y="252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5" name="Oval 27"/>
            <p:cNvSpPr>
              <a:spLocks noChangeArrowheads="1"/>
            </p:cNvSpPr>
            <p:nvPr/>
          </p:nvSpPr>
          <p:spPr bwMode="auto">
            <a:xfrm>
              <a:off x="1302" y="249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 name="Oval 28"/>
            <p:cNvSpPr>
              <a:spLocks noChangeArrowheads="1"/>
            </p:cNvSpPr>
            <p:nvPr/>
          </p:nvSpPr>
          <p:spPr bwMode="auto">
            <a:xfrm>
              <a:off x="1351" y="250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 name="Oval 29"/>
            <p:cNvSpPr>
              <a:spLocks noChangeArrowheads="1"/>
            </p:cNvSpPr>
            <p:nvPr/>
          </p:nvSpPr>
          <p:spPr bwMode="auto">
            <a:xfrm>
              <a:off x="1400" y="242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8" name="Oval 30"/>
            <p:cNvSpPr>
              <a:spLocks noChangeArrowheads="1"/>
            </p:cNvSpPr>
            <p:nvPr/>
          </p:nvSpPr>
          <p:spPr bwMode="auto">
            <a:xfrm>
              <a:off x="1449" y="253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 name="Oval 31"/>
            <p:cNvSpPr>
              <a:spLocks noChangeArrowheads="1"/>
            </p:cNvSpPr>
            <p:nvPr/>
          </p:nvSpPr>
          <p:spPr bwMode="auto">
            <a:xfrm>
              <a:off x="1498" y="2436"/>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0" name="Oval 32"/>
            <p:cNvSpPr>
              <a:spLocks noChangeArrowheads="1"/>
            </p:cNvSpPr>
            <p:nvPr/>
          </p:nvSpPr>
          <p:spPr bwMode="auto">
            <a:xfrm>
              <a:off x="1546" y="238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 name="Oval 33"/>
            <p:cNvSpPr>
              <a:spLocks noChangeArrowheads="1"/>
            </p:cNvSpPr>
            <p:nvPr/>
          </p:nvSpPr>
          <p:spPr bwMode="auto">
            <a:xfrm>
              <a:off x="1595" y="237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2" name="Oval 34"/>
            <p:cNvSpPr>
              <a:spLocks noChangeArrowheads="1"/>
            </p:cNvSpPr>
            <p:nvPr/>
          </p:nvSpPr>
          <p:spPr bwMode="auto">
            <a:xfrm>
              <a:off x="1644" y="233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3" name="Oval 35"/>
            <p:cNvSpPr>
              <a:spLocks noChangeArrowheads="1"/>
            </p:cNvSpPr>
            <p:nvPr/>
          </p:nvSpPr>
          <p:spPr bwMode="auto">
            <a:xfrm>
              <a:off x="1693" y="239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Oval 36"/>
            <p:cNvSpPr>
              <a:spLocks noChangeArrowheads="1"/>
            </p:cNvSpPr>
            <p:nvPr/>
          </p:nvSpPr>
          <p:spPr bwMode="auto">
            <a:xfrm>
              <a:off x="1742" y="245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Oval 37"/>
            <p:cNvSpPr>
              <a:spLocks noChangeArrowheads="1"/>
            </p:cNvSpPr>
            <p:nvPr/>
          </p:nvSpPr>
          <p:spPr bwMode="auto">
            <a:xfrm>
              <a:off x="1791" y="231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4" name="Oval 38"/>
            <p:cNvSpPr>
              <a:spLocks noChangeArrowheads="1"/>
            </p:cNvSpPr>
            <p:nvPr/>
          </p:nvSpPr>
          <p:spPr bwMode="auto">
            <a:xfrm>
              <a:off x="1840" y="2328"/>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 name="Oval 39"/>
            <p:cNvSpPr>
              <a:spLocks noChangeArrowheads="1"/>
            </p:cNvSpPr>
            <p:nvPr/>
          </p:nvSpPr>
          <p:spPr bwMode="auto">
            <a:xfrm>
              <a:off x="1889" y="2338"/>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6" name="Oval 40"/>
            <p:cNvSpPr>
              <a:spLocks noChangeArrowheads="1"/>
            </p:cNvSpPr>
            <p:nvPr/>
          </p:nvSpPr>
          <p:spPr bwMode="auto">
            <a:xfrm>
              <a:off x="1937" y="221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7" name="Oval 41"/>
            <p:cNvSpPr>
              <a:spLocks noChangeArrowheads="1"/>
            </p:cNvSpPr>
            <p:nvPr/>
          </p:nvSpPr>
          <p:spPr bwMode="auto">
            <a:xfrm>
              <a:off x="1986" y="243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8" name="Oval 42"/>
            <p:cNvSpPr>
              <a:spLocks noChangeArrowheads="1"/>
            </p:cNvSpPr>
            <p:nvPr/>
          </p:nvSpPr>
          <p:spPr bwMode="auto">
            <a:xfrm>
              <a:off x="2035" y="229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9" name="Oval 43"/>
            <p:cNvSpPr>
              <a:spLocks noChangeArrowheads="1"/>
            </p:cNvSpPr>
            <p:nvPr/>
          </p:nvSpPr>
          <p:spPr bwMode="auto">
            <a:xfrm>
              <a:off x="2084" y="212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 name="Oval 44"/>
            <p:cNvSpPr>
              <a:spLocks noChangeArrowheads="1"/>
            </p:cNvSpPr>
            <p:nvPr/>
          </p:nvSpPr>
          <p:spPr bwMode="auto">
            <a:xfrm>
              <a:off x="2136" y="2122"/>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 name="Oval 45"/>
            <p:cNvSpPr>
              <a:spLocks noChangeArrowheads="1"/>
            </p:cNvSpPr>
            <p:nvPr/>
          </p:nvSpPr>
          <p:spPr bwMode="auto">
            <a:xfrm>
              <a:off x="2185" y="214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2" name="Oval 46"/>
            <p:cNvSpPr>
              <a:spLocks noChangeArrowheads="1"/>
            </p:cNvSpPr>
            <p:nvPr/>
          </p:nvSpPr>
          <p:spPr bwMode="auto">
            <a:xfrm>
              <a:off x="2234" y="202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3" name="Oval 47"/>
            <p:cNvSpPr>
              <a:spLocks noChangeArrowheads="1"/>
            </p:cNvSpPr>
            <p:nvPr/>
          </p:nvSpPr>
          <p:spPr bwMode="auto">
            <a:xfrm>
              <a:off x="2283" y="222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4" name="Oval 48"/>
            <p:cNvSpPr>
              <a:spLocks noChangeArrowheads="1"/>
            </p:cNvSpPr>
            <p:nvPr/>
          </p:nvSpPr>
          <p:spPr bwMode="auto">
            <a:xfrm>
              <a:off x="2332" y="218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5" name="Oval 49"/>
            <p:cNvSpPr>
              <a:spLocks noChangeArrowheads="1"/>
            </p:cNvSpPr>
            <p:nvPr/>
          </p:nvSpPr>
          <p:spPr bwMode="auto">
            <a:xfrm>
              <a:off x="2381" y="205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6" name="Oval 50"/>
            <p:cNvSpPr>
              <a:spLocks noChangeArrowheads="1"/>
            </p:cNvSpPr>
            <p:nvPr/>
          </p:nvSpPr>
          <p:spPr bwMode="auto">
            <a:xfrm>
              <a:off x="2430" y="209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 name="Oval 51"/>
            <p:cNvSpPr>
              <a:spLocks noChangeArrowheads="1"/>
            </p:cNvSpPr>
            <p:nvPr/>
          </p:nvSpPr>
          <p:spPr bwMode="auto">
            <a:xfrm>
              <a:off x="2479" y="2132"/>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 name="Oval 52"/>
            <p:cNvSpPr>
              <a:spLocks noChangeArrowheads="1"/>
            </p:cNvSpPr>
            <p:nvPr/>
          </p:nvSpPr>
          <p:spPr bwMode="auto">
            <a:xfrm>
              <a:off x="2527" y="200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 name="Oval 53"/>
            <p:cNvSpPr>
              <a:spLocks noChangeArrowheads="1"/>
            </p:cNvSpPr>
            <p:nvPr/>
          </p:nvSpPr>
          <p:spPr bwMode="auto">
            <a:xfrm>
              <a:off x="2576" y="197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 name="Oval 54"/>
            <p:cNvSpPr>
              <a:spLocks noChangeArrowheads="1"/>
            </p:cNvSpPr>
            <p:nvPr/>
          </p:nvSpPr>
          <p:spPr bwMode="auto">
            <a:xfrm>
              <a:off x="2625" y="202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 name="Oval 55"/>
            <p:cNvSpPr>
              <a:spLocks noChangeArrowheads="1"/>
            </p:cNvSpPr>
            <p:nvPr/>
          </p:nvSpPr>
          <p:spPr bwMode="auto">
            <a:xfrm>
              <a:off x="2674" y="211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 name="Oval 56"/>
            <p:cNvSpPr>
              <a:spLocks noChangeArrowheads="1"/>
            </p:cNvSpPr>
            <p:nvPr/>
          </p:nvSpPr>
          <p:spPr bwMode="auto">
            <a:xfrm>
              <a:off x="2723" y="1944"/>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 name="Oval 57"/>
            <p:cNvSpPr>
              <a:spLocks noChangeArrowheads="1"/>
            </p:cNvSpPr>
            <p:nvPr/>
          </p:nvSpPr>
          <p:spPr bwMode="auto">
            <a:xfrm>
              <a:off x="2772" y="198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8" name="Oval 58"/>
            <p:cNvSpPr>
              <a:spLocks noChangeArrowheads="1"/>
            </p:cNvSpPr>
            <p:nvPr/>
          </p:nvSpPr>
          <p:spPr bwMode="auto">
            <a:xfrm>
              <a:off x="2821" y="191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9" name="Oval 59"/>
            <p:cNvSpPr>
              <a:spLocks noChangeArrowheads="1"/>
            </p:cNvSpPr>
            <p:nvPr/>
          </p:nvSpPr>
          <p:spPr bwMode="auto">
            <a:xfrm>
              <a:off x="2870" y="1776"/>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 name="Oval 60"/>
            <p:cNvSpPr>
              <a:spLocks noChangeArrowheads="1"/>
            </p:cNvSpPr>
            <p:nvPr/>
          </p:nvSpPr>
          <p:spPr bwMode="auto">
            <a:xfrm>
              <a:off x="2918" y="187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 name="Oval 61"/>
            <p:cNvSpPr>
              <a:spLocks noChangeArrowheads="1"/>
            </p:cNvSpPr>
            <p:nvPr/>
          </p:nvSpPr>
          <p:spPr bwMode="auto">
            <a:xfrm>
              <a:off x="2967" y="181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 name="Oval 62"/>
            <p:cNvSpPr>
              <a:spLocks noChangeArrowheads="1"/>
            </p:cNvSpPr>
            <p:nvPr/>
          </p:nvSpPr>
          <p:spPr bwMode="auto">
            <a:xfrm>
              <a:off x="3016" y="184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3" name="Oval 63"/>
            <p:cNvSpPr>
              <a:spLocks noChangeArrowheads="1"/>
            </p:cNvSpPr>
            <p:nvPr/>
          </p:nvSpPr>
          <p:spPr bwMode="auto">
            <a:xfrm>
              <a:off x="3065" y="174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4" name="Oval 64"/>
            <p:cNvSpPr>
              <a:spLocks noChangeArrowheads="1"/>
            </p:cNvSpPr>
            <p:nvPr/>
          </p:nvSpPr>
          <p:spPr bwMode="auto">
            <a:xfrm>
              <a:off x="3114" y="1710"/>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5" name="Oval 65"/>
            <p:cNvSpPr>
              <a:spLocks noChangeArrowheads="1"/>
            </p:cNvSpPr>
            <p:nvPr/>
          </p:nvSpPr>
          <p:spPr bwMode="auto">
            <a:xfrm>
              <a:off x="3163" y="160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6" name="Oval 66"/>
            <p:cNvSpPr>
              <a:spLocks noChangeArrowheads="1"/>
            </p:cNvSpPr>
            <p:nvPr/>
          </p:nvSpPr>
          <p:spPr bwMode="auto">
            <a:xfrm>
              <a:off x="3212" y="171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7" name="Oval 67"/>
            <p:cNvSpPr>
              <a:spLocks noChangeArrowheads="1"/>
            </p:cNvSpPr>
            <p:nvPr/>
          </p:nvSpPr>
          <p:spPr bwMode="auto">
            <a:xfrm>
              <a:off x="3261" y="1612"/>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Oval 68"/>
            <p:cNvSpPr>
              <a:spLocks noChangeArrowheads="1"/>
            </p:cNvSpPr>
            <p:nvPr/>
          </p:nvSpPr>
          <p:spPr bwMode="auto">
            <a:xfrm>
              <a:off x="3309" y="159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Oval 69"/>
            <p:cNvSpPr>
              <a:spLocks noChangeArrowheads="1"/>
            </p:cNvSpPr>
            <p:nvPr/>
          </p:nvSpPr>
          <p:spPr bwMode="auto">
            <a:xfrm>
              <a:off x="3358" y="159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Oval 70"/>
            <p:cNvSpPr>
              <a:spLocks noChangeArrowheads="1"/>
            </p:cNvSpPr>
            <p:nvPr/>
          </p:nvSpPr>
          <p:spPr bwMode="auto">
            <a:xfrm>
              <a:off x="3407" y="159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Oval 71"/>
            <p:cNvSpPr>
              <a:spLocks noChangeArrowheads="1"/>
            </p:cNvSpPr>
            <p:nvPr/>
          </p:nvSpPr>
          <p:spPr bwMode="auto">
            <a:xfrm>
              <a:off x="3456" y="1724"/>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Oval 72"/>
            <p:cNvSpPr>
              <a:spLocks noChangeArrowheads="1"/>
            </p:cNvSpPr>
            <p:nvPr/>
          </p:nvSpPr>
          <p:spPr bwMode="auto">
            <a:xfrm>
              <a:off x="3505" y="157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Oval 73"/>
            <p:cNvSpPr>
              <a:spLocks noChangeArrowheads="1"/>
            </p:cNvSpPr>
            <p:nvPr/>
          </p:nvSpPr>
          <p:spPr bwMode="auto">
            <a:xfrm>
              <a:off x="3554" y="160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Oval 74"/>
            <p:cNvSpPr>
              <a:spLocks noChangeArrowheads="1"/>
            </p:cNvSpPr>
            <p:nvPr/>
          </p:nvSpPr>
          <p:spPr bwMode="auto">
            <a:xfrm>
              <a:off x="3603" y="1577"/>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Oval 75"/>
            <p:cNvSpPr>
              <a:spLocks noChangeArrowheads="1"/>
            </p:cNvSpPr>
            <p:nvPr/>
          </p:nvSpPr>
          <p:spPr bwMode="auto">
            <a:xfrm>
              <a:off x="3651" y="153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Oval 76"/>
            <p:cNvSpPr>
              <a:spLocks noChangeArrowheads="1"/>
            </p:cNvSpPr>
            <p:nvPr/>
          </p:nvSpPr>
          <p:spPr bwMode="auto">
            <a:xfrm>
              <a:off x="3700" y="142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Oval 77"/>
            <p:cNvSpPr>
              <a:spLocks noChangeArrowheads="1"/>
            </p:cNvSpPr>
            <p:nvPr/>
          </p:nvSpPr>
          <p:spPr bwMode="auto">
            <a:xfrm>
              <a:off x="3749" y="144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Oval 78"/>
            <p:cNvSpPr>
              <a:spLocks noChangeArrowheads="1"/>
            </p:cNvSpPr>
            <p:nvPr/>
          </p:nvSpPr>
          <p:spPr bwMode="auto">
            <a:xfrm>
              <a:off x="3802" y="1525"/>
              <a:ext cx="48"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Oval 79"/>
            <p:cNvSpPr>
              <a:spLocks noChangeArrowheads="1"/>
            </p:cNvSpPr>
            <p:nvPr/>
          </p:nvSpPr>
          <p:spPr bwMode="auto">
            <a:xfrm>
              <a:off x="3850" y="127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Oval 80"/>
            <p:cNvSpPr>
              <a:spLocks noChangeArrowheads="1"/>
            </p:cNvSpPr>
            <p:nvPr/>
          </p:nvSpPr>
          <p:spPr bwMode="auto">
            <a:xfrm>
              <a:off x="3899" y="146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Oval 81"/>
            <p:cNvSpPr>
              <a:spLocks noChangeArrowheads="1"/>
            </p:cNvSpPr>
            <p:nvPr/>
          </p:nvSpPr>
          <p:spPr bwMode="auto">
            <a:xfrm>
              <a:off x="3948" y="135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Oval 82"/>
            <p:cNvSpPr>
              <a:spLocks noChangeArrowheads="1"/>
            </p:cNvSpPr>
            <p:nvPr/>
          </p:nvSpPr>
          <p:spPr bwMode="auto">
            <a:xfrm>
              <a:off x="3997" y="126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Oval 83"/>
            <p:cNvSpPr>
              <a:spLocks noChangeArrowheads="1"/>
            </p:cNvSpPr>
            <p:nvPr/>
          </p:nvSpPr>
          <p:spPr bwMode="auto">
            <a:xfrm>
              <a:off x="4046" y="128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Oval 84"/>
            <p:cNvSpPr>
              <a:spLocks noChangeArrowheads="1"/>
            </p:cNvSpPr>
            <p:nvPr/>
          </p:nvSpPr>
          <p:spPr bwMode="auto">
            <a:xfrm>
              <a:off x="4095" y="126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Oval 85"/>
            <p:cNvSpPr>
              <a:spLocks noChangeArrowheads="1"/>
            </p:cNvSpPr>
            <p:nvPr/>
          </p:nvSpPr>
          <p:spPr bwMode="auto">
            <a:xfrm>
              <a:off x="4144" y="125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Oval 86"/>
            <p:cNvSpPr>
              <a:spLocks noChangeArrowheads="1"/>
            </p:cNvSpPr>
            <p:nvPr/>
          </p:nvSpPr>
          <p:spPr bwMode="auto">
            <a:xfrm>
              <a:off x="4193" y="1200"/>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Oval 87"/>
            <p:cNvSpPr>
              <a:spLocks noChangeArrowheads="1"/>
            </p:cNvSpPr>
            <p:nvPr/>
          </p:nvSpPr>
          <p:spPr bwMode="auto">
            <a:xfrm>
              <a:off x="4241" y="1106"/>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Oval 88"/>
            <p:cNvSpPr>
              <a:spLocks noChangeArrowheads="1"/>
            </p:cNvSpPr>
            <p:nvPr/>
          </p:nvSpPr>
          <p:spPr bwMode="auto">
            <a:xfrm>
              <a:off x="4290" y="1085"/>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Oval 89"/>
            <p:cNvSpPr>
              <a:spLocks noChangeArrowheads="1"/>
            </p:cNvSpPr>
            <p:nvPr/>
          </p:nvSpPr>
          <p:spPr bwMode="auto">
            <a:xfrm>
              <a:off x="4339" y="123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Oval 90"/>
            <p:cNvSpPr>
              <a:spLocks noChangeArrowheads="1"/>
            </p:cNvSpPr>
            <p:nvPr/>
          </p:nvSpPr>
          <p:spPr bwMode="auto">
            <a:xfrm>
              <a:off x="4388" y="110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Oval 91"/>
            <p:cNvSpPr>
              <a:spLocks noChangeArrowheads="1"/>
            </p:cNvSpPr>
            <p:nvPr/>
          </p:nvSpPr>
          <p:spPr bwMode="auto">
            <a:xfrm>
              <a:off x="4437" y="111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Oval 92"/>
            <p:cNvSpPr>
              <a:spLocks noChangeArrowheads="1"/>
            </p:cNvSpPr>
            <p:nvPr/>
          </p:nvSpPr>
          <p:spPr bwMode="auto">
            <a:xfrm>
              <a:off x="4486" y="103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Oval 93"/>
            <p:cNvSpPr>
              <a:spLocks noChangeArrowheads="1"/>
            </p:cNvSpPr>
            <p:nvPr/>
          </p:nvSpPr>
          <p:spPr bwMode="auto">
            <a:xfrm>
              <a:off x="4535" y="110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Oval 94"/>
            <p:cNvSpPr>
              <a:spLocks noChangeArrowheads="1"/>
            </p:cNvSpPr>
            <p:nvPr/>
          </p:nvSpPr>
          <p:spPr bwMode="auto">
            <a:xfrm>
              <a:off x="4584" y="1043"/>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Oval 95"/>
            <p:cNvSpPr>
              <a:spLocks noChangeArrowheads="1"/>
            </p:cNvSpPr>
            <p:nvPr/>
          </p:nvSpPr>
          <p:spPr bwMode="auto">
            <a:xfrm>
              <a:off x="4632" y="95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Oval 96"/>
            <p:cNvSpPr>
              <a:spLocks noChangeArrowheads="1"/>
            </p:cNvSpPr>
            <p:nvPr/>
          </p:nvSpPr>
          <p:spPr bwMode="auto">
            <a:xfrm>
              <a:off x="4681" y="101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6" name="Oval 97"/>
            <p:cNvSpPr>
              <a:spLocks noChangeArrowheads="1"/>
            </p:cNvSpPr>
            <p:nvPr/>
          </p:nvSpPr>
          <p:spPr bwMode="auto">
            <a:xfrm>
              <a:off x="4730" y="96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0" name="Oval 98"/>
            <p:cNvSpPr>
              <a:spLocks noChangeArrowheads="1"/>
            </p:cNvSpPr>
            <p:nvPr/>
          </p:nvSpPr>
          <p:spPr bwMode="auto">
            <a:xfrm>
              <a:off x="4779" y="78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1" name="Oval 99"/>
            <p:cNvSpPr>
              <a:spLocks noChangeArrowheads="1"/>
            </p:cNvSpPr>
            <p:nvPr/>
          </p:nvSpPr>
          <p:spPr bwMode="auto">
            <a:xfrm>
              <a:off x="4828" y="79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2" name="Oval 100"/>
            <p:cNvSpPr>
              <a:spLocks noChangeArrowheads="1"/>
            </p:cNvSpPr>
            <p:nvPr/>
          </p:nvSpPr>
          <p:spPr bwMode="auto">
            <a:xfrm>
              <a:off x="4877" y="91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3" name="Oval 101"/>
            <p:cNvSpPr>
              <a:spLocks noChangeArrowheads="1"/>
            </p:cNvSpPr>
            <p:nvPr/>
          </p:nvSpPr>
          <p:spPr bwMode="auto">
            <a:xfrm>
              <a:off x="4926" y="86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 name="Oval 102"/>
            <p:cNvSpPr>
              <a:spLocks noChangeArrowheads="1"/>
            </p:cNvSpPr>
            <p:nvPr/>
          </p:nvSpPr>
          <p:spPr bwMode="auto">
            <a:xfrm>
              <a:off x="4975" y="882"/>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 name="Oval 103"/>
            <p:cNvSpPr>
              <a:spLocks noChangeArrowheads="1"/>
            </p:cNvSpPr>
            <p:nvPr/>
          </p:nvSpPr>
          <p:spPr bwMode="auto">
            <a:xfrm>
              <a:off x="5023" y="84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 name="Oval 104"/>
            <p:cNvSpPr>
              <a:spLocks noChangeArrowheads="1"/>
            </p:cNvSpPr>
            <p:nvPr/>
          </p:nvSpPr>
          <p:spPr bwMode="auto">
            <a:xfrm>
              <a:off x="5072" y="83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7" name="Oval 105"/>
            <p:cNvSpPr>
              <a:spLocks noChangeArrowheads="1"/>
            </p:cNvSpPr>
            <p:nvPr/>
          </p:nvSpPr>
          <p:spPr bwMode="auto">
            <a:xfrm>
              <a:off x="5121" y="81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 name="Oval 106"/>
            <p:cNvSpPr>
              <a:spLocks noChangeArrowheads="1"/>
            </p:cNvSpPr>
            <p:nvPr/>
          </p:nvSpPr>
          <p:spPr bwMode="auto">
            <a:xfrm>
              <a:off x="5170" y="77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 name="Oval 107"/>
            <p:cNvSpPr>
              <a:spLocks noChangeArrowheads="1"/>
            </p:cNvSpPr>
            <p:nvPr/>
          </p:nvSpPr>
          <p:spPr bwMode="auto">
            <a:xfrm>
              <a:off x="5219" y="69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0" name="Oval 108"/>
            <p:cNvSpPr>
              <a:spLocks noChangeArrowheads="1"/>
            </p:cNvSpPr>
            <p:nvPr/>
          </p:nvSpPr>
          <p:spPr bwMode="auto">
            <a:xfrm>
              <a:off x="5268" y="63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1" name="Oval 109"/>
            <p:cNvSpPr>
              <a:spLocks noChangeArrowheads="1"/>
            </p:cNvSpPr>
            <p:nvPr/>
          </p:nvSpPr>
          <p:spPr bwMode="auto">
            <a:xfrm>
              <a:off x="5317" y="66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2" name="Oval 110"/>
            <p:cNvSpPr>
              <a:spLocks noChangeArrowheads="1"/>
            </p:cNvSpPr>
            <p:nvPr/>
          </p:nvSpPr>
          <p:spPr bwMode="auto">
            <a:xfrm>
              <a:off x="5366" y="515"/>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3" name="Oval 111"/>
            <p:cNvSpPr>
              <a:spLocks noChangeArrowheads="1"/>
            </p:cNvSpPr>
            <p:nvPr/>
          </p:nvSpPr>
          <p:spPr bwMode="auto">
            <a:xfrm>
              <a:off x="5418" y="59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4" name="Oval 112"/>
            <p:cNvSpPr>
              <a:spLocks noChangeArrowheads="1"/>
            </p:cNvSpPr>
            <p:nvPr/>
          </p:nvSpPr>
          <p:spPr bwMode="auto">
            <a:xfrm>
              <a:off x="5467" y="61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5" name="Oval 113"/>
            <p:cNvSpPr>
              <a:spLocks noChangeArrowheads="1"/>
            </p:cNvSpPr>
            <p:nvPr/>
          </p:nvSpPr>
          <p:spPr bwMode="auto">
            <a:xfrm>
              <a:off x="5516" y="54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6" name="Freeform 114"/>
            <p:cNvSpPr>
              <a:spLocks/>
            </p:cNvSpPr>
            <p:nvPr/>
          </p:nvSpPr>
          <p:spPr bwMode="auto">
            <a:xfrm>
              <a:off x="691" y="613"/>
              <a:ext cx="4849" cy="2298"/>
            </a:xfrm>
            <a:custGeom>
              <a:avLst/>
              <a:gdLst>
                <a:gd name="T0" fmla="*/ 0 w 1389"/>
                <a:gd name="T1" fmla="*/ 658 h 658"/>
                <a:gd name="T2" fmla="*/ 694 w 1389"/>
                <a:gd name="T3" fmla="*/ 329 h 658"/>
                <a:gd name="T4" fmla="*/ 1389 w 1389"/>
                <a:gd name="T5" fmla="*/ 0 h 658"/>
              </a:gdLst>
              <a:ahLst/>
              <a:cxnLst>
                <a:cxn ang="0">
                  <a:pos x="T0" y="T1"/>
                </a:cxn>
                <a:cxn ang="0">
                  <a:pos x="T2" y="T3"/>
                </a:cxn>
                <a:cxn ang="0">
                  <a:pos x="T4" y="T5"/>
                </a:cxn>
              </a:cxnLst>
              <a:rect l="0" t="0" r="r" b="b"/>
              <a:pathLst>
                <a:path w="1389" h="658">
                  <a:moveTo>
                    <a:pt x="0" y="658"/>
                  </a:moveTo>
                  <a:lnTo>
                    <a:pt x="694" y="329"/>
                  </a:lnTo>
                  <a:lnTo>
                    <a:pt x="1389" y="0"/>
                  </a:lnTo>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 name="Line 115"/>
            <p:cNvSpPr>
              <a:spLocks noChangeShapeType="1"/>
            </p:cNvSpPr>
            <p:nvPr/>
          </p:nvSpPr>
          <p:spPr bwMode="auto">
            <a:xfrm flipV="1">
              <a:off x="548" y="449"/>
              <a:ext cx="0" cy="321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 name="Line 116"/>
            <p:cNvSpPr>
              <a:spLocks noChangeShapeType="1"/>
            </p:cNvSpPr>
            <p:nvPr/>
          </p:nvSpPr>
          <p:spPr bwMode="auto">
            <a:xfrm flipH="1">
              <a:off x="492" y="3571"/>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 name="Rectangle 117"/>
            <p:cNvSpPr>
              <a:spLocks noChangeArrowheads="1"/>
            </p:cNvSpPr>
            <p:nvPr/>
          </p:nvSpPr>
          <p:spPr bwMode="auto">
            <a:xfrm rot="16200000">
              <a:off x="278" y="3429"/>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0" name="Line 118"/>
            <p:cNvSpPr>
              <a:spLocks noChangeShapeType="1"/>
            </p:cNvSpPr>
            <p:nvPr/>
          </p:nvSpPr>
          <p:spPr bwMode="auto">
            <a:xfrm flipH="1">
              <a:off x="492" y="2967"/>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 name="Rectangle 119"/>
            <p:cNvSpPr>
              <a:spLocks noChangeArrowheads="1"/>
            </p:cNvSpPr>
            <p:nvPr/>
          </p:nvSpPr>
          <p:spPr bwMode="auto">
            <a:xfrm rot="16200000">
              <a:off x="278" y="2825"/>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2" name="Line 120"/>
            <p:cNvSpPr>
              <a:spLocks noChangeShapeType="1"/>
            </p:cNvSpPr>
            <p:nvPr/>
          </p:nvSpPr>
          <p:spPr bwMode="auto">
            <a:xfrm flipH="1">
              <a:off x="492" y="2363"/>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 name="Rectangle 121"/>
            <p:cNvSpPr>
              <a:spLocks noChangeArrowheads="1"/>
            </p:cNvSpPr>
            <p:nvPr/>
          </p:nvSpPr>
          <p:spPr bwMode="auto">
            <a:xfrm rot="16200000">
              <a:off x="278" y="2221"/>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4" name="Line 122"/>
            <p:cNvSpPr>
              <a:spLocks noChangeShapeType="1"/>
            </p:cNvSpPr>
            <p:nvPr/>
          </p:nvSpPr>
          <p:spPr bwMode="auto">
            <a:xfrm flipH="1">
              <a:off x="492" y="1758"/>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 name="Rectangle 123"/>
            <p:cNvSpPr>
              <a:spLocks noChangeArrowheads="1"/>
            </p:cNvSpPr>
            <p:nvPr/>
          </p:nvSpPr>
          <p:spPr bwMode="auto">
            <a:xfrm rot="16200000">
              <a:off x="278" y="1617"/>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6" name="Line 124"/>
            <p:cNvSpPr>
              <a:spLocks noChangeShapeType="1"/>
            </p:cNvSpPr>
            <p:nvPr/>
          </p:nvSpPr>
          <p:spPr bwMode="auto">
            <a:xfrm flipH="1">
              <a:off x="492" y="1154"/>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 name="Rectangle 125"/>
            <p:cNvSpPr>
              <a:spLocks noChangeArrowheads="1"/>
            </p:cNvSpPr>
            <p:nvPr/>
          </p:nvSpPr>
          <p:spPr bwMode="auto">
            <a:xfrm rot="16200000">
              <a:off x="278" y="1013"/>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8" name="Line 126"/>
            <p:cNvSpPr>
              <a:spLocks noChangeShapeType="1"/>
            </p:cNvSpPr>
            <p:nvPr/>
          </p:nvSpPr>
          <p:spPr bwMode="auto">
            <a:xfrm flipH="1">
              <a:off x="492" y="550"/>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9" name="Rectangle 127"/>
            <p:cNvSpPr>
              <a:spLocks noChangeArrowheads="1"/>
            </p:cNvSpPr>
            <p:nvPr/>
          </p:nvSpPr>
          <p:spPr bwMode="auto">
            <a:xfrm rot="16200000">
              <a:off x="278" y="408"/>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0" name="Rectangle 128"/>
            <p:cNvSpPr>
              <a:spLocks noChangeArrowheads="1"/>
            </p:cNvSpPr>
            <p:nvPr/>
          </p:nvSpPr>
          <p:spPr bwMode="auto">
            <a:xfrm rot="16200000">
              <a:off x="-1485" y="1839"/>
              <a:ext cx="335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Mean Child Rank in National Income Distribution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1" name="Line 129"/>
            <p:cNvSpPr>
              <a:spLocks noChangeShapeType="1"/>
            </p:cNvSpPr>
            <p:nvPr/>
          </p:nvSpPr>
          <p:spPr bwMode="auto">
            <a:xfrm>
              <a:off x="548" y="3665"/>
              <a:ext cx="508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 name="Line 130"/>
            <p:cNvSpPr>
              <a:spLocks noChangeShapeType="1"/>
            </p:cNvSpPr>
            <p:nvPr/>
          </p:nvSpPr>
          <p:spPr bwMode="auto">
            <a:xfrm>
              <a:off x="642"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3" name="Rectangle 131"/>
            <p:cNvSpPr>
              <a:spLocks noChangeArrowheads="1"/>
            </p:cNvSpPr>
            <p:nvPr/>
          </p:nvSpPr>
          <p:spPr bwMode="auto">
            <a:xfrm>
              <a:off x="604" y="3752"/>
              <a:ext cx="15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4" name="Line 132"/>
            <p:cNvSpPr>
              <a:spLocks noChangeShapeType="1"/>
            </p:cNvSpPr>
            <p:nvPr/>
          </p:nvSpPr>
          <p:spPr bwMode="auto">
            <a:xfrm>
              <a:off x="1131"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 name="Rectangle 133"/>
            <p:cNvSpPr>
              <a:spLocks noChangeArrowheads="1"/>
            </p:cNvSpPr>
            <p:nvPr/>
          </p:nvSpPr>
          <p:spPr bwMode="auto">
            <a:xfrm>
              <a:off x="1051"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6" name="Line 134"/>
            <p:cNvSpPr>
              <a:spLocks noChangeShapeType="1"/>
            </p:cNvSpPr>
            <p:nvPr/>
          </p:nvSpPr>
          <p:spPr bwMode="auto">
            <a:xfrm>
              <a:off x="1620"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 name="Rectangle 135"/>
            <p:cNvSpPr>
              <a:spLocks noChangeArrowheads="1"/>
            </p:cNvSpPr>
            <p:nvPr/>
          </p:nvSpPr>
          <p:spPr bwMode="auto">
            <a:xfrm>
              <a:off x="1539"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8" name="Line 136"/>
            <p:cNvSpPr>
              <a:spLocks noChangeShapeType="1"/>
            </p:cNvSpPr>
            <p:nvPr/>
          </p:nvSpPr>
          <p:spPr bwMode="auto">
            <a:xfrm>
              <a:off x="2112"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 name="Rectangle 137"/>
            <p:cNvSpPr>
              <a:spLocks noChangeArrowheads="1"/>
            </p:cNvSpPr>
            <p:nvPr/>
          </p:nvSpPr>
          <p:spPr bwMode="auto">
            <a:xfrm>
              <a:off x="2032"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0" name="Line 138"/>
            <p:cNvSpPr>
              <a:spLocks noChangeShapeType="1"/>
            </p:cNvSpPr>
            <p:nvPr/>
          </p:nvSpPr>
          <p:spPr bwMode="auto">
            <a:xfrm>
              <a:off x="2601"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 name="Rectangle 139"/>
            <p:cNvSpPr>
              <a:spLocks noChangeArrowheads="1"/>
            </p:cNvSpPr>
            <p:nvPr/>
          </p:nvSpPr>
          <p:spPr bwMode="auto">
            <a:xfrm>
              <a:off x="2520"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2" name="Line 140"/>
            <p:cNvSpPr>
              <a:spLocks noChangeShapeType="1"/>
            </p:cNvSpPr>
            <p:nvPr/>
          </p:nvSpPr>
          <p:spPr bwMode="auto">
            <a:xfrm>
              <a:off x="3089"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3" name="Rectangle 141"/>
            <p:cNvSpPr>
              <a:spLocks noChangeArrowheads="1"/>
            </p:cNvSpPr>
            <p:nvPr/>
          </p:nvSpPr>
          <p:spPr bwMode="auto">
            <a:xfrm>
              <a:off x="3009"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 name="Line 142"/>
            <p:cNvSpPr>
              <a:spLocks noChangeShapeType="1"/>
            </p:cNvSpPr>
            <p:nvPr/>
          </p:nvSpPr>
          <p:spPr bwMode="auto">
            <a:xfrm>
              <a:off x="3578"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 name="Rectangle 143"/>
            <p:cNvSpPr>
              <a:spLocks noChangeArrowheads="1"/>
            </p:cNvSpPr>
            <p:nvPr/>
          </p:nvSpPr>
          <p:spPr bwMode="auto">
            <a:xfrm>
              <a:off x="3498"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6" name="Line 144"/>
            <p:cNvSpPr>
              <a:spLocks noChangeShapeType="1"/>
            </p:cNvSpPr>
            <p:nvPr/>
          </p:nvSpPr>
          <p:spPr bwMode="auto">
            <a:xfrm>
              <a:off x="4070"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 name="Rectangle 145"/>
            <p:cNvSpPr>
              <a:spLocks noChangeArrowheads="1"/>
            </p:cNvSpPr>
            <p:nvPr/>
          </p:nvSpPr>
          <p:spPr bwMode="auto">
            <a:xfrm>
              <a:off x="3990"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8" name="Line 146"/>
            <p:cNvSpPr>
              <a:spLocks noChangeShapeType="1"/>
            </p:cNvSpPr>
            <p:nvPr/>
          </p:nvSpPr>
          <p:spPr bwMode="auto">
            <a:xfrm>
              <a:off x="4559"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9" name="Rectangle 147"/>
            <p:cNvSpPr>
              <a:spLocks noChangeArrowheads="1"/>
            </p:cNvSpPr>
            <p:nvPr/>
          </p:nvSpPr>
          <p:spPr bwMode="auto">
            <a:xfrm>
              <a:off x="4479"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0" name="Line 148"/>
            <p:cNvSpPr>
              <a:spLocks noChangeShapeType="1"/>
            </p:cNvSpPr>
            <p:nvPr/>
          </p:nvSpPr>
          <p:spPr bwMode="auto">
            <a:xfrm>
              <a:off x="5048"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 name="Rectangle 149"/>
            <p:cNvSpPr>
              <a:spLocks noChangeArrowheads="1"/>
            </p:cNvSpPr>
            <p:nvPr/>
          </p:nvSpPr>
          <p:spPr bwMode="auto">
            <a:xfrm>
              <a:off x="4968"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2" name="Line 150"/>
            <p:cNvSpPr>
              <a:spLocks noChangeShapeType="1"/>
            </p:cNvSpPr>
            <p:nvPr/>
          </p:nvSpPr>
          <p:spPr bwMode="auto">
            <a:xfrm>
              <a:off x="5540"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3" name="Rectangle 151"/>
            <p:cNvSpPr>
              <a:spLocks noChangeArrowheads="1"/>
            </p:cNvSpPr>
            <p:nvPr/>
          </p:nvSpPr>
          <p:spPr bwMode="auto">
            <a:xfrm>
              <a:off x="5421" y="3752"/>
              <a:ext cx="31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4" name="Rectangle 152"/>
            <p:cNvSpPr>
              <a:spLocks noChangeArrowheads="1"/>
            </p:cNvSpPr>
            <p:nvPr/>
          </p:nvSpPr>
          <p:spPr bwMode="auto">
            <a:xfrm>
              <a:off x="1669" y="3937"/>
              <a:ext cx="302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Parent Rank in National Income Distribution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5" name="Rectangle 153"/>
            <p:cNvSpPr>
              <a:spLocks noChangeArrowheads="1"/>
            </p:cNvSpPr>
            <p:nvPr/>
          </p:nvSpPr>
          <p:spPr bwMode="auto">
            <a:xfrm>
              <a:off x="3062" y="191"/>
              <a:ext cx="15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1E2D5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42" name="Rectangle 154"/>
          <p:cNvSpPr>
            <a:spLocks noChangeArrowheads="1"/>
          </p:cNvSpPr>
          <p:nvPr/>
        </p:nvSpPr>
        <p:spPr bwMode="auto">
          <a:xfrm>
            <a:off x="3813176" y="6372225"/>
            <a:ext cx="6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solidFill>
                <a:srgbClr val="000000"/>
              </a:solidFill>
            </a:endParaRPr>
          </a:p>
        </p:txBody>
      </p:sp>
      <p:sp>
        <p:nvSpPr>
          <p:cNvPr id="157" name="TextBox 156"/>
          <p:cNvSpPr txBox="1"/>
          <p:nvPr/>
        </p:nvSpPr>
        <p:spPr>
          <a:xfrm>
            <a:off x="133" y="76200"/>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itchFamily="34" charset="0"/>
                <a:cs typeface="Arial" pitchFamily="34" charset="0"/>
              </a:rPr>
              <a:t>Mean Child Income Rank at Age 30 vs. Parent Income Rank</a:t>
            </a:r>
            <a:br>
              <a:rPr lang="en-US" b="1" dirty="0">
                <a:solidFill>
                  <a:srgbClr val="1E2D53"/>
                </a:solidFill>
                <a:latin typeface="Arial" pitchFamily="34" charset="0"/>
                <a:cs typeface="Arial" pitchFamily="34" charset="0"/>
              </a:rPr>
            </a:br>
            <a:r>
              <a:rPr lang="en-US" b="1" dirty="0">
                <a:solidFill>
                  <a:srgbClr val="1E2D53"/>
                </a:solidFill>
                <a:latin typeface="Arial" pitchFamily="34" charset="0"/>
                <a:cs typeface="Arial" pitchFamily="34" charset="0"/>
              </a:rPr>
              <a:t> for Children Born in 1980 and Raised in Chicago</a:t>
            </a:r>
          </a:p>
        </p:txBody>
      </p:sp>
      <p:sp>
        <p:nvSpPr>
          <p:cNvPr id="155" name="Line 10"/>
          <p:cNvSpPr>
            <a:spLocks noChangeShapeType="1"/>
          </p:cNvSpPr>
          <p:nvPr/>
        </p:nvSpPr>
        <p:spPr bwMode="auto">
          <a:xfrm flipH="1" flipV="1">
            <a:off x="3593305" y="3429000"/>
            <a:ext cx="0" cy="2405378"/>
          </a:xfrm>
          <a:prstGeom prst="line">
            <a:avLst/>
          </a:prstGeom>
          <a:noFill/>
          <a:ln w="19050" cap="flat" cmpd="sng" algn="ctr">
            <a:solidFill>
              <a:srgbClr val="F79646">
                <a:shade val="95000"/>
                <a:satMod val="105000"/>
              </a:srgbClr>
            </a:solidFill>
            <a:prstDash val="dash"/>
            <a:headEnd/>
            <a:tailEnd/>
          </a:ln>
          <a:effectLs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6" name="TextBox 155"/>
          <p:cNvSpPr txBox="1"/>
          <p:nvPr/>
        </p:nvSpPr>
        <p:spPr>
          <a:xfrm>
            <a:off x="3733800" y="4876800"/>
            <a:ext cx="4495800" cy="646331"/>
          </a:xfrm>
          <a:prstGeom prst="rect">
            <a:avLst/>
          </a:prstGeom>
          <a:noFill/>
        </p:spPr>
        <p:txBody>
          <a:bodyPr wrap="square" rtlCol="0">
            <a:spAutoFit/>
          </a:bodyPr>
          <a:lstStyle/>
          <a:p>
            <a:r>
              <a:rPr lang="en-US" i="1" dirty="0">
                <a:solidFill>
                  <a:srgbClr val="000000"/>
                </a:solidFill>
              </a:rPr>
              <a:t>Predict outcome for child in CZ c using slope + intercept of rank-rank relationship</a:t>
            </a:r>
            <a:endParaRPr lang="en-US" i="1" dirty="0">
              <a:solidFill>
                <a:prstClr val="black"/>
              </a:solidFill>
            </a:endParaRPr>
          </a:p>
        </p:txBody>
      </p:sp>
      <mc:AlternateContent xmlns:mc="http://schemas.openxmlformats.org/markup-compatibility/2006" xmlns:a14="http://schemas.microsoft.com/office/drawing/2010/main">
        <mc:Choice Requires="a14">
          <p:sp>
            <p:nvSpPr>
              <p:cNvPr id="159" name="TextBox 158"/>
              <p:cNvSpPr txBox="1"/>
              <p:nvPr/>
            </p:nvSpPr>
            <p:spPr>
              <a:xfrm>
                <a:off x="2286000" y="3790890"/>
                <a:ext cx="5446714" cy="369332"/>
              </a:xfrm>
              <a:prstGeom prst="rect">
                <a:avLst/>
              </a:prstGeom>
              <a:noFill/>
            </p:spPr>
            <p:txBody>
              <a:bodyPr wrap="square" rtlCol="0">
                <a:spAutoFit/>
              </a:bodyPr>
              <a:lstStyle/>
              <a:p>
                <a:pPr algn="ctr">
                  <a:defRPr/>
                </a:pPr>
                <a:r>
                  <a:rPr lang="en-US" b="1" kern="0" dirty="0">
                    <a:solidFill>
                      <a:prstClr val="black"/>
                    </a:solidFill>
                    <a:latin typeface="Cambria" panose="02040503050406030204" pitchFamily="18" charset="0"/>
                    <a:ea typeface="Cambria Math" pitchFamily="18" charset="0"/>
                  </a:rPr>
                  <a:t> </a:t>
                </a:r>
                <a14:m>
                  <m:oMath xmlns:m="http://schemas.openxmlformats.org/officeDocument/2006/math">
                    <m:acc>
                      <m:accPr>
                        <m:chr m:val="̅"/>
                        <m:ctrlPr>
                          <a:rPr lang="en-US" i="1">
                            <a:solidFill>
                              <a:prstClr val="black"/>
                            </a:solidFill>
                            <a:latin typeface="Cambria Math" panose="02040503050406030204" pitchFamily="18" charset="0"/>
                          </a:rPr>
                        </m:ctrlPr>
                      </m:accPr>
                      <m:e>
                        <m:r>
                          <a:rPr lang="en-US" i="1">
                            <a:solidFill>
                              <a:prstClr val="black"/>
                            </a:solidFill>
                            <a:latin typeface="Cambria Math"/>
                          </a:rPr>
                          <m:t>𝑦</m:t>
                        </m:r>
                      </m:e>
                    </m:acc>
                  </m:oMath>
                </a14:m>
                <a:r>
                  <a:rPr lang="en-US" kern="0" baseline="-25000" dirty="0">
                    <a:solidFill>
                      <a:prstClr val="black"/>
                    </a:solidFill>
                    <a:latin typeface="Cambria" panose="02040503050406030204" pitchFamily="18" charset="0"/>
                    <a:ea typeface="Cambria Math" pitchFamily="18" charset="0"/>
                  </a:rPr>
                  <a:t>p,Chicago,1985</a:t>
                </a:r>
                <a:r>
                  <a:rPr lang="en-US" kern="0" dirty="0">
                    <a:solidFill>
                      <a:prstClr val="black"/>
                    </a:solidFill>
                    <a:latin typeface="Cambria" panose="02040503050406030204" pitchFamily="18" charset="0"/>
                  </a:rPr>
                  <a:t>  =  </a:t>
                </a:r>
                <a14:m>
                  <m:oMath xmlns:m="http://schemas.openxmlformats.org/officeDocument/2006/math">
                    <m:acc>
                      <m:accPr>
                        <m:chr m:val="̅"/>
                        <m:ctrlPr>
                          <a:rPr lang="en-US" i="1">
                            <a:solidFill>
                              <a:prstClr val="black"/>
                            </a:solidFill>
                            <a:latin typeface="Cambria Math" panose="02040503050406030204" pitchFamily="18" charset="0"/>
                          </a:rPr>
                        </m:ctrlPr>
                      </m:accPr>
                      <m:e>
                        <m:r>
                          <a:rPr lang="en-US" i="1">
                            <a:solidFill>
                              <a:prstClr val="black"/>
                            </a:solidFill>
                            <a:latin typeface="Cambria Math"/>
                          </a:rPr>
                          <m:t>𝑦</m:t>
                        </m:r>
                      </m:e>
                    </m:acc>
                  </m:oMath>
                </a14:m>
                <a:r>
                  <a:rPr lang="en-US" kern="0" baseline="-25000" dirty="0">
                    <a:solidFill>
                      <a:prstClr val="black"/>
                    </a:solidFill>
                    <a:latin typeface="Cambria" panose="02040503050406030204" pitchFamily="18" charset="0"/>
                    <a:ea typeface="Cambria Math" pitchFamily="18" charset="0"/>
                  </a:rPr>
                  <a:t>0,Chicago,1985</a:t>
                </a:r>
                <a:endParaRPr lang="en-US" kern="0" dirty="0">
                  <a:solidFill>
                    <a:prstClr val="black"/>
                  </a:solidFill>
                  <a:latin typeface="Cambria" panose="02040503050406030204" pitchFamily="18" charset="0"/>
                  <a:cs typeface="Arial" panose="020B0604020202020204" pitchFamily="34" charset="0"/>
                </a:endParaRPr>
              </a:p>
            </p:txBody>
          </p:sp>
        </mc:Choice>
        <mc:Fallback xmlns="">
          <p:sp>
            <p:nvSpPr>
              <p:cNvPr id="159" name="TextBox 158"/>
              <p:cNvSpPr txBox="1">
                <a:spLocks noRot="1" noChangeAspect="1" noMove="1" noResize="1" noEditPoints="1" noAdjustHandles="1" noChangeArrowheads="1" noChangeShapeType="1" noTextEdit="1"/>
              </p:cNvSpPr>
              <p:nvPr/>
            </p:nvSpPr>
            <p:spPr>
              <a:xfrm>
                <a:off x="2286000" y="3790890"/>
                <a:ext cx="5446714" cy="369332"/>
              </a:xfrm>
              <a:prstGeom prst="rect">
                <a:avLst/>
              </a:prstGeom>
              <a:blipFill>
                <a:blip r:embed="rId3"/>
                <a:stretch>
                  <a:fillRect t="-1166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Rectangle 159"/>
              <p:cNvSpPr/>
              <p:nvPr/>
            </p:nvSpPr>
            <p:spPr>
              <a:xfrm>
                <a:off x="6279484" y="3862136"/>
                <a:ext cx="2445798" cy="338554"/>
              </a:xfrm>
              <a:prstGeom prst="rect">
                <a:avLst/>
              </a:prstGeom>
            </p:spPr>
            <p:txBody>
              <a:bodyPr wrap="none">
                <a:spAutoFit/>
              </a:bodyPr>
              <a:lstStyle/>
              <a:p>
                <a:pPr algn="ctr">
                  <a:defRPr/>
                </a:pPr>
                <a:r>
                  <a:rPr lang="en-US" sz="1600" kern="0" dirty="0">
                    <a:solidFill>
                      <a:prstClr val="black"/>
                    </a:solidFill>
                    <a:latin typeface="Cambria Math" panose="02040503050406030204" pitchFamily="18" charset="0"/>
                    <a:ea typeface="Cambria Math" panose="02040503050406030204" pitchFamily="18" charset="0"/>
                  </a:rPr>
                  <a:t>+ </a:t>
                </a:r>
                <a:r>
                  <a:rPr lang="en-US" sz="1600" kern="0" dirty="0">
                    <a:solidFill>
                      <a:prstClr val="black"/>
                    </a:solidFill>
                    <a:latin typeface="Cambria Math" panose="02040503050406030204" pitchFamily="18" charset="0"/>
                    <a:ea typeface="Cambria Math" panose="02040503050406030204" pitchFamily="18" charset="0"/>
                    <a:cs typeface="Arial" panose="020B0604020202020204" pitchFamily="34" charset="0"/>
                  </a:rPr>
                  <a:t>(Rank-Rank Slope) </a:t>
                </a:r>
                <a14:m>
                  <m:oMath xmlns:m="http://schemas.openxmlformats.org/officeDocument/2006/math">
                    <m:r>
                      <a:rPr lang="en-US" sz="1600" i="1" kern="0" dirty="0">
                        <a:solidFill>
                          <a:prstClr val="black"/>
                        </a:solidFill>
                        <a:latin typeface="Cambria Math" panose="02040503050406030204" pitchFamily="18" charset="0"/>
                        <a:ea typeface="Cambria Math" panose="02040503050406030204" pitchFamily="18" charset="0"/>
                      </a:rPr>
                      <m:t>×</m:t>
                    </m:r>
                  </m:oMath>
                </a14:m>
                <a:r>
                  <a:rPr lang="en-US" sz="1600" kern="0" dirty="0">
                    <a:solidFill>
                      <a:prstClr val="black"/>
                    </a:solidFill>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r>
                      <a:rPr lang="en-US" sz="1600" i="1" kern="0">
                        <a:solidFill>
                          <a:prstClr val="black"/>
                        </a:solidFill>
                        <a:latin typeface="Cambria Math" panose="02040503050406030204" pitchFamily="18" charset="0"/>
                        <a:ea typeface="Cambria Math" panose="02040503050406030204" pitchFamily="18" charset="0"/>
                      </a:rPr>
                      <m:t>𝑝</m:t>
                    </m:r>
                  </m:oMath>
                </a14:m>
                <a:r>
                  <a:rPr lang="en-US" sz="1600" kern="0" dirty="0">
                    <a:solidFill>
                      <a:prstClr val="black"/>
                    </a:solidFill>
                    <a:latin typeface="Cambria Math" panose="02040503050406030204" pitchFamily="18" charset="0"/>
                    <a:ea typeface="Cambria Math" panose="02040503050406030204" pitchFamily="18" charset="0"/>
                    <a:cs typeface="Arial" panose="020B0604020202020204" pitchFamily="34" charset="0"/>
                  </a:rPr>
                  <a:t> </a:t>
                </a:r>
              </a:p>
            </p:txBody>
          </p:sp>
        </mc:Choice>
        <mc:Fallback xmlns="">
          <p:sp>
            <p:nvSpPr>
              <p:cNvPr id="160" name="Rectangle 159"/>
              <p:cNvSpPr>
                <a:spLocks noRot="1" noChangeAspect="1" noMove="1" noResize="1" noEditPoints="1" noAdjustHandles="1" noChangeArrowheads="1" noChangeShapeType="1" noTextEdit="1"/>
              </p:cNvSpPr>
              <p:nvPr/>
            </p:nvSpPr>
            <p:spPr>
              <a:xfrm>
                <a:off x="6279484" y="3862136"/>
                <a:ext cx="2445798" cy="338554"/>
              </a:xfrm>
              <a:prstGeom prst="rect">
                <a:avLst/>
              </a:prstGeom>
              <a:blipFill>
                <a:blip r:embed="rId4"/>
                <a:stretch>
                  <a:fillRect l="-998" t="-7273" b="-21818"/>
                </a:stretch>
              </a:blipFill>
            </p:spPr>
            <p:txBody>
              <a:bodyPr/>
              <a:lstStyle/>
              <a:p>
                <a:r>
                  <a:rPr lang="en-US">
                    <a:noFill/>
                  </a:rPr>
                  <a:t> </a:t>
                </a:r>
              </a:p>
            </p:txBody>
          </p:sp>
        </mc:Fallback>
      </mc:AlternateContent>
    </p:spTree>
    <p:extLst>
      <p:ext uri="{BB962C8B-B14F-4D97-AF65-F5344CB8AC3E}">
        <p14:creationId xmlns:p14="http://schemas.microsoft.com/office/powerpoint/2010/main" val="1032431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0" y="6019800"/>
            <a:ext cx="2286000" cy="381000"/>
          </a:xfrm>
          <a:prstGeom prst="rect">
            <a:avLst/>
          </a:prstGeom>
          <a:solidFill>
            <a:schemeClr val="bg1"/>
          </a:solidFill>
          <a:ln w="0">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133" y="0"/>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itchFamily="34" charset="0"/>
                <a:cs typeface="Arial" pitchFamily="34" charset="0"/>
              </a:rPr>
              <a:t>The Geography of Intergenerational Mobility in the United States</a:t>
            </a:r>
          </a:p>
          <a:p>
            <a:pPr algn="ctr" fontAlgn="base">
              <a:spcBef>
                <a:spcPct val="0"/>
              </a:spcBef>
              <a:spcAft>
                <a:spcPct val="0"/>
              </a:spcAft>
            </a:pPr>
            <a:r>
              <a:rPr lang="en-US" dirty="0">
                <a:solidFill>
                  <a:srgbClr val="1E2D53"/>
                </a:solidFill>
                <a:latin typeface="Arial" pitchFamily="34" charset="0"/>
                <a:cs typeface="Arial" pitchFamily="34" charset="0"/>
              </a:rPr>
              <a:t>Predicted Income Rank at Age 30 for Children with Parents at 25</a:t>
            </a:r>
            <a:r>
              <a:rPr lang="en-US" baseline="30000" dirty="0">
                <a:solidFill>
                  <a:srgbClr val="1E2D53"/>
                </a:solidFill>
                <a:latin typeface="Arial" pitchFamily="34" charset="0"/>
                <a:cs typeface="Arial" pitchFamily="34" charset="0"/>
              </a:rPr>
              <a:t>th</a:t>
            </a:r>
            <a:r>
              <a:rPr lang="en-US" dirty="0">
                <a:solidFill>
                  <a:srgbClr val="1E2D53"/>
                </a:solidFill>
                <a:latin typeface="Arial" pitchFamily="34" charset="0"/>
                <a:cs typeface="Arial" pitchFamily="34" charset="0"/>
              </a:rPr>
              <a:t> Percentile</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3787" t="38846" r="11565" b="17179"/>
          <a:stretch/>
        </p:blipFill>
        <p:spPr>
          <a:xfrm>
            <a:off x="7415242" y="3200400"/>
            <a:ext cx="559160" cy="330674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450613506"/>
              </p:ext>
            </p:extLst>
          </p:nvPr>
        </p:nvGraphicFramePr>
        <p:xfrm>
          <a:off x="8024841" y="3352800"/>
          <a:ext cx="1042959" cy="3108959"/>
        </p:xfrm>
        <a:graphic>
          <a:graphicData uri="http://schemas.openxmlformats.org/drawingml/2006/table">
            <a:tbl>
              <a:tblPr firstRow="1" bandRow="1">
                <a:tableStyleId>{2D5ABB26-0587-4C30-8999-92F81FD0307C}</a:tableStyleId>
              </a:tblPr>
              <a:tblGrid>
                <a:gridCol w="1042959">
                  <a:extLst>
                    <a:ext uri="{9D8B030D-6E8A-4147-A177-3AD203B41FA5}">
                      <a16:colId xmlns:a16="http://schemas.microsoft.com/office/drawing/2014/main" val="320668287"/>
                    </a:ext>
                  </a:extLst>
                </a:gridCol>
              </a:tblGrid>
              <a:tr h="265723">
                <a:tc>
                  <a:txBody>
                    <a:bodyPr/>
                    <a:lstStyle/>
                    <a:p>
                      <a:r>
                        <a:rPr lang="en-US" sz="1200" dirty="0"/>
                        <a:t>&gt; 54.8</a:t>
                      </a:r>
                    </a:p>
                  </a:txBody>
                  <a:tcPr marL="79716" marR="79716" marT="39858" marB="39858"/>
                </a:tc>
                <a:extLst>
                  <a:ext uri="{0D108BD9-81ED-4DB2-BD59-A6C34878D82A}">
                    <a16:rowId xmlns:a16="http://schemas.microsoft.com/office/drawing/2014/main" val="295647445"/>
                  </a:ext>
                </a:extLst>
              </a:tr>
              <a:tr h="265723">
                <a:tc>
                  <a:txBody>
                    <a:bodyPr/>
                    <a:lstStyle/>
                    <a:p>
                      <a:r>
                        <a:rPr lang="en-US" sz="1200" dirty="0"/>
                        <a:t>50.8 - 54.8</a:t>
                      </a:r>
                    </a:p>
                  </a:txBody>
                  <a:tcPr marL="79716" marR="79716" marT="39858" marB="39858"/>
                </a:tc>
                <a:extLst>
                  <a:ext uri="{0D108BD9-81ED-4DB2-BD59-A6C34878D82A}">
                    <a16:rowId xmlns:a16="http://schemas.microsoft.com/office/drawing/2014/main" val="2193348041"/>
                  </a:ext>
                </a:extLst>
              </a:tr>
              <a:tr h="265723">
                <a:tc>
                  <a:txBody>
                    <a:bodyPr/>
                    <a:lstStyle/>
                    <a:p>
                      <a:r>
                        <a:rPr lang="en-US" sz="1200" dirty="0"/>
                        <a:t>47.8 - 50.8</a:t>
                      </a:r>
                    </a:p>
                  </a:txBody>
                  <a:tcPr marL="79716" marR="79716" marT="39858" marB="39858"/>
                </a:tc>
                <a:extLst>
                  <a:ext uri="{0D108BD9-81ED-4DB2-BD59-A6C34878D82A}">
                    <a16:rowId xmlns:a16="http://schemas.microsoft.com/office/drawing/2014/main" val="3024508614"/>
                  </a:ext>
                </a:extLst>
              </a:tr>
              <a:tr h="265723">
                <a:tc>
                  <a:txBody>
                    <a:bodyPr/>
                    <a:lstStyle/>
                    <a:p>
                      <a:r>
                        <a:rPr lang="en-US" sz="1200" dirty="0"/>
                        <a:t>45.9 - 47.8</a:t>
                      </a:r>
                    </a:p>
                  </a:txBody>
                  <a:tcPr marL="79716" marR="79716" marT="39858" marB="39858"/>
                </a:tc>
                <a:extLst>
                  <a:ext uri="{0D108BD9-81ED-4DB2-BD59-A6C34878D82A}">
                    <a16:rowId xmlns:a16="http://schemas.microsoft.com/office/drawing/2014/main" val="3385369861"/>
                  </a:ext>
                </a:extLst>
              </a:tr>
              <a:tr h="265723">
                <a:tc>
                  <a:txBody>
                    <a:bodyPr/>
                    <a:lstStyle/>
                    <a:p>
                      <a:r>
                        <a:rPr lang="en-US" sz="1200" dirty="0"/>
                        <a:t>44.7 - 45.9</a:t>
                      </a:r>
                    </a:p>
                  </a:txBody>
                  <a:tcPr marL="79716" marR="79716" marT="39858" marB="39858"/>
                </a:tc>
                <a:extLst>
                  <a:ext uri="{0D108BD9-81ED-4DB2-BD59-A6C34878D82A}">
                    <a16:rowId xmlns:a16="http://schemas.microsoft.com/office/drawing/2014/main" val="1527290611"/>
                  </a:ext>
                </a:extLst>
              </a:tr>
              <a:tr h="265723">
                <a:tc>
                  <a:txBody>
                    <a:bodyPr/>
                    <a:lstStyle/>
                    <a:p>
                      <a:r>
                        <a:rPr lang="en-US" sz="1200" dirty="0"/>
                        <a:t>43.4 - 44.7</a:t>
                      </a:r>
                    </a:p>
                  </a:txBody>
                  <a:tcPr marL="79716" marR="79716" marT="39858" marB="39858"/>
                </a:tc>
                <a:extLst>
                  <a:ext uri="{0D108BD9-81ED-4DB2-BD59-A6C34878D82A}">
                    <a16:rowId xmlns:a16="http://schemas.microsoft.com/office/drawing/2014/main" val="2571798521"/>
                  </a:ext>
                </a:extLst>
              </a:tr>
              <a:tr h="265723">
                <a:tc>
                  <a:txBody>
                    <a:bodyPr/>
                    <a:lstStyle/>
                    <a:p>
                      <a:r>
                        <a:rPr lang="en-US" sz="1200" dirty="0"/>
                        <a:t>41.9 - 43.4</a:t>
                      </a:r>
                    </a:p>
                  </a:txBody>
                  <a:tcPr marL="79716" marR="79716" marT="39858" marB="39858"/>
                </a:tc>
                <a:extLst>
                  <a:ext uri="{0D108BD9-81ED-4DB2-BD59-A6C34878D82A}">
                    <a16:rowId xmlns:a16="http://schemas.microsoft.com/office/drawing/2014/main" val="2586108519"/>
                  </a:ext>
                </a:extLst>
              </a:tr>
              <a:tr h="265723">
                <a:tc>
                  <a:txBody>
                    <a:bodyPr/>
                    <a:lstStyle/>
                    <a:p>
                      <a:r>
                        <a:rPr lang="en-US" sz="1200" dirty="0"/>
                        <a:t>40.0 - 41.9</a:t>
                      </a:r>
                    </a:p>
                  </a:txBody>
                  <a:tcPr marL="79716" marR="79716" marT="39858" marB="39858"/>
                </a:tc>
                <a:extLst>
                  <a:ext uri="{0D108BD9-81ED-4DB2-BD59-A6C34878D82A}">
                    <a16:rowId xmlns:a16="http://schemas.microsoft.com/office/drawing/2014/main" val="3437221237"/>
                  </a:ext>
                </a:extLst>
              </a:tr>
              <a:tr h="265723">
                <a:tc>
                  <a:txBody>
                    <a:bodyPr/>
                    <a:lstStyle/>
                    <a:p>
                      <a:r>
                        <a:rPr lang="en-US" sz="1200" dirty="0"/>
                        <a:t>37.9 - 40.0</a:t>
                      </a:r>
                    </a:p>
                  </a:txBody>
                  <a:tcPr marL="79716" marR="79716" marT="39858" marB="39858"/>
                </a:tc>
                <a:extLst>
                  <a:ext uri="{0D108BD9-81ED-4DB2-BD59-A6C34878D82A}">
                    <a16:rowId xmlns:a16="http://schemas.microsoft.com/office/drawing/2014/main" val="3124738051"/>
                  </a:ext>
                </a:extLst>
              </a:tr>
              <a:tr h="265723">
                <a:tc>
                  <a:txBody>
                    <a:bodyPr/>
                    <a:lstStyle/>
                    <a:p>
                      <a:r>
                        <a:rPr lang="en-US" sz="1200" dirty="0"/>
                        <a:t>&lt; 37.9</a:t>
                      </a:r>
                    </a:p>
                  </a:txBody>
                  <a:tcPr marL="79716" marR="79716" marT="39858" marB="39858"/>
                </a:tc>
                <a:extLst>
                  <a:ext uri="{0D108BD9-81ED-4DB2-BD59-A6C34878D82A}">
                    <a16:rowId xmlns:a16="http://schemas.microsoft.com/office/drawing/2014/main" val="3197743056"/>
                  </a:ext>
                </a:extLst>
              </a:tr>
              <a:tr h="451729">
                <a:tc>
                  <a:txBody>
                    <a:bodyPr/>
                    <a:lstStyle/>
                    <a:p>
                      <a:r>
                        <a:rPr lang="en-US" sz="1200" dirty="0"/>
                        <a:t>Insufficient </a:t>
                      </a:r>
                    </a:p>
                    <a:p>
                      <a:r>
                        <a:rPr lang="en-US" sz="1200" dirty="0"/>
                        <a:t>Data</a:t>
                      </a:r>
                    </a:p>
                  </a:txBody>
                  <a:tcPr marL="79716" marR="79716" marT="39858" marB="39858"/>
                </a:tc>
                <a:extLst>
                  <a:ext uri="{0D108BD9-81ED-4DB2-BD59-A6C34878D82A}">
                    <a16:rowId xmlns:a16="http://schemas.microsoft.com/office/drawing/2014/main" val="2187592939"/>
                  </a:ext>
                </a:extLst>
              </a:tr>
            </a:tbl>
          </a:graphicData>
        </a:graphic>
      </p:graphicFrame>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743" r="14209" b="19103"/>
          <a:stretch/>
        </p:blipFill>
        <p:spPr>
          <a:xfrm>
            <a:off x="0" y="914400"/>
            <a:ext cx="7799404" cy="4926350"/>
          </a:xfrm>
          <a:prstGeom prst="rect">
            <a:avLst/>
          </a:prstGeom>
        </p:spPr>
      </p:pic>
      <p:sp>
        <p:nvSpPr>
          <p:cNvPr id="10" name="TextBox 9"/>
          <p:cNvSpPr txBox="1"/>
          <p:nvPr/>
        </p:nvSpPr>
        <p:spPr>
          <a:xfrm>
            <a:off x="7415241" y="2819400"/>
            <a:ext cx="1476640" cy="523220"/>
          </a:xfrm>
          <a:prstGeom prst="rect">
            <a:avLst/>
          </a:prstGeom>
          <a:noFill/>
        </p:spPr>
        <p:txBody>
          <a:bodyPr wrap="square" rtlCol="0">
            <a:spAutoFit/>
          </a:bodyPr>
          <a:lstStyle/>
          <a:p>
            <a:pPr algn="ctr"/>
            <a:r>
              <a:rPr lang="en-US" sz="1400" b="1" dirty="0"/>
              <a:t>Mean Percentile Rank</a:t>
            </a:r>
          </a:p>
        </p:txBody>
      </p:sp>
    </p:spTree>
    <p:extLst>
      <p:ext uri="{BB962C8B-B14F-4D97-AF65-F5344CB8AC3E}">
        <p14:creationId xmlns:p14="http://schemas.microsoft.com/office/powerpoint/2010/main" val="2206378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0" y="6019800"/>
            <a:ext cx="2286000" cy="381000"/>
          </a:xfrm>
          <a:prstGeom prst="rect">
            <a:avLst/>
          </a:prstGeom>
          <a:solidFill>
            <a:schemeClr val="bg1"/>
          </a:solidFill>
          <a:ln w="0">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133" y="0"/>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itchFamily="34" charset="0"/>
                <a:cs typeface="Arial" pitchFamily="34" charset="0"/>
              </a:rPr>
              <a:t>The Geography of Intergenerational Mobility in the United States</a:t>
            </a:r>
          </a:p>
          <a:p>
            <a:pPr algn="ctr" fontAlgn="base">
              <a:spcBef>
                <a:spcPct val="0"/>
              </a:spcBef>
              <a:spcAft>
                <a:spcPct val="0"/>
              </a:spcAft>
            </a:pPr>
            <a:r>
              <a:rPr lang="en-US" dirty="0">
                <a:solidFill>
                  <a:srgbClr val="1E2D53"/>
                </a:solidFill>
                <a:latin typeface="Arial" pitchFamily="34" charset="0"/>
                <a:cs typeface="Arial" pitchFamily="34" charset="0"/>
              </a:rPr>
              <a:t>Predicted Income Rank at Age 30 for Children with Parents at 25</a:t>
            </a:r>
            <a:r>
              <a:rPr lang="en-US" baseline="30000" dirty="0">
                <a:solidFill>
                  <a:srgbClr val="1E2D53"/>
                </a:solidFill>
                <a:latin typeface="Arial" pitchFamily="34" charset="0"/>
                <a:cs typeface="Arial" pitchFamily="34" charset="0"/>
              </a:rPr>
              <a:t>th</a:t>
            </a:r>
            <a:r>
              <a:rPr lang="en-US" dirty="0">
                <a:solidFill>
                  <a:srgbClr val="1E2D53"/>
                </a:solidFill>
                <a:latin typeface="Arial" pitchFamily="34" charset="0"/>
                <a:cs typeface="Arial" pitchFamily="34" charset="0"/>
              </a:rPr>
              <a:t> Percentile</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099" r="14289" b="18718"/>
          <a:stretch/>
        </p:blipFill>
        <p:spPr>
          <a:xfrm>
            <a:off x="-262328" y="914400"/>
            <a:ext cx="8054483" cy="4953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83787" t="38846" r="11565" b="17179"/>
          <a:stretch/>
        </p:blipFill>
        <p:spPr>
          <a:xfrm>
            <a:off x="7415242" y="3200400"/>
            <a:ext cx="559160" cy="3306747"/>
          </a:xfrm>
          <a:prstGeom prst="rect">
            <a:avLst/>
          </a:prstGeom>
        </p:spPr>
      </p:pic>
      <p:sp>
        <p:nvSpPr>
          <p:cNvPr id="9" name="TextBox 8"/>
          <p:cNvSpPr txBox="1"/>
          <p:nvPr/>
        </p:nvSpPr>
        <p:spPr>
          <a:xfrm>
            <a:off x="7415241" y="2819400"/>
            <a:ext cx="1476640" cy="523220"/>
          </a:xfrm>
          <a:prstGeom prst="rect">
            <a:avLst/>
          </a:prstGeom>
          <a:noFill/>
        </p:spPr>
        <p:txBody>
          <a:bodyPr wrap="square" rtlCol="0">
            <a:spAutoFit/>
          </a:bodyPr>
          <a:lstStyle/>
          <a:p>
            <a:pPr algn="ctr"/>
            <a:r>
              <a:rPr lang="en-US" sz="1400" b="1" dirty="0"/>
              <a:t>Mean Percentile Rank</a:t>
            </a:r>
          </a:p>
        </p:txBody>
      </p:sp>
      <p:graphicFrame>
        <p:nvGraphicFramePr>
          <p:cNvPr id="10" name="Table 9"/>
          <p:cNvGraphicFramePr>
            <a:graphicFrameLocks noGrp="1"/>
          </p:cNvGraphicFramePr>
          <p:nvPr>
            <p:extLst>
              <p:ext uri="{D42A27DB-BD31-4B8C-83A1-F6EECF244321}">
                <p14:modId xmlns:p14="http://schemas.microsoft.com/office/powerpoint/2010/main" val="3763208949"/>
              </p:ext>
            </p:extLst>
          </p:nvPr>
        </p:nvGraphicFramePr>
        <p:xfrm>
          <a:off x="8024989" y="3352800"/>
          <a:ext cx="890411" cy="3098672"/>
        </p:xfrm>
        <a:graphic>
          <a:graphicData uri="http://schemas.openxmlformats.org/drawingml/2006/table">
            <a:tbl>
              <a:tblPr firstRow="1" bandRow="1">
                <a:tableStyleId>{2D5ABB26-0587-4C30-8999-92F81FD0307C}</a:tableStyleId>
              </a:tblPr>
              <a:tblGrid>
                <a:gridCol w="890411">
                  <a:extLst>
                    <a:ext uri="{9D8B030D-6E8A-4147-A177-3AD203B41FA5}">
                      <a16:colId xmlns:a16="http://schemas.microsoft.com/office/drawing/2014/main" val="320668287"/>
                    </a:ext>
                  </a:extLst>
                </a:gridCol>
              </a:tblGrid>
              <a:tr h="260513">
                <a:tc>
                  <a:txBody>
                    <a:bodyPr/>
                    <a:lstStyle/>
                    <a:p>
                      <a:r>
                        <a:rPr lang="en-US" sz="1200" dirty="0"/>
                        <a:t>&gt; 55.4</a:t>
                      </a:r>
                    </a:p>
                  </a:txBody>
                  <a:tcPr marL="82192" marR="82192" marT="41096" marB="41096"/>
                </a:tc>
                <a:extLst>
                  <a:ext uri="{0D108BD9-81ED-4DB2-BD59-A6C34878D82A}">
                    <a16:rowId xmlns:a16="http://schemas.microsoft.com/office/drawing/2014/main" val="295647445"/>
                  </a:ext>
                </a:extLst>
              </a:tr>
              <a:tr h="260513">
                <a:tc>
                  <a:txBody>
                    <a:bodyPr/>
                    <a:lstStyle/>
                    <a:p>
                      <a:r>
                        <a:rPr lang="en-US" sz="1200" dirty="0"/>
                        <a:t>51.4 - 55.4</a:t>
                      </a:r>
                    </a:p>
                  </a:txBody>
                  <a:tcPr marL="82192" marR="82192" marT="41096" marB="41096"/>
                </a:tc>
                <a:extLst>
                  <a:ext uri="{0D108BD9-81ED-4DB2-BD59-A6C34878D82A}">
                    <a16:rowId xmlns:a16="http://schemas.microsoft.com/office/drawing/2014/main" val="2193348041"/>
                  </a:ext>
                </a:extLst>
              </a:tr>
              <a:tr h="260513">
                <a:tc>
                  <a:txBody>
                    <a:bodyPr/>
                    <a:lstStyle/>
                    <a:p>
                      <a:r>
                        <a:rPr lang="en-US" sz="1200" dirty="0"/>
                        <a:t>48.7- 51.4</a:t>
                      </a:r>
                    </a:p>
                  </a:txBody>
                  <a:tcPr marL="82192" marR="82192" marT="41096" marB="41096"/>
                </a:tc>
                <a:extLst>
                  <a:ext uri="{0D108BD9-81ED-4DB2-BD59-A6C34878D82A}">
                    <a16:rowId xmlns:a16="http://schemas.microsoft.com/office/drawing/2014/main" val="3024508614"/>
                  </a:ext>
                </a:extLst>
              </a:tr>
              <a:tr h="260513">
                <a:tc>
                  <a:txBody>
                    <a:bodyPr/>
                    <a:lstStyle/>
                    <a:p>
                      <a:r>
                        <a:rPr lang="en-US" sz="1200" dirty="0"/>
                        <a:t>46.8 - 48.7</a:t>
                      </a:r>
                    </a:p>
                  </a:txBody>
                  <a:tcPr marL="82192" marR="82192" marT="41096" marB="41096"/>
                </a:tc>
                <a:extLst>
                  <a:ext uri="{0D108BD9-81ED-4DB2-BD59-A6C34878D82A}">
                    <a16:rowId xmlns:a16="http://schemas.microsoft.com/office/drawing/2014/main" val="3385369861"/>
                  </a:ext>
                </a:extLst>
              </a:tr>
              <a:tr h="260513">
                <a:tc>
                  <a:txBody>
                    <a:bodyPr/>
                    <a:lstStyle/>
                    <a:p>
                      <a:r>
                        <a:rPr lang="en-US" sz="1200" dirty="0"/>
                        <a:t>45.3 - 46.8</a:t>
                      </a:r>
                    </a:p>
                  </a:txBody>
                  <a:tcPr marL="82192" marR="82192" marT="41096" marB="41096"/>
                </a:tc>
                <a:extLst>
                  <a:ext uri="{0D108BD9-81ED-4DB2-BD59-A6C34878D82A}">
                    <a16:rowId xmlns:a16="http://schemas.microsoft.com/office/drawing/2014/main" val="1527290611"/>
                  </a:ext>
                </a:extLst>
              </a:tr>
              <a:tr h="260513">
                <a:tc>
                  <a:txBody>
                    <a:bodyPr/>
                    <a:lstStyle/>
                    <a:p>
                      <a:r>
                        <a:rPr lang="en-US" sz="1200" dirty="0"/>
                        <a:t>43.6 - 45.3</a:t>
                      </a:r>
                    </a:p>
                  </a:txBody>
                  <a:tcPr marL="82192" marR="82192" marT="41096" marB="41096"/>
                </a:tc>
                <a:extLst>
                  <a:ext uri="{0D108BD9-81ED-4DB2-BD59-A6C34878D82A}">
                    <a16:rowId xmlns:a16="http://schemas.microsoft.com/office/drawing/2014/main" val="2571798521"/>
                  </a:ext>
                </a:extLst>
              </a:tr>
              <a:tr h="260513">
                <a:tc>
                  <a:txBody>
                    <a:bodyPr/>
                    <a:lstStyle/>
                    <a:p>
                      <a:r>
                        <a:rPr lang="en-US" sz="1200" dirty="0"/>
                        <a:t>42.0 - 43.6</a:t>
                      </a:r>
                    </a:p>
                  </a:txBody>
                  <a:tcPr marL="82192" marR="82192" marT="41096" marB="41096"/>
                </a:tc>
                <a:extLst>
                  <a:ext uri="{0D108BD9-81ED-4DB2-BD59-A6C34878D82A}">
                    <a16:rowId xmlns:a16="http://schemas.microsoft.com/office/drawing/2014/main" val="2586108519"/>
                  </a:ext>
                </a:extLst>
              </a:tr>
              <a:tr h="260513">
                <a:tc>
                  <a:txBody>
                    <a:bodyPr/>
                    <a:lstStyle/>
                    <a:p>
                      <a:r>
                        <a:rPr lang="en-US" sz="1200" dirty="0"/>
                        <a:t>40.3 - 42.0</a:t>
                      </a:r>
                    </a:p>
                  </a:txBody>
                  <a:tcPr marL="82192" marR="82192" marT="41096" marB="41096"/>
                </a:tc>
                <a:extLst>
                  <a:ext uri="{0D108BD9-81ED-4DB2-BD59-A6C34878D82A}">
                    <a16:rowId xmlns:a16="http://schemas.microsoft.com/office/drawing/2014/main" val="3437221237"/>
                  </a:ext>
                </a:extLst>
              </a:tr>
              <a:tr h="260513">
                <a:tc>
                  <a:txBody>
                    <a:bodyPr/>
                    <a:lstStyle/>
                    <a:p>
                      <a:r>
                        <a:rPr lang="en-US" sz="1200" dirty="0"/>
                        <a:t>37.7 - 40.3</a:t>
                      </a:r>
                    </a:p>
                  </a:txBody>
                  <a:tcPr marL="82192" marR="82192" marT="41096" marB="41096"/>
                </a:tc>
                <a:extLst>
                  <a:ext uri="{0D108BD9-81ED-4DB2-BD59-A6C34878D82A}">
                    <a16:rowId xmlns:a16="http://schemas.microsoft.com/office/drawing/2014/main" val="3124738051"/>
                  </a:ext>
                </a:extLst>
              </a:tr>
              <a:tr h="260513">
                <a:tc>
                  <a:txBody>
                    <a:bodyPr/>
                    <a:lstStyle/>
                    <a:p>
                      <a:r>
                        <a:rPr lang="en-US" sz="1200" dirty="0"/>
                        <a:t>&lt; 37.7</a:t>
                      </a:r>
                    </a:p>
                  </a:txBody>
                  <a:tcPr marL="82192" marR="82192" marT="41096" marB="41096"/>
                </a:tc>
                <a:extLst>
                  <a:ext uri="{0D108BD9-81ED-4DB2-BD59-A6C34878D82A}">
                    <a16:rowId xmlns:a16="http://schemas.microsoft.com/office/drawing/2014/main" val="3197743056"/>
                  </a:ext>
                </a:extLst>
              </a:tr>
              <a:tr h="442872">
                <a:tc>
                  <a:txBody>
                    <a:bodyPr/>
                    <a:lstStyle/>
                    <a:p>
                      <a:r>
                        <a:rPr lang="en-US" sz="1200" dirty="0"/>
                        <a:t>Insufficient </a:t>
                      </a:r>
                    </a:p>
                    <a:p>
                      <a:r>
                        <a:rPr lang="en-US" sz="1200" dirty="0"/>
                        <a:t>Data</a:t>
                      </a:r>
                    </a:p>
                  </a:txBody>
                  <a:tcPr marL="82192" marR="82192" marT="41096" marB="41096"/>
                </a:tc>
                <a:extLst>
                  <a:ext uri="{0D108BD9-81ED-4DB2-BD59-A6C34878D82A}">
                    <a16:rowId xmlns:a16="http://schemas.microsoft.com/office/drawing/2014/main" val="2187592939"/>
                  </a:ext>
                </a:extLst>
              </a:tr>
            </a:tbl>
          </a:graphicData>
        </a:graphic>
      </p:graphicFrame>
    </p:spTree>
    <p:extLst>
      <p:ext uri="{BB962C8B-B14F-4D97-AF65-F5344CB8AC3E}">
        <p14:creationId xmlns:p14="http://schemas.microsoft.com/office/powerpoint/2010/main" val="62214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0" y="6019800"/>
            <a:ext cx="2286000" cy="381000"/>
          </a:xfrm>
          <a:prstGeom prst="rect">
            <a:avLst/>
          </a:prstGeom>
          <a:solidFill>
            <a:schemeClr val="bg1"/>
          </a:solidFill>
          <a:ln w="0">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133" y="0"/>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itchFamily="34" charset="0"/>
                <a:cs typeface="Arial" pitchFamily="34" charset="0"/>
              </a:rPr>
              <a:t>The Geography of Intergenerational Mobility in the United States</a:t>
            </a:r>
          </a:p>
          <a:p>
            <a:pPr algn="ctr" fontAlgn="base">
              <a:spcBef>
                <a:spcPct val="0"/>
              </a:spcBef>
              <a:spcAft>
                <a:spcPct val="0"/>
              </a:spcAft>
            </a:pPr>
            <a:r>
              <a:rPr lang="en-US" dirty="0">
                <a:solidFill>
                  <a:srgbClr val="1E2D53"/>
                </a:solidFill>
                <a:latin typeface="Arial" pitchFamily="34" charset="0"/>
                <a:cs typeface="Arial" pitchFamily="34" charset="0"/>
              </a:rPr>
              <a:t>Predicted Income Rank at Age 30 for Children with Parents at 25</a:t>
            </a:r>
            <a:r>
              <a:rPr lang="en-US" baseline="30000" dirty="0">
                <a:solidFill>
                  <a:srgbClr val="1E2D53"/>
                </a:solidFill>
                <a:latin typeface="Arial" pitchFamily="34" charset="0"/>
                <a:cs typeface="Arial" pitchFamily="34" charset="0"/>
              </a:rPr>
              <a:t>th</a:t>
            </a:r>
            <a:r>
              <a:rPr lang="en-US" dirty="0">
                <a:solidFill>
                  <a:srgbClr val="1E2D53"/>
                </a:solidFill>
                <a:latin typeface="Arial" pitchFamily="34" charset="0"/>
                <a:cs typeface="Arial" pitchFamily="34" charset="0"/>
              </a:rPr>
              <a:t> Percentile</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099" r="14289" b="18718"/>
          <a:stretch/>
        </p:blipFill>
        <p:spPr>
          <a:xfrm>
            <a:off x="-262328" y="914400"/>
            <a:ext cx="8054483" cy="4953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83787" t="38846" r="11565" b="17179"/>
          <a:stretch/>
        </p:blipFill>
        <p:spPr>
          <a:xfrm>
            <a:off x="7415242" y="3200400"/>
            <a:ext cx="559160" cy="3306747"/>
          </a:xfrm>
          <a:prstGeom prst="rect">
            <a:avLst/>
          </a:prstGeom>
        </p:spPr>
      </p:pic>
      <p:sp>
        <p:nvSpPr>
          <p:cNvPr id="9" name="TextBox 8"/>
          <p:cNvSpPr txBox="1"/>
          <p:nvPr/>
        </p:nvSpPr>
        <p:spPr>
          <a:xfrm>
            <a:off x="7415241" y="2819400"/>
            <a:ext cx="1476640" cy="523220"/>
          </a:xfrm>
          <a:prstGeom prst="rect">
            <a:avLst/>
          </a:prstGeom>
          <a:noFill/>
        </p:spPr>
        <p:txBody>
          <a:bodyPr wrap="square" rtlCol="0">
            <a:spAutoFit/>
          </a:bodyPr>
          <a:lstStyle/>
          <a:p>
            <a:pPr algn="ctr"/>
            <a:r>
              <a:rPr lang="en-US" sz="1400" b="1" dirty="0"/>
              <a:t>Mean Percentile Rank</a:t>
            </a:r>
          </a:p>
        </p:txBody>
      </p:sp>
      <p:graphicFrame>
        <p:nvGraphicFramePr>
          <p:cNvPr id="10" name="Table 9"/>
          <p:cNvGraphicFramePr>
            <a:graphicFrameLocks noGrp="1"/>
          </p:cNvGraphicFramePr>
          <p:nvPr>
            <p:extLst>
              <p:ext uri="{D42A27DB-BD31-4B8C-83A1-F6EECF244321}">
                <p14:modId xmlns:p14="http://schemas.microsoft.com/office/powerpoint/2010/main" val="3793834216"/>
              </p:ext>
            </p:extLst>
          </p:nvPr>
        </p:nvGraphicFramePr>
        <p:xfrm>
          <a:off x="8024989" y="3352800"/>
          <a:ext cx="890411" cy="3098672"/>
        </p:xfrm>
        <a:graphic>
          <a:graphicData uri="http://schemas.openxmlformats.org/drawingml/2006/table">
            <a:tbl>
              <a:tblPr firstRow="1" bandRow="1">
                <a:tableStyleId>{2D5ABB26-0587-4C30-8999-92F81FD0307C}</a:tableStyleId>
              </a:tblPr>
              <a:tblGrid>
                <a:gridCol w="890411">
                  <a:extLst>
                    <a:ext uri="{9D8B030D-6E8A-4147-A177-3AD203B41FA5}">
                      <a16:colId xmlns:a16="http://schemas.microsoft.com/office/drawing/2014/main" val="320668287"/>
                    </a:ext>
                  </a:extLst>
                </a:gridCol>
              </a:tblGrid>
              <a:tr h="260513">
                <a:tc>
                  <a:txBody>
                    <a:bodyPr/>
                    <a:lstStyle/>
                    <a:p>
                      <a:r>
                        <a:rPr lang="en-US" sz="1200" dirty="0"/>
                        <a:t>&gt; 55.4</a:t>
                      </a:r>
                    </a:p>
                  </a:txBody>
                  <a:tcPr marL="82192" marR="82192" marT="41096" marB="41096"/>
                </a:tc>
                <a:extLst>
                  <a:ext uri="{0D108BD9-81ED-4DB2-BD59-A6C34878D82A}">
                    <a16:rowId xmlns:a16="http://schemas.microsoft.com/office/drawing/2014/main" val="295647445"/>
                  </a:ext>
                </a:extLst>
              </a:tr>
              <a:tr h="260513">
                <a:tc>
                  <a:txBody>
                    <a:bodyPr/>
                    <a:lstStyle/>
                    <a:p>
                      <a:r>
                        <a:rPr lang="en-US" sz="1200" dirty="0"/>
                        <a:t>51.4 - 55.4</a:t>
                      </a:r>
                    </a:p>
                  </a:txBody>
                  <a:tcPr marL="82192" marR="82192" marT="41096" marB="41096"/>
                </a:tc>
                <a:extLst>
                  <a:ext uri="{0D108BD9-81ED-4DB2-BD59-A6C34878D82A}">
                    <a16:rowId xmlns:a16="http://schemas.microsoft.com/office/drawing/2014/main" val="2193348041"/>
                  </a:ext>
                </a:extLst>
              </a:tr>
              <a:tr h="260513">
                <a:tc>
                  <a:txBody>
                    <a:bodyPr/>
                    <a:lstStyle/>
                    <a:p>
                      <a:r>
                        <a:rPr lang="en-US" sz="1200" dirty="0"/>
                        <a:t>48.7- 51.4</a:t>
                      </a:r>
                    </a:p>
                  </a:txBody>
                  <a:tcPr marL="82192" marR="82192" marT="41096" marB="41096"/>
                </a:tc>
                <a:extLst>
                  <a:ext uri="{0D108BD9-81ED-4DB2-BD59-A6C34878D82A}">
                    <a16:rowId xmlns:a16="http://schemas.microsoft.com/office/drawing/2014/main" val="3024508614"/>
                  </a:ext>
                </a:extLst>
              </a:tr>
              <a:tr h="260513">
                <a:tc>
                  <a:txBody>
                    <a:bodyPr/>
                    <a:lstStyle/>
                    <a:p>
                      <a:r>
                        <a:rPr lang="en-US" sz="1200" dirty="0"/>
                        <a:t>46.8 - 48.7</a:t>
                      </a:r>
                    </a:p>
                  </a:txBody>
                  <a:tcPr marL="82192" marR="82192" marT="41096" marB="41096"/>
                </a:tc>
                <a:extLst>
                  <a:ext uri="{0D108BD9-81ED-4DB2-BD59-A6C34878D82A}">
                    <a16:rowId xmlns:a16="http://schemas.microsoft.com/office/drawing/2014/main" val="3385369861"/>
                  </a:ext>
                </a:extLst>
              </a:tr>
              <a:tr h="260513">
                <a:tc>
                  <a:txBody>
                    <a:bodyPr/>
                    <a:lstStyle/>
                    <a:p>
                      <a:r>
                        <a:rPr lang="en-US" sz="1200" dirty="0"/>
                        <a:t>45.3 - 46.8</a:t>
                      </a:r>
                    </a:p>
                  </a:txBody>
                  <a:tcPr marL="82192" marR="82192" marT="41096" marB="41096"/>
                </a:tc>
                <a:extLst>
                  <a:ext uri="{0D108BD9-81ED-4DB2-BD59-A6C34878D82A}">
                    <a16:rowId xmlns:a16="http://schemas.microsoft.com/office/drawing/2014/main" val="1527290611"/>
                  </a:ext>
                </a:extLst>
              </a:tr>
              <a:tr h="260513">
                <a:tc>
                  <a:txBody>
                    <a:bodyPr/>
                    <a:lstStyle/>
                    <a:p>
                      <a:r>
                        <a:rPr lang="en-US" sz="1200" dirty="0"/>
                        <a:t>43.6 - 45.3</a:t>
                      </a:r>
                    </a:p>
                  </a:txBody>
                  <a:tcPr marL="82192" marR="82192" marT="41096" marB="41096"/>
                </a:tc>
                <a:extLst>
                  <a:ext uri="{0D108BD9-81ED-4DB2-BD59-A6C34878D82A}">
                    <a16:rowId xmlns:a16="http://schemas.microsoft.com/office/drawing/2014/main" val="2571798521"/>
                  </a:ext>
                </a:extLst>
              </a:tr>
              <a:tr h="260513">
                <a:tc>
                  <a:txBody>
                    <a:bodyPr/>
                    <a:lstStyle/>
                    <a:p>
                      <a:r>
                        <a:rPr lang="en-US" sz="1200" dirty="0"/>
                        <a:t>42.0 - 43.6</a:t>
                      </a:r>
                    </a:p>
                  </a:txBody>
                  <a:tcPr marL="82192" marR="82192" marT="41096" marB="41096"/>
                </a:tc>
                <a:extLst>
                  <a:ext uri="{0D108BD9-81ED-4DB2-BD59-A6C34878D82A}">
                    <a16:rowId xmlns:a16="http://schemas.microsoft.com/office/drawing/2014/main" val="2586108519"/>
                  </a:ext>
                </a:extLst>
              </a:tr>
              <a:tr h="260513">
                <a:tc>
                  <a:txBody>
                    <a:bodyPr/>
                    <a:lstStyle/>
                    <a:p>
                      <a:r>
                        <a:rPr lang="en-US" sz="1200" dirty="0"/>
                        <a:t>40.3 - 42.0</a:t>
                      </a:r>
                    </a:p>
                  </a:txBody>
                  <a:tcPr marL="82192" marR="82192" marT="41096" marB="41096"/>
                </a:tc>
                <a:extLst>
                  <a:ext uri="{0D108BD9-81ED-4DB2-BD59-A6C34878D82A}">
                    <a16:rowId xmlns:a16="http://schemas.microsoft.com/office/drawing/2014/main" val="3437221237"/>
                  </a:ext>
                </a:extLst>
              </a:tr>
              <a:tr h="260513">
                <a:tc>
                  <a:txBody>
                    <a:bodyPr/>
                    <a:lstStyle/>
                    <a:p>
                      <a:r>
                        <a:rPr lang="en-US" sz="1200" dirty="0"/>
                        <a:t>37.7 - 40.3</a:t>
                      </a:r>
                    </a:p>
                  </a:txBody>
                  <a:tcPr marL="82192" marR="82192" marT="41096" marB="41096"/>
                </a:tc>
                <a:extLst>
                  <a:ext uri="{0D108BD9-81ED-4DB2-BD59-A6C34878D82A}">
                    <a16:rowId xmlns:a16="http://schemas.microsoft.com/office/drawing/2014/main" val="3124738051"/>
                  </a:ext>
                </a:extLst>
              </a:tr>
              <a:tr h="260513">
                <a:tc>
                  <a:txBody>
                    <a:bodyPr/>
                    <a:lstStyle/>
                    <a:p>
                      <a:r>
                        <a:rPr lang="en-US" sz="1200" dirty="0"/>
                        <a:t>&lt; 37.7</a:t>
                      </a:r>
                    </a:p>
                  </a:txBody>
                  <a:tcPr marL="82192" marR="82192" marT="41096" marB="41096"/>
                </a:tc>
                <a:extLst>
                  <a:ext uri="{0D108BD9-81ED-4DB2-BD59-A6C34878D82A}">
                    <a16:rowId xmlns:a16="http://schemas.microsoft.com/office/drawing/2014/main" val="3197743056"/>
                  </a:ext>
                </a:extLst>
              </a:tr>
              <a:tr h="442872">
                <a:tc>
                  <a:txBody>
                    <a:bodyPr/>
                    <a:lstStyle/>
                    <a:p>
                      <a:r>
                        <a:rPr lang="en-US" sz="1200" dirty="0"/>
                        <a:t>Insufficient </a:t>
                      </a:r>
                    </a:p>
                    <a:p>
                      <a:r>
                        <a:rPr lang="en-US" sz="1200" dirty="0"/>
                        <a:t>Data</a:t>
                      </a:r>
                    </a:p>
                  </a:txBody>
                  <a:tcPr marL="82192" marR="82192" marT="41096" marB="41096"/>
                </a:tc>
                <a:extLst>
                  <a:ext uri="{0D108BD9-81ED-4DB2-BD59-A6C34878D82A}">
                    <a16:rowId xmlns:a16="http://schemas.microsoft.com/office/drawing/2014/main" val="2187592939"/>
                  </a:ext>
                </a:extLst>
              </a:tr>
            </a:tbl>
          </a:graphicData>
        </a:graphic>
      </p:graphicFrame>
      <p:sp>
        <p:nvSpPr>
          <p:cNvPr id="11" name="TextBox 10"/>
          <p:cNvSpPr txBox="1"/>
          <p:nvPr/>
        </p:nvSpPr>
        <p:spPr>
          <a:xfrm>
            <a:off x="62480" y="6484750"/>
            <a:ext cx="91700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What is the Average Causal Impact of Growing Up in place with Better Outcomes?</a:t>
            </a:r>
          </a:p>
        </p:txBody>
      </p:sp>
    </p:spTree>
    <p:extLst>
      <p:ext uri="{BB962C8B-B14F-4D97-AF65-F5344CB8AC3E}">
        <p14:creationId xmlns:p14="http://schemas.microsoft.com/office/powerpoint/2010/main" val="3978887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381000" y="1143000"/>
            <a:ext cx="8305800" cy="5791200"/>
          </a:xfrm>
        </p:spPr>
        <p:txBody>
          <a:bodyPr/>
          <a:lstStyle/>
          <a:p>
            <a:r>
              <a:rPr lang="en-US" sz="1800" dirty="0">
                <a:ea typeface="ＭＳ Ｐゴシック"/>
                <a:cs typeface="ＭＳ Ｐゴシック"/>
              </a:rPr>
              <a:t>We identify causal effects of neighborhoods by analyzing childhood</a:t>
            </a:r>
            <a:r>
              <a:rPr lang="en-US" sz="1800" b="1" dirty="0">
                <a:ea typeface="ＭＳ Ｐゴシック"/>
                <a:cs typeface="ＭＳ Ｐゴシック"/>
              </a:rPr>
              <a:t> exposure effects</a:t>
            </a:r>
          </a:p>
          <a:p>
            <a:endParaRPr lang="en-US" sz="1800" dirty="0">
              <a:ea typeface="ＭＳ Ｐゴシック"/>
              <a:cs typeface="ＭＳ Ｐゴシック"/>
            </a:endParaRPr>
          </a:p>
          <a:p>
            <a:pPr lvl="1"/>
            <a:r>
              <a:rPr lang="en-US" sz="1800" dirty="0">
                <a:ea typeface="ＭＳ Ｐゴシック"/>
                <a:cs typeface="ＭＳ Ｐゴシック"/>
              </a:rPr>
              <a:t>Exposure effect at age </a:t>
            </a:r>
            <a:r>
              <a:rPr lang="en-US" sz="1800" i="1" dirty="0">
                <a:ea typeface="ＭＳ Ｐゴシック"/>
                <a:cs typeface="ＭＳ Ｐゴシック"/>
              </a:rPr>
              <a:t>m</a:t>
            </a:r>
            <a:r>
              <a:rPr lang="en-US" sz="1800" dirty="0">
                <a:ea typeface="ＭＳ Ｐゴシック"/>
                <a:cs typeface="ＭＳ Ｐゴシック"/>
              </a:rPr>
              <a:t>: impact of spending year </a:t>
            </a:r>
            <a:r>
              <a:rPr lang="en-US" sz="1800" i="1" dirty="0">
                <a:ea typeface="ＭＳ Ｐゴシック"/>
                <a:cs typeface="ＭＳ Ｐゴシック"/>
              </a:rPr>
              <a:t>m</a:t>
            </a:r>
            <a:r>
              <a:rPr lang="en-US" sz="1800" dirty="0">
                <a:ea typeface="ＭＳ Ｐゴシック"/>
                <a:cs typeface="ＭＳ Ｐゴシック"/>
              </a:rPr>
              <a:t> of childhood in an area where permanent residents’ outcomes are 1 percentile higher</a:t>
            </a:r>
          </a:p>
          <a:p>
            <a:endParaRPr lang="en-US" sz="1800" dirty="0">
              <a:ea typeface="ＭＳ Ｐゴシック"/>
              <a:cs typeface="ＭＳ Ｐゴシック"/>
            </a:endParaRPr>
          </a:p>
          <a:p>
            <a:endParaRPr lang="en-US" sz="1800" dirty="0">
              <a:ea typeface="ＭＳ Ｐゴシック"/>
              <a:cs typeface="ＭＳ Ｐゴシック"/>
            </a:endParaRPr>
          </a:p>
          <a:p>
            <a:r>
              <a:rPr lang="en-US" sz="1800" dirty="0">
                <a:ea typeface="ＭＳ Ｐゴシック"/>
                <a:cs typeface="ＭＳ Ｐゴシック"/>
              </a:rPr>
              <a:t>Ideal experiment: randomly assign children to new neighborhoods </a:t>
            </a:r>
            <a:r>
              <a:rPr lang="en-US" sz="1800" i="1" dirty="0">
                <a:ea typeface="ＭＳ Ｐゴシック"/>
                <a:cs typeface="ＭＳ Ｐゴシック"/>
              </a:rPr>
              <a:t>d</a:t>
            </a:r>
            <a:r>
              <a:rPr lang="en-US" sz="1800" dirty="0">
                <a:ea typeface="ＭＳ Ｐゴシック"/>
                <a:cs typeface="ＭＳ Ｐゴシック"/>
              </a:rPr>
              <a:t> starting at age </a:t>
            </a:r>
            <a:r>
              <a:rPr lang="en-US" sz="1800" i="1" dirty="0">
                <a:ea typeface="ＭＳ Ｐゴシック"/>
                <a:cs typeface="ＭＳ Ｐゴシック"/>
              </a:rPr>
              <a:t>m </a:t>
            </a:r>
            <a:r>
              <a:rPr lang="en-US" sz="1800" dirty="0">
                <a:ea typeface="ＭＳ Ｐゴシック"/>
                <a:cs typeface="ＭＳ Ｐゴシック"/>
              </a:rPr>
              <a:t>for the rest of childhood</a:t>
            </a:r>
            <a:endParaRPr lang="en-US" sz="1800" i="1" dirty="0">
              <a:ea typeface="ＭＳ Ｐゴシック"/>
              <a:cs typeface="ＭＳ Ｐゴシック"/>
            </a:endParaRPr>
          </a:p>
          <a:p>
            <a:endParaRPr lang="en-US" sz="1800" i="1" dirty="0">
              <a:ea typeface="ＭＳ Ｐゴシック"/>
              <a:cs typeface="ＭＳ Ｐゴシック"/>
            </a:endParaRPr>
          </a:p>
          <a:p>
            <a:pPr lvl="1"/>
            <a:r>
              <a:rPr lang="en-US" sz="1800" dirty="0">
                <a:ea typeface="ＭＳ Ｐゴシック"/>
                <a:cs typeface="ＭＳ Ｐゴシック"/>
              </a:rPr>
              <a:t>Regress income in adulthood (</a:t>
            </a:r>
            <a:r>
              <a:rPr lang="en-US" sz="1800" dirty="0" err="1">
                <a:ea typeface="ＭＳ Ｐゴシック"/>
                <a:cs typeface="ＭＳ Ｐゴシック"/>
              </a:rPr>
              <a:t>y</a:t>
            </a:r>
            <a:r>
              <a:rPr lang="en-US" sz="1800" baseline="-25000" dirty="0" err="1">
                <a:ea typeface="ＭＳ Ｐゴシック"/>
                <a:cs typeface="ＭＳ Ｐゴシック"/>
              </a:rPr>
              <a:t>i</a:t>
            </a:r>
            <a:r>
              <a:rPr lang="en-US" sz="1800" dirty="0">
                <a:ea typeface="ＭＳ Ｐゴシック"/>
                <a:cs typeface="ＭＳ Ｐゴシック"/>
              </a:rPr>
              <a:t>) on mean outcomes of prior residents:</a:t>
            </a:r>
            <a:endParaRPr lang="en-US" sz="1800" i="1" dirty="0">
              <a:ea typeface="ＭＳ Ｐゴシック"/>
              <a:cs typeface="ＭＳ Ｐゴシック"/>
            </a:endParaRPr>
          </a:p>
          <a:p>
            <a:pPr marL="0" indent="0">
              <a:buNone/>
            </a:pPr>
            <a:endParaRPr lang="en-US" sz="1800" dirty="0">
              <a:ea typeface="ＭＳ Ｐゴシック"/>
              <a:cs typeface="ＭＳ Ｐゴシック"/>
            </a:endParaRPr>
          </a:p>
          <a:p>
            <a:pPr marL="0" indent="0">
              <a:buNone/>
            </a:pPr>
            <a:endParaRPr lang="en-US" sz="1800" dirty="0">
              <a:ea typeface="ＭＳ Ｐゴシック"/>
              <a:cs typeface="ＭＳ Ｐゴシック"/>
            </a:endParaRPr>
          </a:p>
          <a:p>
            <a:pPr marL="0" indent="0">
              <a:buNone/>
            </a:pPr>
            <a:endParaRPr lang="en-US" sz="1800" dirty="0">
              <a:ea typeface="ＭＳ Ｐゴシック"/>
              <a:cs typeface="ＭＳ Ｐゴシック"/>
            </a:endParaRPr>
          </a:p>
          <a:p>
            <a:pPr lvl="1"/>
            <a:endParaRPr lang="en-US" sz="1800" dirty="0">
              <a:ea typeface="ＭＳ Ｐゴシック"/>
              <a:cs typeface="ＭＳ Ｐゴシック"/>
            </a:endParaRPr>
          </a:p>
          <a:p>
            <a:pPr lvl="1"/>
            <a:r>
              <a:rPr lang="en-US" sz="1800" dirty="0">
                <a:ea typeface="ＭＳ Ｐゴシック"/>
                <a:cs typeface="ＭＳ Ｐゴシック"/>
              </a:rPr>
              <a:t>Exposure effect at age </a:t>
            </a:r>
            <a:r>
              <a:rPr lang="en-US" sz="1800" i="1" dirty="0">
                <a:ea typeface="ＭＳ Ｐゴシック"/>
                <a:cs typeface="ＭＳ Ｐゴシック"/>
              </a:rPr>
              <a:t>m </a:t>
            </a:r>
            <a:r>
              <a:rPr lang="en-US" sz="1800" dirty="0">
                <a:ea typeface="ＭＳ Ｐゴシック"/>
                <a:cs typeface="ＭＳ Ｐゴシック"/>
              </a:rPr>
              <a:t>is</a:t>
            </a:r>
          </a:p>
        </p:txBody>
      </p:sp>
      <p:sp>
        <p:nvSpPr>
          <p:cNvPr id="125953" name="Title 1"/>
          <p:cNvSpPr>
            <a:spLocks noGrp="1"/>
          </p:cNvSpPr>
          <p:nvPr>
            <p:ph type="title"/>
          </p:nvPr>
        </p:nvSpPr>
        <p:spPr/>
        <p:txBody>
          <a:bodyPr/>
          <a:lstStyle/>
          <a:p>
            <a:r>
              <a:rPr lang="en-US" sz="3000" dirty="0">
                <a:cs typeface="ＭＳ Ｐゴシック"/>
              </a:rPr>
              <a:t>Neighborhood Exposure Effects</a:t>
            </a:r>
            <a:endParaRPr lang="en-US" sz="3000" dirty="0">
              <a:ea typeface="ＭＳ Ｐゴシック"/>
              <a:cs typeface="ＭＳ Ｐゴシック"/>
            </a:endParaRPr>
          </a:p>
        </p:txBody>
      </p:sp>
      <p:grpSp>
        <p:nvGrpSpPr>
          <p:cNvPr id="4" name="Group 3"/>
          <p:cNvGrpSpPr/>
          <p:nvPr/>
        </p:nvGrpSpPr>
        <p:grpSpPr>
          <a:xfrm>
            <a:off x="2565618" y="4995371"/>
            <a:ext cx="3987582" cy="414829"/>
            <a:chOff x="2807111" y="4919171"/>
            <a:chExt cx="3987582" cy="414829"/>
          </a:xfrm>
        </p:grpSpPr>
        <p:sp>
          <p:nvSpPr>
            <p:cNvPr id="2" name="TextBox 1"/>
            <p:cNvSpPr txBox="1"/>
            <p:nvPr/>
          </p:nvSpPr>
          <p:spPr>
            <a:xfrm>
              <a:off x="6315075" y="4964668"/>
              <a:ext cx="479618" cy="369332"/>
            </a:xfrm>
            <a:prstGeom prst="rect">
              <a:avLst/>
            </a:prstGeom>
            <a:noFill/>
          </p:spPr>
          <p:txBody>
            <a:bodyPr wrap="none" rtlCol="0">
              <a:spAutoFit/>
            </a:bodyPr>
            <a:lstStyle/>
            <a:p>
              <a:r>
                <a:rPr lang="en-US" dirty="0">
                  <a:solidFill>
                    <a:srgbClr val="000000"/>
                  </a:solidFill>
                  <a:latin typeface="Arial" panose="020B0604020202020204" pitchFamily="34" charset="0"/>
                </a:rPr>
                <a:t>(1)</a:t>
              </a:r>
            </a:p>
          </p:txBody>
        </p:sp>
        <p:pic>
          <p:nvPicPr>
            <p:cNvPr id="3" name="Picture 2"/>
            <p:cNvPicPr>
              <a:picLocks noChangeAspect="1"/>
            </p:cNvPicPr>
            <p:nvPr/>
          </p:nvPicPr>
          <p:blipFill>
            <a:blip r:embed="rId3"/>
            <a:stretch>
              <a:fillRect/>
            </a:stretch>
          </p:blipFill>
          <p:spPr>
            <a:xfrm>
              <a:off x="2807111" y="4919171"/>
              <a:ext cx="2984089" cy="414829"/>
            </a:xfrm>
            <a:prstGeom prst="rect">
              <a:avLst/>
            </a:prstGeom>
          </p:spPr>
        </p:pic>
      </p:grpSp>
      <p:pic>
        <p:nvPicPr>
          <p:cNvPr id="8" name="Picture 7"/>
          <p:cNvPicPr>
            <a:picLocks noChangeAspect="1"/>
          </p:cNvPicPr>
          <p:nvPr/>
        </p:nvPicPr>
        <p:blipFill>
          <a:blip r:embed="rId4"/>
          <a:stretch>
            <a:fillRect/>
          </a:stretch>
        </p:blipFill>
        <p:spPr>
          <a:xfrm>
            <a:off x="4038600" y="5968047"/>
            <a:ext cx="1461237" cy="280353"/>
          </a:xfrm>
          <a:prstGeom prst="rect">
            <a:avLst/>
          </a:prstGeom>
        </p:spPr>
      </p:pic>
    </p:spTree>
    <p:extLst>
      <p:ext uri="{BB962C8B-B14F-4D97-AF65-F5344CB8AC3E}">
        <p14:creationId xmlns:p14="http://schemas.microsoft.com/office/powerpoint/2010/main" val="3426376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381000" y="1219200"/>
            <a:ext cx="8305800" cy="5791200"/>
          </a:xfrm>
        </p:spPr>
        <p:txBody>
          <a:bodyPr/>
          <a:lstStyle/>
          <a:p>
            <a:r>
              <a:rPr lang="en-US" sz="1800" dirty="0">
                <a:ea typeface="ＭＳ Ｐゴシック"/>
                <a:cs typeface="ＭＳ Ｐゴシック"/>
              </a:rPr>
              <a:t>We estimate exposure effects by studying families that move across CZ’s with children at different ages in observational data</a:t>
            </a:r>
          </a:p>
          <a:p>
            <a:endParaRPr lang="en-US" sz="1800" dirty="0">
              <a:ea typeface="ＭＳ Ｐゴシック"/>
              <a:cs typeface="ＭＳ Ｐゴシック"/>
            </a:endParaRPr>
          </a:p>
          <a:p>
            <a:r>
              <a:rPr lang="en-US" sz="1800" dirty="0">
                <a:ea typeface="ＭＳ Ｐゴシック"/>
                <a:cs typeface="ＭＳ Ｐゴシック"/>
              </a:rPr>
              <a:t>Of course, choice of neighborhood is likely to be correlated with children’s potential outcomes</a:t>
            </a:r>
          </a:p>
          <a:p>
            <a:pPr lvl="1"/>
            <a:endParaRPr lang="en-US" sz="1800" dirty="0">
              <a:ea typeface="ＭＳ Ｐゴシック"/>
              <a:cs typeface="ＭＳ Ｐゴシック"/>
            </a:endParaRPr>
          </a:p>
          <a:p>
            <a:pPr lvl="1"/>
            <a:r>
              <a:rPr lang="en-US" sz="1800" dirty="0">
                <a:ea typeface="ＭＳ Ｐゴシック"/>
                <a:cs typeface="ＭＳ Ｐゴシック"/>
              </a:rPr>
              <a:t>Ex: parents who move to a good area may have latent ability or wealth (</a:t>
            </a:r>
            <a:r>
              <a:rPr lang="en-US" sz="1800" dirty="0">
                <a:latin typeface="Symbol" pitchFamily="18" charset="2"/>
                <a:ea typeface="ＭＳ Ｐゴシック"/>
                <a:cs typeface="ＭＳ Ｐゴシック"/>
              </a:rPr>
              <a:t>q</a:t>
            </a:r>
            <a:r>
              <a:rPr lang="en-US" sz="1800" baseline="-25000" dirty="0">
                <a:ea typeface="ＭＳ Ｐゴシック"/>
                <a:cs typeface="ＭＳ Ｐゴシック"/>
              </a:rPr>
              <a:t>i</a:t>
            </a:r>
            <a:r>
              <a:rPr lang="en-US" sz="1800" dirty="0">
                <a:ea typeface="ＭＳ Ｐゴシック"/>
                <a:cs typeface="ＭＳ Ｐゴシック"/>
              </a:rPr>
              <a:t>) that produces better child outcomes</a:t>
            </a:r>
          </a:p>
          <a:p>
            <a:pPr lvl="1"/>
            <a:endParaRPr lang="en-US" sz="1800" dirty="0">
              <a:ea typeface="ＭＳ Ｐゴシック"/>
              <a:cs typeface="ＭＳ Ｐゴシック"/>
            </a:endParaRPr>
          </a:p>
          <a:p>
            <a:pPr lvl="1"/>
            <a:endParaRPr lang="en-US" sz="1800" dirty="0">
              <a:ea typeface="ＭＳ Ｐゴシック"/>
              <a:cs typeface="ＭＳ Ｐゴシック"/>
            </a:endParaRPr>
          </a:p>
          <a:p>
            <a:r>
              <a:rPr lang="en-US" sz="1800" dirty="0">
                <a:ea typeface="ＭＳ Ｐゴシック"/>
                <a:cs typeface="ＭＳ Ｐゴシック"/>
              </a:rPr>
              <a:t>Estimating (1) in observational data yields a coefficient </a:t>
            </a:r>
          </a:p>
          <a:p>
            <a:endParaRPr lang="en-US" sz="1800" dirty="0">
              <a:ea typeface="ＭＳ Ｐゴシック"/>
              <a:cs typeface="ＭＳ Ｐゴシック"/>
            </a:endParaRPr>
          </a:p>
          <a:p>
            <a:pPr marL="0" indent="0" algn="ctr">
              <a:buNone/>
            </a:pPr>
            <a:endParaRPr lang="en-US" sz="1800" dirty="0">
              <a:ea typeface="ＭＳ Ｐゴシック"/>
              <a:cs typeface="ＭＳ Ｐゴシック"/>
            </a:endParaRPr>
          </a:p>
          <a:p>
            <a:pPr marL="0" indent="0">
              <a:buNone/>
            </a:pPr>
            <a:endParaRPr lang="en-US" sz="1800" dirty="0">
              <a:ea typeface="ＭＳ Ｐゴシック"/>
              <a:cs typeface="ＭＳ Ｐゴシック"/>
            </a:endParaRPr>
          </a:p>
          <a:p>
            <a:pPr marL="0" indent="0">
              <a:buNone/>
            </a:pPr>
            <a:r>
              <a:rPr lang="en-US" sz="1800" dirty="0">
                <a:ea typeface="ＭＳ Ｐゴシック"/>
                <a:cs typeface="ＭＳ Ｐゴシック"/>
              </a:rPr>
              <a:t>    where                                     is a standard selection effect</a:t>
            </a:r>
          </a:p>
        </p:txBody>
      </p:sp>
      <p:sp>
        <p:nvSpPr>
          <p:cNvPr id="125953" name="Title 1"/>
          <p:cNvSpPr>
            <a:spLocks noGrp="1"/>
          </p:cNvSpPr>
          <p:nvPr>
            <p:ph type="title"/>
          </p:nvPr>
        </p:nvSpPr>
        <p:spPr/>
        <p:txBody>
          <a:bodyPr/>
          <a:lstStyle/>
          <a:p>
            <a:r>
              <a:rPr lang="en-US" sz="3000" dirty="0">
                <a:cs typeface="ＭＳ Ｐゴシック"/>
              </a:rPr>
              <a:t>Estimating Exposure Effects in Observational Data</a:t>
            </a:r>
            <a:endParaRPr lang="en-US" sz="3000" dirty="0">
              <a:ea typeface="ＭＳ Ｐゴシック"/>
              <a:cs typeface="ＭＳ Ｐゴシック"/>
            </a:endParaRPr>
          </a:p>
        </p:txBody>
      </p:sp>
      <p:pic>
        <p:nvPicPr>
          <p:cNvPr id="4" name="Picture 3"/>
          <p:cNvPicPr>
            <a:picLocks noChangeAspect="1"/>
          </p:cNvPicPr>
          <p:nvPr/>
        </p:nvPicPr>
        <p:blipFill>
          <a:blip r:embed="rId3"/>
          <a:stretch>
            <a:fillRect/>
          </a:stretch>
        </p:blipFill>
        <p:spPr>
          <a:xfrm>
            <a:off x="3448050" y="4974699"/>
            <a:ext cx="1885950" cy="283101"/>
          </a:xfrm>
          <a:prstGeom prst="rect">
            <a:avLst/>
          </a:prstGeom>
        </p:spPr>
      </p:pic>
      <p:pic>
        <p:nvPicPr>
          <p:cNvPr id="2" name="Picture 1"/>
          <p:cNvPicPr>
            <a:picLocks noChangeAspect="1"/>
          </p:cNvPicPr>
          <p:nvPr/>
        </p:nvPicPr>
        <p:blipFill>
          <a:blip r:embed="rId4"/>
          <a:stretch>
            <a:fillRect/>
          </a:stretch>
        </p:blipFill>
        <p:spPr>
          <a:xfrm>
            <a:off x="1429658" y="5482770"/>
            <a:ext cx="2184400" cy="762000"/>
          </a:xfrm>
          <a:prstGeom prst="rect">
            <a:avLst/>
          </a:prstGeom>
        </p:spPr>
      </p:pic>
    </p:spTree>
    <p:extLst>
      <p:ext uri="{BB962C8B-B14F-4D97-AF65-F5344CB8AC3E}">
        <p14:creationId xmlns:p14="http://schemas.microsoft.com/office/powerpoint/2010/main" val="45827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381000" y="1219200"/>
            <a:ext cx="8534400" cy="5791200"/>
          </a:xfrm>
        </p:spPr>
        <p:txBody>
          <a:bodyPr/>
          <a:lstStyle/>
          <a:p>
            <a:r>
              <a:rPr lang="en-US" sz="1800" dirty="0">
                <a:ea typeface="ＭＳ Ｐゴシック"/>
                <a:cs typeface="ＭＳ Ｐゴシック"/>
              </a:rPr>
              <a:t>But identification of exposure effects does not require that </a:t>
            </a:r>
            <a:r>
              <a:rPr lang="en-US" sz="1800" i="1" dirty="0">
                <a:ea typeface="ＭＳ Ｐゴシック"/>
                <a:cs typeface="ＭＳ Ｐゴシック"/>
              </a:rPr>
              <a:t>where</a:t>
            </a:r>
            <a:r>
              <a:rPr lang="en-US" sz="1800" dirty="0">
                <a:ea typeface="ＭＳ Ｐゴシック"/>
                <a:cs typeface="ＭＳ Ｐゴシック"/>
              </a:rPr>
              <a:t> people move is orthogonal to child’s potential outcomes</a:t>
            </a:r>
          </a:p>
          <a:p>
            <a:endParaRPr lang="en-US" sz="1800" dirty="0">
              <a:ea typeface="ＭＳ Ｐゴシック"/>
              <a:cs typeface="ＭＳ Ｐゴシック"/>
            </a:endParaRPr>
          </a:p>
          <a:p>
            <a:r>
              <a:rPr lang="en-US" sz="1800" dirty="0">
                <a:ea typeface="ＭＳ Ｐゴシック"/>
                <a:cs typeface="ＭＳ Ｐゴシック"/>
              </a:rPr>
              <a:t>Instead, requires that </a:t>
            </a:r>
            <a:r>
              <a:rPr lang="en-US" sz="1800" i="1" dirty="0">
                <a:ea typeface="ＭＳ Ｐゴシック"/>
                <a:cs typeface="ＭＳ Ｐゴシック"/>
              </a:rPr>
              <a:t>timing </a:t>
            </a:r>
            <a:r>
              <a:rPr lang="en-US" sz="1800" dirty="0">
                <a:ea typeface="ＭＳ Ｐゴシック"/>
                <a:cs typeface="ＭＳ Ｐゴシック"/>
              </a:rPr>
              <a:t>of move to better area is orthogonal to child’s potential outcomes</a:t>
            </a:r>
          </a:p>
          <a:p>
            <a:pPr marL="0" indent="0">
              <a:buNone/>
            </a:pPr>
            <a:endParaRPr lang="en-US" sz="1800" dirty="0">
              <a:ea typeface="ＭＳ Ｐゴシック"/>
              <a:cs typeface="ＭＳ Ｐゴシック"/>
            </a:endParaRPr>
          </a:p>
          <a:p>
            <a:pPr marL="0" indent="0">
              <a:buNone/>
            </a:pPr>
            <a:r>
              <a:rPr lang="en-US" sz="1800" b="1" dirty="0">
                <a:ea typeface="ＭＳ Ｐゴシック"/>
                <a:cs typeface="ＭＳ Ｐゴシック"/>
              </a:rPr>
              <a:t>    Assumption 1. </a:t>
            </a:r>
            <a:r>
              <a:rPr lang="en-US" sz="1800" dirty="0">
                <a:ea typeface="ＭＳ Ｐゴシック"/>
                <a:cs typeface="ＭＳ Ｐゴシック"/>
              </a:rPr>
              <a:t>Selection effects do not vary with child’s age at move: </a:t>
            </a:r>
          </a:p>
          <a:p>
            <a:pPr marL="0" indent="0">
              <a:buNone/>
            </a:pPr>
            <a:endParaRPr lang="en-US" sz="1800" dirty="0">
              <a:ea typeface="ＭＳ Ｐゴシック"/>
              <a:cs typeface="ＭＳ Ｐゴシック"/>
            </a:endParaRPr>
          </a:p>
          <a:p>
            <a:pPr marL="0" indent="0">
              <a:buNone/>
            </a:pPr>
            <a:r>
              <a:rPr lang="en-US" sz="1800" dirty="0">
                <a:latin typeface="Symbol" pitchFamily="18" charset="2"/>
                <a:ea typeface="ＭＳ Ｐゴシック"/>
                <a:cs typeface="ＭＳ Ｐゴシック"/>
              </a:rPr>
              <a:t>	 		   </a:t>
            </a:r>
            <a:r>
              <a:rPr lang="en-US" sz="1800" dirty="0" err="1">
                <a:latin typeface="Symbol" pitchFamily="18" charset="2"/>
                <a:ea typeface="ＭＳ Ｐゴシック"/>
                <a:cs typeface="ＭＳ Ｐゴシック"/>
              </a:rPr>
              <a:t>d</a:t>
            </a:r>
            <a:r>
              <a:rPr lang="en-US" sz="1800" baseline="-25000" dirty="0" err="1">
                <a:ea typeface="ＭＳ Ｐゴシック"/>
                <a:cs typeface="ＭＳ Ｐゴシック"/>
              </a:rPr>
              <a:t>m</a:t>
            </a:r>
            <a:r>
              <a:rPr lang="en-US" sz="1800" dirty="0">
                <a:ea typeface="ＭＳ Ｐゴシック"/>
                <a:cs typeface="ＭＳ Ｐゴシック"/>
              </a:rPr>
              <a:t> = </a:t>
            </a:r>
            <a:r>
              <a:rPr lang="en-US" sz="1800" dirty="0">
                <a:latin typeface="Symbol" panose="05050102010706020507" pitchFamily="18" charset="2"/>
                <a:ea typeface="ＭＳ Ｐゴシック"/>
                <a:cs typeface="ＭＳ Ｐゴシック"/>
              </a:rPr>
              <a:t>d</a:t>
            </a:r>
            <a:r>
              <a:rPr lang="en-US" sz="1800" dirty="0">
                <a:ea typeface="ＭＳ Ｐゴシック"/>
                <a:cs typeface="ＭＳ Ｐゴシック"/>
              </a:rPr>
              <a:t> for all </a:t>
            </a:r>
            <a:r>
              <a:rPr lang="en-US" sz="1800" i="1" dirty="0">
                <a:ea typeface="ＭＳ Ｐゴシック"/>
                <a:cs typeface="ＭＳ Ｐゴシック"/>
              </a:rPr>
              <a:t>m</a:t>
            </a:r>
            <a:endParaRPr lang="en-US" sz="1800" dirty="0">
              <a:ea typeface="ＭＳ Ｐゴシック"/>
              <a:cs typeface="ＭＳ Ｐゴシック"/>
            </a:endParaRPr>
          </a:p>
          <a:p>
            <a:endParaRPr lang="en-US" sz="1800" dirty="0">
              <a:ea typeface="ＭＳ Ｐゴシック"/>
              <a:cs typeface="ＭＳ Ｐゴシック"/>
            </a:endParaRPr>
          </a:p>
          <a:p>
            <a:r>
              <a:rPr lang="en-US" sz="1800" dirty="0">
                <a:ea typeface="ＭＳ Ｐゴシック"/>
                <a:cs typeface="ＭＳ Ｐゴシック"/>
              </a:rPr>
              <a:t>Certainly plausible that this assumption could be violated</a:t>
            </a:r>
          </a:p>
          <a:p>
            <a:pPr lvl="1"/>
            <a:endParaRPr lang="en-US" sz="1800" dirty="0">
              <a:ea typeface="ＭＳ Ｐゴシック"/>
              <a:cs typeface="ＭＳ Ｐゴシック"/>
            </a:endParaRPr>
          </a:p>
          <a:p>
            <a:pPr lvl="1"/>
            <a:r>
              <a:rPr lang="en-US" sz="1800" dirty="0">
                <a:ea typeface="ＭＳ Ｐゴシック"/>
                <a:cs typeface="ＭＳ Ｐゴシック"/>
              </a:rPr>
              <a:t>Ex: parents who move to better areas when kids are young may have better </a:t>
            </a:r>
            <a:r>
              <a:rPr lang="en-US" sz="1800" dirty="0" err="1">
                <a:ea typeface="ＭＳ Ｐゴシック"/>
                <a:cs typeface="ＭＳ Ｐゴシック"/>
              </a:rPr>
              <a:t>unobservables</a:t>
            </a:r>
            <a:endParaRPr lang="en-US" sz="1800" dirty="0">
              <a:ea typeface="ＭＳ Ｐゴシック"/>
              <a:cs typeface="ＭＳ Ｐゴシック"/>
            </a:endParaRPr>
          </a:p>
          <a:p>
            <a:pPr lvl="1"/>
            <a:endParaRPr lang="en-US" sz="1800" dirty="0">
              <a:ea typeface="ＭＳ Ｐゴシック"/>
              <a:cs typeface="ＭＳ Ｐゴシック"/>
            </a:endParaRPr>
          </a:p>
          <a:p>
            <a:pPr lvl="1"/>
            <a:r>
              <a:rPr lang="en-US" sz="1800" dirty="0">
                <a:ea typeface="ＭＳ Ｐゴシック"/>
                <a:cs typeface="ＭＳ Ｐゴシック"/>
              </a:rPr>
              <a:t>First present baseline estimates and then evaluate this assumption in detail</a:t>
            </a:r>
          </a:p>
        </p:txBody>
      </p:sp>
      <p:sp>
        <p:nvSpPr>
          <p:cNvPr id="125953" name="Title 1"/>
          <p:cNvSpPr>
            <a:spLocks noGrp="1"/>
          </p:cNvSpPr>
          <p:nvPr>
            <p:ph type="title"/>
          </p:nvPr>
        </p:nvSpPr>
        <p:spPr/>
        <p:txBody>
          <a:bodyPr/>
          <a:lstStyle/>
          <a:p>
            <a:r>
              <a:rPr lang="en-US" sz="3000" dirty="0">
                <a:cs typeface="ＭＳ Ｐゴシック"/>
              </a:rPr>
              <a:t>Estimating Exposure Effects in Observational Data</a:t>
            </a:r>
            <a:endParaRPr lang="en-US" sz="3000" dirty="0">
              <a:ea typeface="ＭＳ Ｐゴシック"/>
              <a:cs typeface="ＭＳ Ｐゴシック"/>
            </a:endParaRPr>
          </a:p>
        </p:txBody>
      </p:sp>
    </p:spTree>
    <p:extLst>
      <p:ext uri="{BB962C8B-B14F-4D97-AF65-F5344CB8AC3E}">
        <p14:creationId xmlns:p14="http://schemas.microsoft.com/office/powerpoint/2010/main" val="2517888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381000" y="1143000"/>
            <a:ext cx="8686800" cy="5791200"/>
          </a:xfrm>
        </p:spPr>
        <p:txBody>
          <a:bodyPr/>
          <a:lstStyle/>
          <a:p>
            <a:r>
              <a:rPr lang="en-US" sz="1800" dirty="0">
                <a:ea typeface="ＭＳ Ｐゴシック"/>
                <a:cs typeface="ＭＳ Ｐゴシック"/>
              </a:rPr>
              <a:t>To begin, consider subset of families who move with a child who is exactly 13 years old</a:t>
            </a:r>
          </a:p>
          <a:p>
            <a:endParaRPr lang="en-US" sz="1800" dirty="0">
              <a:ea typeface="ＭＳ Ｐゴシック"/>
              <a:cs typeface="ＭＳ Ｐゴシック"/>
            </a:endParaRPr>
          </a:p>
          <a:p>
            <a:r>
              <a:rPr lang="en-US" sz="1800" dirty="0">
                <a:ea typeface="ＭＳ Ｐゴシック"/>
                <a:cs typeface="ＭＳ Ｐゴシック"/>
              </a:rPr>
              <a:t>Regress child’s income rank at age 26 </a:t>
            </a:r>
            <a:r>
              <a:rPr lang="en-US" sz="1800" i="1" dirty="0">
                <a:latin typeface="Cambria Math" pitchFamily="18" charset="0"/>
                <a:ea typeface="Cambria Math" pitchFamily="18" charset="0"/>
                <a:cs typeface="ＭＳ Ｐゴシック"/>
              </a:rPr>
              <a:t>y</a:t>
            </a:r>
            <a:r>
              <a:rPr lang="en-US" sz="1800" i="1" baseline="-25000" dirty="0">
                <a:latin typeface="Cambria Math" pitchFamily="18" charset="0"/>
                <a:ea typeface="Cambria Math" pitchFamily="18" charset="0"/>
                <a:cs typeface="ＭＳ Ｐゴシック"/>
              </a:rPr>
              <a:t>i</a:t>
            </a:r>
            <a:r>
              <a:rPr lang="en-US" sz="1800" dirty="0">
                <a:ea typeface="ＭＳ Ｐゴシック"/>
                <a:cs typeface="ＭＳ Ｐゴシック"/>
              </a:rPr>
              <a:t> on predicted outcome of permanent residents in destination:</a:t>
            </a:r>
          </a:p>
          <a:p>
            <a:endParaRPr lang="en-US" sz="1800" dirty="0">
              <a:ea typeface="ＭＳ Ｐゴシック"/>
              <a:cs typeface="ＭＳ Ｐゴシック"/>
            </a:endParaRPr>
          </a:p>
          <a:p>
            <a:pPr marL="0" indent="0">
              <a:buNone/>
            </a:pPr>
            <a:endParaRPr lang="en-US" sz="1800" dirty="0">
              <a:ea typeface="ＭＳ Ｐゴシック"/>
              <a:cs typeface="ＭＳ Ｐゴシック"/>
            </a:endParaRPr>
          </a:p>
          <a:p>
            <a:pPr marL="0" indent="0">
              <a:buNone/>
            </a:pPr>
            <a:endParaRPr lang="en-US" sz="1800" dirty="0">
              <a:ea typeface="ＭＳ Ｐゴシック"/>
              <a:cs typeface="ＭＳ Ｐゴシック"/>
            </a:endParaRPr>
          </a:p>
          <a:p>
            <a:r>
              <a:rPr lang="en-US" sz="1800" dirty="0">
                <a:ea typeface="ＭＳ Ｐゴシック"/>
                <a:cs typeface="ＭＳ Ｐゴシック"/>
              </a:rPr>
              <a:t>Include parent </a:t>
            </a:r>
            <a:r>
              <a:rPr lang="en-US" sz="1800" dirty="0" err="1">
                <a:ea typeface="ＭＳ Ｐゴシック"/>
                <a:cs typeface="ＭＳ Ｐゴシック"/>
              </a:rPr>
              <a:t>decile</a:t>
            </a:r>
            <a:r>
              <a:rPr lang="en-US" sz="1800" dirty="0">
                <a:ea typeface="ＭＳ Ｐゴシック"/>
                <a:cs typeface="ＭＳ Ｐゴシック"/>
              </a:rPr>
              <a:t> (q) by origin (o) by birth cohort (s) fixed effects to identify </a:t>
            </a:r>
            <a:r>
              <a:rPr lang="en-US" sz="1800" dirty="0" err="1">
                <a:ea typeface="ＭＳ Ｐゴシック"/>
                <a:cs typeface="ＭＳ Ｐゴシック"/>
              </a:rPr>
              <a:t>b</a:t>
            </a:r>
            <a:r>
              <a:rPr lang="en-US" sz="1800" baseline="-25000" dirty="0" err="1">
                <a:ea typeface="ＭＳ Ｐゴシック"/>
                <a:cs typeface="ＭＳ Ｐゴシック"/>
              </a:rPr>
              <a:t>m</a:t>
            </a:r>
            <a:r>
              <a:rPr lang="en-US" sz="1800" dirty="0">
                <a:ea typeface="ＭＳ Ｐゴシック"/>
                <a:cs typeface="ＭＳ Ｐゴシック"/>
              </a:rPr>
              <a:t> purely from differences in </a:t>
            </a:r>
            <a:r>
              <a:rPr lang="en-US" sz="1800" i="1" dirty="0">
                <a:ea typeface="ＭＳ Ｐゴシック"/>
                <a:cs typeface="ＭＳ Ｐゴシック"/>
              </a:rPr>
              <a:t>destinations</a:t>
            </a:r>
          </a:p>
        </p:txBody>
      </p:sp>
      <p:sp>
        <p:nvSpPr>
          <p:cNvPr id="125953" name="Title 1"/>
          <p:cNvSpPr>
            <a:spLocks noGrp="1"/>
          </p:cNvSpPr>
          <p:nvPr>
            <p:ph type="title"/>
          </p:nvPr>
        </p:nvSpPr>
        <p:spPr/>
        <p:txBody>
          <a:bodyPr/>
          <a:lstStyle/>
          <a:p>
            <a:r>
              <a:rPr lang="en-US" sz="3000" dirty="0">
                <a:cs typeface="ＭＳ Ｐゴシック"/>
              </a:rPr>
              <a:t>Estimating Exposure Effects in Observational Data</a:t>
            </a:r>
            <a:endParaRPr lang="en-US" sz="3000" dirty="0">
              <a:ea typeface="ＭＳ Ｐゴシック"/>
              <a:cs typeface="ＭＳ Ｐゴシック"/>
            </a:endParaRPr>
          </a:p>
        </p:txBody>
      </p:sp>
      <p:pic>
        <p:nvPicPr>
          <p:cNvPr id="5" name="Picture 4"/>
          <p:cNvPicPr>
            <a:picLocks noChangeAspect="1"/>
          </p:cNvPicPr>
          <p:nvPr/>
        </p:nvPicPr>
        <p:blipFill>
          <a:blip r:embed="rId3"/>
          <a:stretch>
            <a:fillRect/>
          </a:stretch>
        </p:blipFill>
        <p:spPr>
          <a:xfrm>
            <a:off x="2667000" y="2926697"/>
            <a:ext cx="3733800" cy="349903"/>
          </a:xfrm>
          <a:prstGeom prst="rect">
            <a:avLst/>
          </a:prstGeom>
        </p:spPr>
      </p:pic>
    </p:spTree>
    <p:extLst>
      <p:ext uri="{BB962C8B-B14F-4D97-AF65-F5344CB8AC3E}">
        <p14:creationId xmlns:p14="http://schemas.microsoft.com/office/powerpoint/2010/main" val="1789762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4763" y="-17463"/>
            <a:ext cx="9366251" cy="6777038"/>
            <a:chOff x="-3" y="-11"/>
            <a:chExt cx="5900" cy="4269"/>
          </a:xfrm>
        </p:grpSpPr>
        <p:sp>
          <p:nvSpPr>
            <p:cNvPr id="4" name="AutoShape 3"/>
            <p:cNvSpPr>
              <a:spLocks noChangeAspect="1" noChangeArrowheads="1" noTextEdit="1"/>
            </p:cNvSpPr>
            <p:nvPr/>
          </p:nvSpPr>
          <p:spPr bwMode="auto">
            <a:xfrm>
              <a:off x="0" y="65"/>
              <a:ext cx="5760" cy="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p:cNvSpPr>
              <a:spLocks noChangeArrowheads="1"/>
            </p:cNvSpPr>
            <p:nvPr/>
          </p:nvSpPr>
          <p:spPr bwMode="auto">
            <a:xfrm>
              <a:off x="-3" y="62"/>
              <a:ext cx="5766" cy="41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0" y="68"/>
              <a:ext cx="5757" cy="4187"/>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548" y="449"/>
              <a:ext cx="5083" cy="3216"/>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Line 8"/>
            <p:cNvSpPr>
              <a:spLocks noChangeShapeType="1"/>
            </p:cNvSpPr>
            <p:nvPr/>
          </p:nvSpPr>
          <p:spPr bwMode="auto">
            <a:xfrm>
              <a:off x="548" y="3571"/>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9"/>
            <p:cNvSpPr>
              <a:spLocks noChangeShapeType="1"/>
            </p:cNvSpPr>
            <p:nvPr/>
          </p:nvSpPr>
          <p:spPr bwMode="auto">
            <a:xfrm>
              <a:off x="548" y="2813"/>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0"/>
            <p:cNvSpPr>
              <a:spLocks noChangeShapeType="1"/>
            </p:cNvSpPr>
            <p:nvPr/>
          </p:nvSpPr>
          <p:spPr bwMode="auto">
            <a:xfrm>
              <a:off x="548" y="2055"/>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1"/>
            <p:cNvSpPr>
              <a:spLocks noChangeShapeType="1"/>
            </p:cNvSpPr>
            <p:nvPr/>
          </p:nvSpPr>
          <p:spPr bwMode="auto">
            <a:xfrm>
              <a:off x="548" y="1298"/>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2"/>
            <p:cNvSpPr>
              <a:spLocks noChangeShapeType="1"/>
            </p:cNvSpPr>
            <p:nvPr/>
          </p:nvSpPr>
          <p:spPr bwMode="auto">
            <a:xfrm>
              <a:off x="548" y="540"/>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Oval 13"/>
            <p:cNvSpPr>
              <a:spLocks noChangeArrowheads="1"/>
            </p:cNvSpPr>
            <p:nvPr/>
          </p:nvSpPr>
          <p:spPr bwMode="auto">
            <a:xfrm>
              <a:off x="883" y="3386"/>
              <a:ext cx="63"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4"/>
            <p:cNvSpPr>
              <a:spLocks noChangeArrowheads="1"/>
            </p:cNvSpPr>
            <p:nvPr/>
          </p:nvSpPr>
          <p:spPr bwMode="auto">
            <a:xfrm>
              <a:off x="1522" y="3040"/>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5"/>
            <p:cNvSpPr>
              <a:spLocks noChangeArrowheads="1"/>
            </p:cNvSpPr>
            <p:nvPr/>
          </p:nvSpPr>
          <p:spPr bwMode="auto">
            <a:xfrm>
              <a:off x="1861" y="2708"/>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16"/>
            <p:cNvSpPr>
              <a:spLocks noChangeArrowheads="1"/>
            </p:cNvSpPr>
            <p:nvPr/>
          </p:nvSpPr>
          <p:spPr bwMode="auto">
            <a:xfrm>
              <a:off x="2105" y="2534"/>
              <a:ext cx="63"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17"/>
            <p:cNvSpPr>
              <a:spLocks noChangeArrowheads="1"/>
            </p:cNvSpPr>
            <p:nvPr/>
          </p:nvSpPr>
          <p:spPr bwMode="auto">
            <a:xfrm>
              <a:off x="2307" y="2422"/>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8"/>
            <p:cNvSpPr>
              <a:spLocks noChangeArrowheads="1"/>
            </p:cNvSpPr>
            <p:nvPr/>
          </p:nvSpPr>
          <p:spPr bwMode="auto">
            <a:xfrm>
              <a:off x="2479" y="2370"/>
              <a:ext cx="62"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19"/>
            <p:cNvSpPr>
              <a:spLocks noChangeArrowheads="1"/>
            </p:cNvSpPr>
            <p:nvPr/>
          </p:nvSpPr>
          <p:spPr bwMode="auto">
            <a:xfrm>
              <a:off x="2629" y="2314"/>
              <a:ext cx="62"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20"/>
            <p:cNvSpPr>
              <a:spLocks noChangeArrowheads="1"/>
            </p:cNvSpPr>
            <p:nvPr/>
          </p:nvSpPr>
          <p:spPr bwMode="auto">
            <a:xfrm>
              <a:off x="2768" y="2059"/>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21"/>
            <p:cNvSpPr>
              <a:spLocks noChangeArrowheads="1"/>
            </p:cNvSpPr>
            <p:nvPr/>
          </p:nvSpPr>
          <p:spPr bwMode="auto">
            <a:xfrm>
              <a:off x="2901" y="2101"/>
              <a:ext cx="63"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22"/>
            <p:cNvSpPr>
              <a:spLocks noChangeArrowheads="1"/>
            </p:cNvSpPr>
            <p:nvPr/>
          </p:nvSpPr>
          <p:spPr bwMode="auto">
            <a:xfrm>
              <a:off x="3023" y="2024"/>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23"/>
            <p:cNvSpPr>
              <a:spLocks noChangeArrowheads="1"/>
            </p:cNvSpPr>
            <p:nvPr/>
          </p:nvSpPr>
          <p:spPr bwMode="auto">
            <a:xfrm>
              <a:off x="3114" y="196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24"/>
            <p:cNvSpPr>
              <a:spLocks noChangeArrowheads="1"/>
            </p:cNvSpPr>
            <p:nvPr/>
          </p:nvSpPr>
          <p:spPr bwMode="auto">
            <a:xfrm>
              <a:off x="3236" y="1654"/>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25"/>
            <p:cNvSpPr>
              <a:spLocks noChangeArrowheads="1"/>
            </p:cNvSpPr>
            <p:nvPr/>
          </p:nvSpPr>
          <p:spPr bwMode="auto">
            <a:xfrm>
              <a:off x="3362" y="1835"/>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6"/>
            <p:cNvSpPr>
              <a:spLocks noChangeArrowheads="1"/>
            </p:cNvSpPr>
            <p:nvPr/>
          </p:nvSpPr>
          <p:spPr bwMode="auto">
            <a:xfrm>
              <a:off x="3494" y="1762"/>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7"/>
            <p:cNvSpPr>
              <a:spLocks noChangeArrowheads="1"/>
            </p:cNvSpPr>
            <p:nvPr/>
          </p:nvSpPr>
          <p:spPr bwMode="auto">
            <a:xfrm>
              <a:off x="3638" y="1675"/>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8"/>
            <p:cNvSpPr>
              <a:spLocks noChangeArrowheads="1"/>
            </p:cNvSpPr>
            <p:nvPr/>
          </p:nvSpPr>
          <p:spPr bwMode="auto">
            <a:xfrm>
              <a:off x="3791" y="1577"/>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29"/>
            <p:cNvSpPr>
              <a:spLocks noChangeArrowheads="1"/>
            </p:cNvSpPr>
            <p:nvPr/>
          </p:nvSpPr>
          <p:spPr bwMode="auto">
            <a:xfrm>
              <a:off x="3969" y="142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30"/>
            <p:cNvSpPr>
              <a:spLocks noChangeArrowheads="1"/>
            </p:cNvSpPr>
            <p:nvPr/>
          </p:nvSpPr>
          <p:spPr bwMode="auto">
            <a:xfrm>
              <a:off x="4189" y="1605"/>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31"/>
            <p:cNvSpPr>
              <a:spLocks noChangeArrowheads="1"/>
            </p:cNvSpPr>
            <p:nvPr/>
          </p:nvSpPr>
          <p:spPr bwMode="auto">
            <a:xfrm>
              <a:off x="4521" y="1235"/>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32"/>
            <p:cNvSpPr>
              <a:spLocks noChangeArrowheads="1"/>
            </p:cNvSpPr>
            <p:nvPr/>
          </p:nvSpPr>
          <p:spPr bwMode="auto">
            <a:xfrm>
              <a:off x="5373" y="809"/>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915" y="735"/>
              <a:ext cx="4489" cy="2563"/>
            </a:xfrm>
            <a:custGeom>
              <a:avLst/>
              <a:gdLst>
                <a:gd name="T0" fmla="*/ 0 w 1286"/>
                <a:gd name="T1" fmla="*/ 734 h 734"/>
                <a:gd name="T2" fmla="*/ 643 w 1286"/>
                <a:gd name="T3" fmla="*/ 367 h 734"/>
                <a:gd name="T4" fmla="*/ 1286 w 1286"/>
                <a:gd name="T5" fmla="*/ 0 h 734"/>
              </a:gdLst>
              <a:ahLst/>
              <a:cxnLst>
                <a:cxn ang="0">
                  <a:pos x="T0" y="T1"/>
                </a:cxn>
                <a:cxn ang="0">
                  <a:pos x="T2" y="T3"/>
                </a:cxn>
                <a:cxn ang="0">
                  <a:pos x="T4" y="T5"/>
                </a:cxn>
              </a:cxnLst>
              <a:rect l="0" t="0" r="r" b="b"/>
              <a:pathLst>
                <a:path w="1286" h="734">
                  <a:moveTo>
                    <a:pt x="0" y="734"/>
                  </a:moveTo>
                  <a:lnTo>
                    <a:pt x="643" y="367"/>
                  </a:lnTo>
                  <a:lnTo>
                    <a:pt x="1286" y="0"/>
                  </a:lnTo>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34"/>
            <p:cNvSpPr>
              <a:spLocks noChangeArrowheads="1"/>
            </p:cNvSpPr>
            <p:nvPr/>
          </p:nvSpPr>
          <p:spPr bwMode="auto">
            <a:xfrm>
              <a:off x="4144" y="2359"/>
              <a:ext cx="62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Slope: 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5"/>
            <p:cNvSpPr>
              <a:spLocks noChangeArrowheads="1"/>
            </p:cNvSpPr>
            <p:nvPr/>
          </p:nvSpPr>
          <p:spPr bwMode="auto">
            <a:xfrm>
              <a:off x="4681" y="2429"/>
              <a:ext cx="1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6"/>
            <p:cNvSpPr>
              <a:spLocks noChangeArrowheads="1"/>
            </p:cNvSpPr>
            <p:nvPr/>
          </p:nvSpPr>
          <p:spPr bwMode="auto">
            <a:xfrm>
              <a:off x="4772" y="2359"/>
              <a:ext cx="61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 = 0.615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7"/>
            <p:cNvSpPr>
              <a:spLocks noChangeArrowheads="1"/>
            </p:cNvSpPr>
            <p:nvPr/>
          </p:nvSpPr>
          <p:spPr bwMode="auto">
            <a:xfrm>
              <a:off x="4817" y="2551"/>
              <a:ext cx="54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(0.025)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38"/>
            <p:cNvSpPr>
              <a:spLocks noChangeShapeType="1"/>
            </p:cNvSpPr>
            <p:nvPr/>
          </p:nvSpPr>
          <p:spPr bwMode="auto">
            <a:xfrm flipV="1">
              <a:off x="548" y="449"/>
              <a:ext cx="0" cy="321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9"/>
            <p:cNvSpPr>
              <a:spLocks noChangeShapeType="1"/>
            </p:cNvSpPr>
            <p:nvPr/>
          </p:nvSpPr>
          <p:spPr bwMode="auto">
            <a:xfrm flipH="1">
              <a:off x="492" y="3571"/>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40"/>
            <p:cNvSpPr>
              <a:spLocks noChangeArrowheads="1"/>
            </p:cNvSpPr>
            <p:nvPr/>
          </p:nvSpPr>
          <p:spPr bwMode="auto">
            <a:xfrm rot="16200000">
              <a:off x="294" y="3427"/>
              <a:ext cx="20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1"/>
            <p:cNvSpPr>
              <a:spLocks noChangeShapeType="1"/>
            </p:cNvSpPr>
            <p:nvPr/>
          </p:nvSpPr>
          <p:spPr bwMode="auto">
            <a:xfrm flipH="1">
              <a:off x="492" y="2813"/>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2"/>
            <p:cNvSpPr>
              <a:spLocks noChangeArrowheads="1"/>
            </p:cNvSpPr>
            <p:nvPr/>
          </p:nvSpPr>
          <p:spPr bwMode="auto">
            <a:xfrm rot="16200000">
              <a:off x="294" y="2670"/>
              <a:ext cx="20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3"/>
            <p:cNvSpPr>
              <a:spLocks noChangeShapeType="1"/>
            </p:cNvSpPr>
            <p:nvPr/>
          </p:nvSpPr>
          <p:spPr bwMode="auto">
            <a:xfrm flipH="1">
              <a:off x="492" y="2055"/>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44"/>
            <p:cNvSpPr>
              <a:spLocks noChangeArrowheads="1"/>
            </p:cNvSpPr>
            <p:nvPr/>
          </p:nvSpPr>
          <p:spPr bwMode="auto">
            <a:xfrm rot="16200000">
              <a:off x="320" y="1914"/>
              <a:ext cx="15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45"/>
            <p:cNvSpPr>
              <a:spLocks noChangeShapeType="1"/>
            </p:cNvSpPr>
            <p:nvPr/>
          </p:nvSpPr>
          <p:spPr bwMode="auto">
            <a:xfrm flipH="1">
              <a:off x="492" y="1298"/>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6"/>
            <p:cNvSpPr>
              <a:spLocks noChangeArrowheads="1"/>
            </p:cNvSpPr>
            <p:nvPr/>
          </p:nvSpPr>
          <p:spPr bwMode="auto">
            <a:xfrm rot="16200000">
              <a:off x="320" y="1156"/>
              <a:ext cx="15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47"/>
            <p:cNvSpPr>
              <a:spLocks noChangeShapeType="1"/>
            </p:cNvSpPr>
            <p:nvPr/>
          </p:nvSpPr>
          <p:spPr bwMode="auto">
            <a:xfrm flipH="1">
              <a:off x="492" y="540"/>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48"/>
            <p:cNvSpPr>
              <a:spLocks noChangeArrowheads="1"/>
            </p:cNvSpPr>
            <p:nvPr/>
          </p:nvSpPr>
          <p:spPr bwMode="auto">
            <a:xfrm rot="16200000">
              <a:off x="320" y="397"/>
              <a:ext cx="15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9"/>
            <p:cNvSpPr>
              <a:spLocks noChangeArrowheads="1"/>
            </p:cNvSpPr>
            <p:nvPr/>
          </p:nvSpPr>
          <p:spPr bwMode="auto">
            <a:xfrm rot="16200000">
              <a:off x="-1855" y="1930"/>
              <a:ext cx="409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Mean (Residual) Child Rank in National Income Distribution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Line 50"/>
            <p:cNvSpPr>
              <a:spLocks noChangeShapeType="1"/>
            </p:cNvSpPr>
            <p:nvPr/>
          </p:nvSpPr>
          <p:spPr bwMode="auto">
            <a:xfrm>
              <a:off x="548" y="3665"/>
              <a:ext cx="508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51"/>
            <p:cNvSpPr>
              <a:spLocks noChangeShapeType="1"/>
            </p:cNvSpPr>
            <p:nvPr/>
          </p:nvSpPr>
          <p:spPr bwMode="auto">
            <a:xfrm>
              <a:off x="642"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52"/>
            <p:cNvSpPr>
              <a:spLocks noChangeArrowheads="1"/>
            </p:cNvSpPr>
            <p:nvPr/>
          </p:nvSpPr>
          <p:spPr bwMode="auto">
            <a:xfrm>
              <a:off x="579" y="3752"/>
              <a:ext cx="20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3"/>
            <p:cNvSpPr>
              <a:spLocks noChangeShapeType="1"/>
            </p:cNvSpPr>
            <p:nvPr/>
          </p:nvSpPr>
          <p:spPr bwMode="auto">
            <a:xfrm>
              <a:off x="1456"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54"/>
            <p:cNvSpPr>
              <a:spLocks noChangeArrowheads="1"/>
            </p:cNvSpPr>
            <p:nvPr/>
          </p:nvSpPr>
          <p:spPr bwMode="auto">
            <a:xfrm>
              <a:off x="1393" y="3752"/>
              <a:ext cx="20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5"/>
            <p:cNvSpPr>
              <a:spLocks noChangeShapeType="1"/>
            </p:cNvSpPr>
            <p:nvPr/>
          </p:nvSpPr>
          <p:spPr bwMode="auto">
            <a:xfrm>
              <a:off x="2273"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56"/>
            <p:cNvSpPr>
              <a:spLocks noChangeArrowheads="1"/>
            </p:cNvSpPr>
            <p:nvPr/>
          </p:nvSpPr>
          <p:spPr bwMode="auto">
            <a:xfrm>
              <a:off x="2210" y="3752"/>
              <a:ext cx="20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7"/>
            <p:cNvSpPr>
              <a:spLocks noChangeShapeType="1"/>
            </p:cNvSpPr>
            <p:nvPr/>
          </p:nvSpPr>
          <p:spPr bwMode="auto">
            <a:xfrm>
              <a:off x="3089"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58"/>
            <p:cNvSpPr>
              <a:spLocks noChangeArrowheads="1"/>
            </p:cNvSpPr>
            <p:nvPr/>
          </p:nvSpPr>
          <p:spPr bwMode="auto">
            <a:xfrm>
              <a:off x="3051" y="3752"/>
              <a:ext cx="15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59"/>
            <p:cNvSpPr>
              <a:spLocks noChangeShapeType="1"/>
            </p:cNvSpPr>
            <p:nvPr/>
          </p:nvSpPr>
          <p:spPr bwMode="auto">
            <a:xfrm>
              <a:off x="3906"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60"/>
            <p:cNvSpPr>
              <a:spLocks noChangeArrowheads="1"/>
            </p:cNvSpPr>
            <p:nvPr/>
          </p:nvSpPr>
          <p:spPr bwMode="auto">
            <a:xfrm>
              <a:off x="3868" y="3752"/>
              <a:ext cx="15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61"/>
            <p:cNvSpPr>
              <a:spLocks noChangeShapeType="1"/>
            </p:cNvSpPr>
            <p:nvPr/>
          </p:nvSpPr>
          <p:spPr bwMode="auto">
            <a:xfrm>
              <a:off x="4723"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ChangeArrowheads="1"/>
            </p:cNvSpPr>
            <p:nvPr/>
          </p:nvSpPr>
          <p:spPr bwMode="auto">
            <a:xfrm>
              <a:off x="4685" y="3752"/>
              <a:ext cx="15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Line 63"/>
            <p:cNvSpPr>
              <a:spLocks noChangeShapeType="1"/>
            </p:cNvSpPr>
            <p:nvPr/>
          </p:nvSpPr>
          <p:spPr bwMode="auto">
            <a:xfrm>
              <a:off x="5540"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64"/>
            <p:cNvSpPr>
              <a:spLocks noChangeArrowheads="1"/>
            </p:cNvSpPr>
            <p:nvPr/>
          </p:nvSpPr>
          <p:spPr bwMode="auto">
            <a:xfrm>
              <a:off x="5502" y="3752"/>
              <a:ext cx="15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65"/>
            <p:cNvSpPr>
              <a:spLocks noChangeArrowheads="1"/>
            </p:cNvSpPr>
            <p:nvPr/>
          </p:nvSpPr>
          <p:spPr bwMode="auto">
            <a:xfrm>
              <a:off x="552" y="3937"/>
              <a:ext cx="534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Predicted Diff. in Child Rank Based on Permanent Residents in Dest. vs. Orig.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Rectangle 66"/>
            <p:cNvSpPr>
              <a:spLocks noChangeArrowheads="1"/>
            </p:cNvSpPr>
            <p:nvPr/>
          </p:nvSpPr>
          <p:spPr bwMode="auto">
            <a:xfrm>
              <a:off x="3062" y="191"/>
              <a:ext cx="15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1E2D5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61" name="TextBox 60"/>
          <p:cNvSpPr txBox="1"/>
          <p:nvPr/>
        </p:nvSpPr>
        <p:spPr>
          <a:xfrm>
            <a:off x="-28895" y="-1744"/>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rPr>
              <a:t>Movers’ Outcomes vs. Predicted Outcomes Based on Residents in Destination</a:t>
            </a:r>
          </a:p>
          <a:p>
            <a:pPr algn="ctr" fontAlgn="base">
              <a:spcBef>
                <a:spcPct val="0"/>
              </a:spcBef>
              <a:spcAft>
                <a:spcPct val="0"/>
              </a:spcAft>
            </a:pPr>
            <a:r>
              <a:rPr lang="en-US" dirty="0">
                <a:solidFill>
                  <a:srgbClr val="1E2D53"/>
                </a:solidFill>
              </a:rPr>
              <a:t>Child Age 13 at Time of Move, Income Measured at Age 24</a:t>
            </a:r>
            <a:endParaRPr lang="en-US" dirty="0">
              <a:solidFill>
                <a:prstClr val="black"/>
              </a:solidFill>
            </a:endParaRPr>
          </a:p>
        </p:txBody>
      </p:sp>
    </p:spTree>
    <p:extLst>
      <p:ext uri="{BB962C8B-B14F-4D97-AF65-F5344CB8AC3E}">
        <p14:creationId xmlns:p14="http://schemas.microsoft.com/office/powerpoint/2010/main" val="2990991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AutoShape 147"/>
          <p:cNvSpPr>
            <a:spLocks noChangeAspect="1" noChangeArrowheads="1" noTextEdit="1"/>
          </p:cNvSpPr>
          <p:nvPr/>
        </p:nvSpPr>
        <p:spPr bwMode="auto">
          <a:xfrm>
            <a:off x="0" y="103188"/>
            <a:ext cx="9144001"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49"/>
          <p:cNvSpPr>
            <a:spLocks noChangeArrowheads="1"/>
          </p:cNvSpPr>
          <p:nvPr/>
        </p:nvSpPr>
        <p:spPr bwMode="auto">
          <a:xfrm>
            <a:off x="-4763" y="98425"/>
            <a:ext cx="9153526" cy="666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50"/>
          <p:cNvSpPr>
            <a:spLocks noChangeArrowheads="1"/>
          </p:cNvSpPr>
          <p:nvPr/>
        </p:nvSpPr>
        <p:spPr bwMode="auto">
          <a:xfrm>
            <a:off x="0" y="107950"/>
            <a:ext cx="9139239" cy="6646863"/>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Rectangle 151"/>
          <p:cNvSpPr>
            <a:spLocks noChangeArrowheads="1"/>
          </p:cNvSpPr>
          <p:nvPr/>
        </p:nvSpPr>
        <p:spPr bwMode="auto">
          <a:xfrm>
            <a:off x="859443" y="712788"/>
            <a:ext cx="8033935" cy="4673600"/>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 name="Line 152"/>
          <p:cNvSpPr>
            <a:spLocks noChangeShapeType="1"/>
          </p:cNvSpPr>
          <p:nvPr/>
        </p:nvSpPr>
        <p:spPr bwMode="auto">
          <a:xfrm>
            <a:off x="859443" y="4576763"/>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Line 153"/>
          <p:cNvSpPr>
            <a:spLocks noChangeShapeType="1"/>
          </p:cNvSpPr>
          <p:nvPr/>
        </p:nvSpPr>
        <p:spPr bwMode="auto">
          <a:xfrm>
            <a:off x="859443" y="3467100"/>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Line 154"/>
          <p:cNvSpPr>
            <a:spLocks noChangeShapeType="1"/>
          </p:cNvSpPr>
          <p:nvPr/>
        </p:nvSpPr>
        <p:spPr bwMode="auto">
          <a:xfrm>
            <a:off x="859443" y="2354263"/>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Line 155"/>
          <p:cNvSpPr>
            <a:spLocks noChangeShapeType="1"/>
          </p:cNvSpPr>
          <p:nvPr/>
        </p:nvSpPr>
        <p:spPr bwMode="auto">
          <a:xfrm>
            <a:off x="859443" y="1244600"/>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Line 156"/>
          <p:cNvSpPr>
            <a:spLocks noChangeShapeType="1"/>
          </p:cNvSpPr>
          <p:nvPr/>
        </p:nvSpPr>
        <p:spPr bwMode="auto">
          <a:xfrm flipV="1">
            <a:off x="6352079" y="52530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Line 157"/>
          <p:cNvSpPr>
            <a:spLocks noChangeShapeType="1"/>
          </p:cNvSpPr>
          <p:nvPr/>
        </p:nvSpPr>
        <p:spPr bwMode="auto">
          <a:xfrm flipV="1">
            <a:off x="6352079" y="505301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Line 158"/>
          <p:cNvSpPr>
            <a:spLocks noChangeShapeType="1"/>
          </p:cNvSpPr>
          <p:nvPr/>
        </p:nvSpPr>
        <p:spPr bwMode="auto">
          <a:xfrm flipV="1">
            <a:off x="6352079" y="485298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Line 159"/>
          <p:cNvSpPr>
            <a:spLocks noChangeShapeType="1"/>
          </p:cNvSpPr>
          <p:nvPr/>
        </p:nvSpPr>
        <p:spPr bwMode="auto">
          <a:xfrm flipV="1">
            <a:off x="6352079" y="4654550"/>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Line 160"/>
          <p:cNvSpPr>
            <a:spLocks noChangeShapeType="1"/>
          </p:cNvSpPr>
          <p:nvPr/>
        </p:nvSpPr>
        <p:spPr bwMode="auto">
          <a:xfrm flipV="1">
            <a:off x="6352079" y="4454525"/>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Line 161"/>
          <p:cNvSpPr>
            <a:spLocks noChangeShapeType="1"/>
          </p:cNvSpPr>
          <p:nvPr/>
        </p:nvSpPr>
        <p:spPr bwMode="auto">
          <a:xfrm flipV="1">
            <a:off x="6352079" y="425450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 name="Line 162"/>
          <p:cNvSpPr>
            <a:spLocks noChangeShapeType="1"/>
          </p:cNvSpPr>
          <p:nvPr/>
        </p:nvSpPr>
        <p:spPr bwMode="auto">
          <a:xfrm flipV="1">
            <a:off x="6352079" y="4056063"/>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Line 163"/>
          <p:cNvSpPr>
            <a:spLocks noChangeShapeType="1"/>
          </p:cNvSpPr>
          <p:nvPr/>
        </p:nvSpPr>
        <p:spPr bwMode="auto">
          <a:xfrm flipV="1">
            <a:off x="6352079" y="38560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 name="Line 164"/>
          <p:cNvSpPr>
            <a:spLocks noChangeShapeType="1"/>
          </p:cNvSpPr>
          <p:nvPr/>
        </p:nvSpPr>
        <p:spPr bwMode="auto">
          <a:xfrm flipV="1">
            <a:off x="6352079" y="3662363"/>
            <a:ext cx="0" cy="12700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Line 165"/>
          <p:cNvSpPr>
            <a:spLocks noChangeShapeType="1"/>
          </p:cNvSpPr>
          <p:nvPr/>
        </p:nvSpPr>
        <p:spPr bwMode="auto">
          <a:xfrm flipV="1">
            <a:off x="6352079" y="34623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Line 166"/>
          <p:cNvSpPr>
            <a:spLocks noChangeShapeType="1"/>
          </p:cNvSpPr>
          <p:nvPr/>
        </p:nvSpPr>
        <p:spPr bwMode="auto">
          <a:xfrm flipV="1">
            <a:off x="6352079" y="326231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 name="Line 167"/>
          <p:cNvSpPr>
            <a:spLocks noChangeShapeType="1"/>
          </p:cNvSpPr>
          <p:nvPr/>
        </p:nvSpPr>
        <p:spPr bwMode="auto">
          <a:xfrm flipV="1">
            <a:off x="6352079" y="3063875"/>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 name="Line 168"/>
          <p:cNvSpPr>
            <a:spLocks noChangeShapeType="1"/>
          </p:cNvSpPr>
          <p:nvPr/>
        </p:nvSpPr>
        <p:spPr bwMode="auto">
          <a:xfrm flipV="1">
            <a:off x="6352079" y="286385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Line 169"/>
          <p:cNvSpPr>
            <a:spLocks noChangeShapeType="1"/>
          </p:cNvSpPr>
          <p:nvPr/>
        </p:nvSpPr>
        <p:spPr bwMode="auto">
          <a:xfrm flipV="1">
            <a:off x="6352079" y="2663825"/>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 name="Line 170"/>
          <p:cNvSpPr>
            <a:spLocks noChangeShapeType="1"/>
          </p:cNvSpPr>
          <p:nvPr/>
        </p:nvSpPr>
        <p:spPr bwMode="auto">
          <a:xfrm flipV="1">
            <a:off x="6352079" y="246380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 name="Line 171"/>
          <p:cNvSpPr>
            <a:spLocks noChangeShapeType="1"/>
          </p:cNvSpPr>
          <p:nvPr/>
        </p:nvSpPr>
        <p:spPr bwMode="auto">
          <a:xfrm flipV="1">
            <a:off x="6352079" y="226536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 name="Line 172"/>
          <p:cNvSpPr>
            <a:spLocks noChangeShapeType="1"/>
          </p:cNvSpPr>
          <p:nvPr/>
        </p:nvSpPr>
        <p:spPr bwMode="auto">
          <a:xfrm flipV="1">
            <a:off x="6352079" y="20653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Line 173"/>
          <p:cNvSpPr>
            <a:spLocks noChangeShapeType="1"/>
          </p:cNvSpPr>
          <p:nvPr/>
        </p:nvSpPr>
        <p:spPr bwMode="auto">
          <a:xfrm flipV="1">
            <a:off x="6352079" y="186531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 name="Line 174"/>
          <p:cNvSpPr>
            <a:spLocks noChangeShapeType="1"/>
          </p:cNvSpPr>
          <p:nvPr/>
        </p:nvSpPr>
        <p:spPr bwMode="auto">
          <a:xfrm flipV="1">
            <a:off x="6352079" y="1666875"/>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Line 175"/>
          <p:cNvSpPr>
            <a:spLocks noChangeShapeType="1"/>
          </p:cNvSpPr>
          <p:nvPr/>
        </p:nvSpPr>
        <p:spPr bwMode="auto">
          <a:xfrm flipV="1">
            <a:off x="6352079" y="146685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 name="Line 176"/>
          <p:cNvSpPr>
            <a:spLocks noChangeShapeType="1"/>
          </p:cNvSpPr>
          <p:nvPr/>
        </p:nvSpPr>
        <p:spPr bwMode="auto">
          <a:xfrm flipV="1">
            <a:off x="6352079" y="1266825"/>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 name="Line 177"/>
          <p:cNvSpPr>
            <a:spLocks noChangeShapeType="1"/>
          </p:cNvSpPr>
          <p:nvPr/>
        </p:nvSpPr>
        <p:spPr bwMode="auto">
          <a:xfrm flipV="1">
            <a:off x="6352079" y="1068388"/>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 name="Line 178"/>
          <p:cNvSpPr>
            <a:spLocks noChangeShapeType="1"/>
          </p:cNvSpPr>
          <p:nvPr/>
        </p:nvSpPr>
        <p:spPr bwMode="auto">
          <a:xfrm flipV="1">
            <a:off x="6352079" y="86836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Line 179"/>
          <p:cNvSpPr>
            <a:spLocks noChangeShapeType="1"/>
          </p:cNvSpPr>
          <p:nvPr/>
        </p:nvSpPr>
        <p:spPr bwMode="auto">
          <a:xfrm flipV="1">
            <a:off x="6352079" y="712788"/>
            <a:ext cx="0" cy="8890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 name="Oval 194"/>
          <p:cNvSpPr>
            <a:spLocks noChangeArrowheads="1"/>
          </p:cNvSpPr>
          <p:nvPr/>
        </p:nvSpPr>
        <p:spPr bwMode="auto">
          <a:xfrm>
            <a:off x="6116657" y="4205288"/>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Oval 202"/>
          <p:cNvSpPr>
            <a:spLocks noChangeArrowheads="1"/>
          </p:cNvSpPr>
          <p:nvPr/>
        </p:nvSpPr>
        <p:spPr bwMode="auto">
          <a:xfrm>
            <a:off x="1691991" y="205422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Oval 203"/>
          <p:cNvSpPr>
            <a:spLocks noChangeArrowheads="1"/>
          </p:cNvSpPr>
          <p:nvPr/>
        </p:nvSpPr>
        <p:spPr bwMode="auto">
          <a:xfrm>
            <a:off x="2056816" y="18605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Oval 204"/>
          <p:cNvSpPr>
            <a:spLocks noChangeArrowheads="1"/>
          </p:cNvSpPr>
          <p:nvPr/>
        </p:nvSpPr>
        <p:spPr bwMode="auto">
          <a:xfrm>
            <a:off x="2427877" y="2192338"/>
            <a:ext cx="9666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8" name="Oval 205"/>
          <p:cNvSpPr>
            <a:spLocks noChangeArrowheads="1"/>
          </p:cNvSpPr>
          <p:nvPr/>
        </p:nvSpPr>
        <p:spPr bwMode="auto">
          <a:xfrm>
            <a:off x="2797378" y="242570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9" name="Oval 206"/>
          <p:cNvSpPr>
            <a:spLocks noChangeArrowheads="1"/>
          </p:cNvSpPr>
          <p:nvPr/>
        </p:nvSpPr>
        <p:spPr bwMode="auto">
          <a:xfrm>
            <a:off x="3166880" y="231457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 name="Oval 207"/>
          <p:cNvSpPr>
            <a:spLocks noChangeArrowheads="1"/>
          </p:cNvSpPr>
          <p:nvPr/>
        </p:nvSpPr>
        <p:spPr bwMode="auto">
          <a:xfrm>
            <a:off x="3537941" y="293052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Oval 208"/>
          <p:cNvSpPr>
            <a:spLocks noChangeArrowheads="1"/>
          </p:cNvSpPr>
          <p:nvPr/>
        </p:nvSpPr>
        <p:spPr bwMode="auto">
          <a:xfrm>
            <a:off x="3902765" y="3151188"/>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2" name="Oval 209"/>
          <p:cNvSpPr>
            <a:spLocks noChangeArrowheads="1"/>
          </p:cNvSpPr>
          <p:nvPr/>
        </p:nvSpPr>
        <p:spPr bwMode="auto">
          <a:xfrm>
            <a:off x="4272268" y="340677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Oval 210"/>
          <p:cNvSpPr>
            <a:spLocks noChangeArrowheads="1"/>
          </p:cNvSpPr>
          <p:nvPr/>
        </p:nvSpPr>
        <p:spPr bwMode="auto">
          <a:xfrm>
            <a:off x="4641769" y="33845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4" name="Oval 211"/>
          <p:cNvSpPr>
            <a:spLocks noChangeArrowheads="1"/>
          </p:cNvSpPr>
          <p:nvPr/>
        </p:nvSpPr>
        <p:spPr bwMode="auto">
          <a:xfrm>
            <a:off x="5012830" y="3706813"/>
            <a:ext cx="98222" cy="98425"/>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Oval 212"/>
          <p:cNvSpPr>
            <a:spLocks noChangeArrowheads="1"/>
          </p:cNvSpPr>
          <p:nvPr/>
        </p:nvSpPr>
        <p:spPr bwMode="auto">
          <a:xfrm>
            <a:off x="5382332" y="3717925"/>
            <a:ext cx="98222" cy="98425"/>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6" name="Oval 213"/>
          <p:cNvSpPr>
            <a:spLocks noChangeArrowheads="1"/>
          </p:cNvSpPr>
          <p:nvPr/>
        </p:nvSpPr>
        <p:spPr bwMode="auto">
          <a:xfrm>
            <a:off x="5747156" y="414337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7" name="Oval 214"/>
          <p:cNvSpPr>
            <a:spLocks noChangeArrowheads="1"/>
          </p:cNvSpPr>
          <p:nvPr/>
        </p:nvSpPr>
        <p:spPr bwMode="auto">
          <a:xfrm>
            <a:off x="6116657" y="4205288"/>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Oval 215"/>
          <p:cNvSpPr>
            <a:spLocks noChangeArrowheads="1"/>
          </p:cNvSpPr>
          <p:nvPr/>
        </p:nvSpPr>
        <p:spPr bwMode="auto">
          <a:xfrm>
            <a:off x="6487719" y="45656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Oval 216"/>
          <p:cNvSpPr>
            <a:spLocks noChangeArrowheads="1"/>
          </p:cNvSpPr>
          <p:nvPr/>
        </p:nvSpPr>
        <p:spPr bwMode="auto">
          <a:xfrm>
            <a:off x="6857220" y="44767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Oval 217"/>
          <p:cNvSpPr>
            <a:spLocks noChangeArrowheads="1"/>
          </p:cNvSpPr>
          <p:nvPr/>
        </p:nvSpPr>
        <p:spPr bwMode="auto">
          <a:xfrm>
            <a:off x="7222045" y="464820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Oval 218"/>
          <p:cNvSpPr>
            <a:spLocks noChangeArrowheads="1"/>
          </p:cNvSpPr>
          <p:nvPr/>
        </p:nvSpPr>
        <p:spPr bwMode="auto">
          <a:xfrm>
            <a:off x="7593106" y="4271963"/>
            <a:ext cx="9666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Oval 219"/>
          <p:cNvSpPr>
            <a:spLocks noChangeArrowheads="1"/>
          </p:cNvSpPr>
          <p:nvPr/>
        </p:nvSpPr>
        <p:spPr bwMode="auto">
          <a:xfrm>
            <a:off x="7962608" y="4056063"/>
            <a:ext cx="98222" cy="98425"/>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Oval 220"/>
          <p:cNvSpPr>
            <a:spLocks noChangeArrowheads="1"/>
          </p:cNvSpPr>
          <p:nvPr/>
        </p:nvSpPr>
        <p:spPr bwMode="auto">
          <a:xfrm>
            <a:off x="8332109" y="4249738"/>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Oval 221"/>
          <p:cNvSpPr>
            <a:spLocks noChangeArrowheads="1"/>
          </p:cNvSpPr>
          <p:nvPr/>
        </p:nvSpPr>
        <p:spPr bwMode="auto">
          <a:xfrm>
            <a:off x="8703170" y="5191125"/>
            <a:ext cx="9666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 name="Line 256"/>
          <p:cNvSpPr>
            <a:spLocks noChangeShapeType="1"/>
          </p:cNvSpPr>
          <p:nvPr/>
        </p:nvSpPr>
        <p:spPr bwMode="auto">
          <a:xfrm flipV="1">
            <a:off x="859443" y="712788"/>
            <a:ext cx="0" cy="467360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 name="Line 257"/>
          <p:cNvSpPr>
            <a:spLocks noChangeShapeType="1"/>
          </p:cNvSpPr>
          <p:nvPr/>
        </p:nvSpPr>
        <p:spPr bwMode="auto">
          <a:xfrm flipH="1">
            <a:off x="767457" y="4576763"/>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 name="Rectangle 258"/>
          <p:cNvSpPr>
            <a:spLocks noChangeArrowheads="1"/>
          </p:cNvSpPr>
          <p:nvPr/>
        </p:nvSpPr>
        <p:spPr bwMode="auto">
          <a:xfrm rot="16200000">
            <a:off x="401829" y="4354321"/>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2" name="Line 259"/>
          <p:cNvSpPr>
            <a:spLocks noChangeShapeType="1"/>
          </p:cNvSpPr>
          <p:nvPr/>
        </p:nvSpPr>
        <p:spPr bwMode="auto">
          <a:xfrm flipH="1">
            <a:off x="767457" y="3467100"/>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3" name="Rectangle 260"/>
          <p:cNvSpPr>
            <a:spLocks noChangeArrowheads="1"/>
          </p:cNvSpPr>
          <p:nvPr/>
        </p:nvSpPr>
        <p:spPr bwMode="auto">
          <a:xfrm rot="16200000">
            <a:off x="401829" y="3246246"/>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4" name="Line 261"/>
          <p:cNvSpPr>
            <a:spLocks noChangeShapeType="1"/>
          </p:cNvSpPr>
          <p:nvPr/>
        </p:nvSpPr>
        <p:spPr bwMode="auto">
          <a:xfrm flipH="1">
            <a:off x="767457" y="2354263"/>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5" name="Rectangle 262"/>
          <p:cNvSpPr>
            <a:spLocks noChangeArrowheads="1"/>
          </p:cNvSpPr>
          <p:nvPr/>
        </p:nvSpPr>
        <p:spPr bwMode="auto">
          <a:xfrm rot="16200000">
            <a:off x="401829" y="2131821"/>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6" name="Line 263"/>
          <p:cNvSpPr>
            <a:spLocks noChangeShapeType="1"/>
          </p:cNvSpPr>
          <p:nvPr/>
        </p:nvSpPr>
        <p:spPr bwMode="auto">
          <a:xfrm flipH="1">
            <a:off x="767457" y="1244600"/>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7" name="Rectangle 264"/>
          <p:cNvSpPr>
            <a:spLocks noChangeArrowheads="1"/>
          </p:cNvSpPr>
          <p:nvPr/>
        </p:nvSpPr>
        <p:spPr bwMode="auto">
          <a:xfrm rot="16200000">
            <a:off x="401829" y="1023746"/>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1" name="Line 268"/>
          <p:cNvSpPr>
            <a:spLocks noChangeShapeType="1"/>
          </p:cNvSpPr>
          <p:nvPr/>
        </p:nvSpPr>
        <p:spPr bwMode="auto">
          <a:xfrm>
            <a:off x="859443" y="5386388"/>
            <a:ext cx="803393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 name="Line 269"/>
          <p:cNvSpPr>
            <a:spLocks noChangeShapeType="1"/>
          </p:cNvSpPr>
          <p:nvPr/>
        </p:nvSpPr>
        <p:spPr bwMode="auto">
          <a:xfrm>
            <a:off x="1370821"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 name="Rectangle 270"/>
          <p:cNvSpPr>
            <a:spLocks noChangeArrowheads="1"/>
          </p:cNvSpPr>
          <p:nvPr/>
        </p:nvSpPr>
        <p:spPr bwMode="auto">
          <a:xfrm>
            <a:off x="1246095"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4" name="Line 271"/>
          <p:cNvSpPr>
            <a:spLocks noChangeShapeType="1"/>
          </p:cNvSpPr>
          <p:nvPr/>
        </p:nvSpPr>
        <p:spPr bwMode="auto">
          <a:xfrm>
            <a:off x="3216771"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 name="Rectangle 272"/>
          <p:cNvSpPr>
            <a:spLocks noChangeArrowheads="1"/>
          </p:cNvSpPr>
          <p:nvPr/>
        </p:nvSpPr>
        <p:spPr bwMode="auto">
          <a:xfrm>
            <a:off x="3092044"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6" name="Line 273"/>
          <p:cNvSpPr>
            <a:spLocks noChangeShapeType="1"/>
          </p:cNvSpPr>
          <p:nvPr/>
        </p:nvSpPr>
        <p:spPr bwMode="auto">
          <a:xfrm>
            <a:off x="5061162"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7" name="Rectangle 274"/>
          <p:cNvSpPr>
            <a:spLocks noChangeArrowheads="1"/>
          </p:cNvSpPr>
          <p:nvPr/>
        </p:nvSpPr>
        <p:spPr bwMode="auto">
          <a:xfrm>
            <a:off x="4936435"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8" name="Line 275"/>
          <p:cNvSpPr>
            <a:spLocks noChangeShapeType="1"/>
          </p:cNvSpPr>
          <p:nvPr/>
        </p:nvSpPr>
        <p:spPr bwMode="auto">
          <a:xfrm>
            <a:off x="6907111"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9" name="Rectangle 276"/>
          <p:cNvSpPr>
            <a:spLocks noChangeArrowheads="1"/>
          </p:cNvSpPr>
          <p:nvPr/>
        </p:nvSpPr>
        <p:spPr bwMode="auto">
          <a:xfrm>
            <a:off x="6780826"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0" name="Line 277"/>
          <p:cNvSpPr>
            <a:spLocks noChangeShapeType="1"/>
          </p:cNvSpPr>
          <p:nvPr/>
        </p:nvSpPr>
        <p:spPr bwMode="auto">
          <a:xfrm>
            <a:off x="8751502"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1" name="Rectangle 278"/>
          <p:cNvSpPr>
            <a:spLocks noChangeArrowheads="1"/>
          </p:cNvSpPr>
          <p:nvPr/>
        </p:nvSpPr>
        <p:spPr bwMode="auto">
          <a:xfrm>
            <a:off x="8626776"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2" name="Rectangle 279"/>
          <p:cNvSpPr>
            <a:spLocks noChangeArrowheads="1"/>
          </p:cNvSpPr>
          <p:nvPr/>
        </p:nvSpPr>
        <p:spPr bwMode="auto">
          <a:xfrm>
            <a:off x="3216274" y="5818188"/>
            <a:ext cx="364172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Age of Child when Parents Move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3" name="Rectangle 280"/>
          <p:cNvSpPr>
            <a:spLocks noChangeArrowheads="1"/>
          </p:cNvSpPr>
          <p:nvPr/>
        </p:nvSpPr>
        <p:spPr bwMode="auto">
          <a:xfrm>
            <a:off x="836612" y="6205538"/>
            <a:ext cx="8024814" cy="271463"/>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 name="Oval 282"/>
          <p:cNvSpPr>
            <a:spLocks noChangeArrowheads="1"/>
          </p:cNvSpPr>
          <p:nvPr/>
        </p:nvSpPr>
        <p:spPr bwMode="auto">
          <a:xfrm>
            <a:off x="2667000" y="6289675"/>
            <a:ext cx="10001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 name="Rectangle 286"/>
          <p:cNvSpPr>
            <a:spLocks noChangeArrowheads="1"/>
          </p:cNvSpPr>
          <p:nvPr/>
        </p:nvSpPr>
        <p:spPr bwMode="auto">
          <a:xfrm>
            <a:off x="2878138" y="6223000"/>
            <a:ext cx="20002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Income at Age 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2" name="Rectangle 289"/>
          <p:cNvSpPr>
            <a:spLocks noChangeArrowheads="1"/>
          </p:cNvSpPr>
          <p:nvPr/>
        </p:nvSpPr>
        <p:spPr bwMode="auto">
          <a:xfrm>
            <a:off x="4805363" y="303213"/>
            <a:ext cx="2381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1E2D5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265"/>
          <p:cNvSpPr>
            <a:spLocks noChangeArrowheads="1"/>
          </p:cNvSpPr>
          <p:nvPr/>
        </p:nvSpPr>
        <p:spPr bwMode="auto">
          <a:xfrm rot="16200000">
            <a:off x="-1952526" y="2831713"/>
            <a:ext cx="45098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Coefficient on Predicted Rank in Destination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TextBox 110"/>
          <p:cNvSpPr txBox="1"/>
          <p:nvPr/>
        </p:nvSpPr>
        <p:spPr>
          <a:xfrm>
            <a:off x="133" y="0"/>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rPr>
              <a:t>Movers’ Outcomes vs. Predicted Outcomes Based on Residents in Destination</a:t>
            </a:r>
          </a:p>
          <a:p>
            <a:pPr algn="ctr" fontAlgn="base">
              <a:spcBef>
                <a:spcPct val="0"/>
              </a:spcBef>
              <a:spcAft>
                <a:spcPct val="0"/>
              </a:spcAft>
            </a:pPr>
            <a:r>
              <a:rPr lang="en-US" dirty="0">
                <a:solidFill>
                  <a:srgbClr val="1E2D53"/>
                </a:solidFill>
              </a:rPr>
              <a:t>By Child’s Age at Move, </a:t>
            </a:r>
            <a:r>
              <a:rPr lang="en-GB" dirty="0">
                <a:solidFill>
                  <a:srgbClr val="1E2D53"/>
                </a:solidFill>
              </a:rPr>
              <a:t>Income Measured at Age 26</a:t>
            </a:r>
            <a:endParaRPr lang="en-US" dirty="0">
              <a:solidFill>
                <a:prstClr val="black"/>
              </a:solidFill>
            </a:endParaRPr>
          </a:p>
        </p:txBody>
      </p:sp>
    </p:spTree>
    <p:extLst>
      <p:ext uri="{BB962C8B-B14F-4D97-AF65-F5344CB8AC3E}">
        <p14:creationId xmlns:p14="http://schemas.microsoft.com/office/powerpoint/2010/main" val="274977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ChangeArrowheads="1"/>
          </p:cNvSpPr>
          <p:nvPr/>
        </p:nvSpPr>
        <p:spPr bwMode="auto">
          <a:xfrm>
            <a:off x="-12700" y="762000"/>
            <a:ext cx="8623300" cy="3385542"/>
          </a:xfrm>
          <a:prstGeom prst="rect">
            <a:avLst/>
          </a:prstGeom>
          <a:noFill/>
          <a:ln w="9525">
            <a:noFill/>
            <a:miter lim="800000"/>
            <a:headEnd/>
            <a:tailEnd/>
          </a:ln>
        </p:spPr>
        <p:txBody>
          <a:bodyPr wrap="square">
            <a:spAutoFit/>
          </a:bodyPr>
          <a:lstStyle/>
          <a:p>
            <a:pPr marL="609600" indent="-376238" eaLnBrk="0" fontAlgn="base" hangingPunct="0">
              <a:spcBef>
                <a:spcPct val="0"/>
              </a:spcBef>
              <a:spcAft>
                <a:spcPct val="0"/>
              </a:spcAft>
              <a:defRPr/>
            </a:pPr>
            <a:endParaRPr lang="en-US" sz="2000"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cs typeface="Arial" panose="020B0604020202020204" pitchFamily="34" charset="0"/>
              </a:rPr>
              <a:t>How much do neighborhood environments affect children’s outcomes?</a:t>
            </a:r>
          </a:p>
          <a:p>
            <a:pPr marL="233362" eaLnBrk="0" fontAlgn="base" hangingPunct="0">
              <a:spcBef>
                <a:spcPct val="0"/>
              </a:spcBef>
              <a:spcAft>
                <a:spcPct val="0"/>
              </a:spcAft>
              <a:buSzPct val="80000"/>
              <a:defRPr/>
            </a:pPr>
            <a:r>
              <a:rPr lang="en-US" kern="0" dirty="0">
                <a:solidFill>
                  <a:srgbClr val="222222"/>
                </a:solidFill>
                <a:latin typeface="Arial" panose="020B0604020202020204" pitchFamily="34" charset="0"/>
                <a:ea typeface="Calibri"/>
              </a:rPr>
              <a:t>	</a:t>
            </a:r>
          </a:p>
          <a:p>
            <a:pPr marL="233362" eaLnBrk="0" fontAlgn="base" hangingPunct="0">
              <a:spcBef>
                <a:spcPct val="0"/>
              </a:spcBef>
              <a:spcAft>
                <a:spcPct val="0"/>
              </a:spcAft>
              <a:buSzPct val="80000"/>
              <a:defRPr/>
            </a:pPr>
            <a:endParaRPr lang="en-US" kern="0" dirty="0">
              <a:solidFill>
                <a:srgbClr val="222222"/>
              </a:solidFill>
              <a:latin typeface="Arial" panose="020B0604020202020204" pitchFamily="34" charset="0"/>
              <a:ea typeface="Calibri"/>
            </a:endParaRPr>
          </a:p>
          <a:p>
            <a:pPr marL="1066800" lvl="1" indent="-376238" eaLnBrk="0" fontAlgn="base" hangingPunct="0">
              <a:spcBef>
                <a:spcPct val="0"/>
              </a:spcBef>
              <a:spcAft>
                <a:spcPct val="0"/>
              </a:spcAft>
              <a:buSzPct val="80000"/>
              <a:buFontTx/>
              <a:buBlip>
                <a:blip r:embed="rId3"/>
              </a:buBlip>
              <a:defRPr/>
            </a:pPr>
            <a:r>
              <a:rPr lang="en-US" kern="0" dirty="0">
                <a:solidFill>
                  <a:srgbClr val="222222"/>
                </a:solidFill>
                <a:latin typeface="Arial" panose="020B0604020202020204" pitchFamily="34" charset="0"/>
                <a:ea typeface="Calibri"/>
                <a:cs typeface="Arial" panose="020B0604020202020204" pitchFamily="34" charset="0"/>
              </a:rPr>
              <a:t>Observational studies document substantial variation in outcomes across areas</a:t>
            </a:r>
            <a:r>
              <a:rPr lang="en-US" sz="1600" kern="0" dirty="0">
                <a:solidFill>
                  <a:srgbClr val="222222"/>
                </a:solidFill>
                <a:latin typeface="Arial" panose="020B0604020202020204" pitchFamily="34" charset="0"/>
                <a:ea typeface="Calibri"/>
                <a:cs typeface="Arial" panose="020B0604020202020204" pitchFamily="34" charset="0"/>
              </a:rPr>
              <a:t> </a:t>
            </a:r>
            <a:r>
              <a:rPr lang="en-US" sz="1600" kern="0" dirty="0">
                <a:solidFill>
                  <a:srgbClr val="222222"/>
                </a:solidFill>
                <a:latin typeface="Arial" panose="020B0604020202020204" pitchFamily="34" charset="0"/>
                <a:ea typeface="Calibri"/>
              </a:rPr>
              <a:t>[Wilson 1987, Massey and Denton 1993, Cutler and </a:t>
            </a:r>
            <a:r>
              <a:rPr lang="en-US" sz="1600" kern="0" dirty="0" err="1">
                <a:solidFill>
                  <a:srgbClr val="222222"/>
                </a:solidFill>
                <a:latin typeface="Arial" panose="020B0604020202020204" pitchFamily="34" charset="0"/>
                <a:ea typeface="Calibri"/>
              </a:rPr>
              <a:t>Glaeser</a:t>
            </a:r>
            <a:r>
              <a:rPr lang="en-US" sz="1600" kern="0" dirty="0">
                <a:solidFill>
                  <a:srgbClr val="222222"/>
                </a:solidFill>
                <a:latin typeface="Arial" panose="020B0604020202020204" pitchFamily="34" charset="0"/>
                <a:ea typeface="Calibri"/>
              </a:rPr>
              <a:t> 1997, </a:t>
            </a:r>
            <a:r>
              <a:rPr lang="en-US" sz="1600" kern="0" dirty="0" err="1">
                <a:solidFill>
                  <a:srgbClr val="222222"/>
                </a:solidFill>
                <a:latin typeface="Arial" panose="020B0604020202020204" pitchFamily="34" charset="0"/>
                <a:ea typeface="Calibri"/>
              </a:rPr>
              <a:t>Wodtke</a:t>
            </a:r>
            <a:r>
              <a:rPr lang="en-US" sz="1600" kern="0" dirty="0">
                <a:solidFill>
                  <a:srgbClr val="222222"/>
                </a:solidFill>
                <a:latin typeface="Arial" panose="020B0604020202020204" pitchFamily="34" charset="0"/>
                <a:ea typeface="Calibri"/>
              </a:rPr>
              <a:t> et al. 1999, </a:t>
            </a:r>
            <a:r>
              <a:rPr lang="en-US" sz="1600" kern="0" dirty="0" err="1">
                <a:solidFill>
                  <a:srgbClr val="222222"/>
                </a:solidFill>
                <a:latin typeface="Arial" panose="020B0604020202020204" pitchFamily="34" charset="0"/>
                <a:ea typeface="Calibri"/>
              </a:rPr>
              <a:t>Altonji</a:t>
            </a:r>
            <a:r>
              <a:rPr lang="en-US" sz="1600" kern="0" dirty="0">
                <a:solidFill>
                  <a:srgbClr val="222222"/>
                </a:solidFill>
                <a:latin typeface="Arial" panose="020B0604020202020204" pitchFamily="34" charset="0"/>
                <a:ea typeface="Calibri"/>
              </a:rPr>
              <a:t> and Mansfield 2014]</a:t>
            </a:r>
          </a:p>
          <a:p>
            <a:pPr marL="1066800" lvl="1" indent="-376238" eaLnBrk="0" fontAlgn="base" hangingPunct="0">
              <a:spcBef>
                <a:spcPct val="0"/>
              </a:spcBef>
              <a:spcAft>
                <a:spcPct val="0"/>
              </a:spcAft>
              <a:buSzPct val="80000"/>
              <a:buFontTx/>
              <a:buBlip>
                <a:blip r:embed="rId3"/>
              </a:buBlip>
              <a:defRPr/>
            </a:pPr>
            <a:endParaRPr lang="en-US" kern="0" dirty="0">
              <a:solidFill>
                <a:srgbClr val="222222"/>
              </a:solidFill>
              <a:latin typeface="Arial" panose="020B0604020202020204" pitchFamily="34" charset="0"/>
              <a:ea typeface="Calibri"/>
            </a:endParaRPr>
          </a:p>
          <a:p>
            <a:pPr marL="1066800" lvl="1" indent="-376238" eaLnBrk="0" fontAlgn="base" hangingPunct="0">
              <a:spcBef>
                <a:spcPct val="0"/>
              </a:spcBef>
              <a:spcAft>
                <a:spcPct val="0"/>
              </a:spcAft>
              <a:buSzPct val="80000"/>
              <a:buFontTx/>
              <a:buBlip>
                <a:blip r:embed="rId3"/>
              </a:buBlip>
              <a:defRPr/>
            </a:pPr>
            <a:endParaRPr lang="en-US" kern="0" dirty="0">
              <a:solidFill>
                <a:srgbClr val="222222"/>
              </a:solidFill>
              <a:latin typeface="Arial" panose="020B0604020202020204" pitchFamily="34" charset="0"/>
              <a:ea typeface="Calibri"/>
            </a:endParaRPr>
          </a:p>
          <a:p>
            <a:pPr marL="1066800" lvl="1" indent="-376238" eaLnBrk="0" fontAlgn="base" hangingPunct="0">
              <a:spcBef>
                <a:spcPct val="0"/>
              </a:spcBef>
              <a:spcAft>
                <a:spcPct val="0"/>
              </a:spcAft>
              <a:buSzPct val="80000"/>
              <a:buFontTx/>
              <a:buBlip>
                <a:blip r:embed="rId3"/>
              </a:buBlip>
              <a:defRPr/>
            </a:pPr>
            <a:r>
              <a:rPr lang="en-US" kern="0" dirty="0">
                <a:solidFill>
                  <a:srgbClr val="222222"/>
                </a:solidFill>
                <a:latin typeface="Arial" panose="020B0604020202020204" pitchFamily="34" charset="0"/>
                <a:ea typeface="Calibri"/>
              </a:rPr>
              <a:t>But experimental studies find no significant effects of moving to better areas on economic outcomes </a:t>
            </a:r>
            <a:r>
              <a:rPr lang="en-US" sz="1600" kern="0" dirty="0">
                <a:solidFill>
                  <a:srgbClr val="222222"/>
                </a:solidFill>
                <a:latin typeface="Arial" panose="020B0604020202020204" pitchFamily="34" charset="0"/>
                <a:ea typeface="Calibri"/>
              </a:rPr>
              <a:t>[e.g. Katz, Kling, and </a:t>
            </a:r>
            <a:r>
              <a:rPr lang="en-US" sz="1600" kern="0" dirty="0" err="1">
                <a:solidFill>
                  <a:srgbClr val="222222"/>
                </a:solidFill>
                <a:latin typeface="Arial" panose="020B0604020202020204" pitchFamily="34" charset="0"/>
                <a:ea typeface="Calibri"/>
              </a:rPr>
              <a:t>Liebman</a:t>
            </a:r>
            <a:r>
              <a:rPr lang="en-US" sz="1600" kern="0" dirty="0">
                <a:solidFill>
                  <a:srgbClr val="222222"/>
                </a:solidFill>
                <a:latin typeface="Arial" panose="020B0604020202020204" pitchFamily="34" charset="0"/>
                <a:ea typeface="Calibri"/>
              </a:rPr>
              <a:t> 2001, </a:t>
            </a:r>
            <a:r>
              <a:rPr lang="en-US" sz="1600" kern="0" dirty="0" err="1">
                <a:solidFill>
                  <a:srgbClr val="222222"/>
                </a:solidFill>
                <a:latin typeface="Arial" panose="020B0604020202020204" pitchFamily="34" charset="0"/>
                <a:ea typeface="Calibri"/>
              </a:rPr>
              <a:t>Oreopoulous</a:t>
            </a:r>
            <a:r>
              <a:rPr lang="en-US" sz="1600" kern="0" dirty="0">
                <a:solidFill>
                  <a:srgbClr val="222222"/>
                </a:solidFill>
                <a:latin typeface="Arial" panose="020B0604020202020204" pitchFamily="34" charset="0"/>
                <a:ea typeface="Calibri"/>
              </a:rPr>
              <a:t> 2003, </a:t>
            </a:r>
            <a:r>
              <a:rPr lang="en-US" sz="1600" kern="0" dirty="0" err="1">
                <a:solidFill>
                  <a:srgbClr val="222222"/>
                </a:solidFill>
                <a:latin typeface="Arial" panose="020B0604020202020204" pitchFamily="34" charset="0"/>
                <a:ea typeface="Calibri"/>
              </a:rPr>
              <a:t>Sanbonmatsu</a:t>
            </a:r>
            <a:r>
              <a:rPr lang="en-US" sz="1600" kern="0" dirty="0">
                <a:solidFill>
                  <a:srgbClr val="222222"/>
                </a:solidFill>
                <a:latin typeface="Arial" panose="020B0604020202020204" pitchFamily="34" charset="0"/>
                <a:ea typeface="Calibri"/>
              </a:rPr>
              <a:t> et al. 2011]</a:t>
            </a:r>
          </a:p>
        </p:txBody>
      </p:sp>
      <p:sp>
        <p:nvSpPr>
          <p:cNvPr id="218115" name="AutoShape 3"/>
          <p:cNvSpPr>
            <a:spLocks noChangeAspect="1" noChangeArrowheads="1" noTextEdit="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18116" name="Text Box 7"/>
          <p:cNvSpPr txBox="1">
            <a:spLocks noChangeArrowheads="1"/>
          </p:cNvSpPr>
          <p:nvPr/>
        </p:nvSpPr>
        <p:spPr bwMode="auto">
          <a:xfrm>
            <a:off x="228600" y="76200"/>
            <a:ext cx="8915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dirty="0">
                <a:solidFill>
                  <a:srgbClr val="FFFFFF"/>
                </a:solidFill>
              </a:rPr>
              <a:t>Introduction</a:t>
            </a:r>
          </a:p>
        </p:txBody>
      </p:sp>
    </p:spTree>
    <p:extLst>
      <p:ext uri="{BB962C8B-B14F-4D97-AF65-F5344CB8AC3E}">
        <p14:creationId xmlns:p14="http://schemas.microsoft.com/office/powerpoint/2010/main" val="35421461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AutoShape 147"/>
          <p:cNvSpPr>
            <a:spLocks noChangeAspect="1" noChangeArrowheads="1" noTextEdit="1"/>
          </p:cNvSpPr>
          <p:nvPr/>
        </p:nvSpPr>
        <p:spPr bwMode="auto">
          <a:xfrm>
            <a:off x="0" y="103188"/>
            <a:ext cx="9144001"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49"/>
          <p:cNvSpPr>
            <a:spLocks noChangeArrowheads="1"/>
          </p:cNvSpPr>
          <p:nvPr/>
        </p:nvSpPr>
        <p:spPr bwMode="auto">
          <a:xfrm>
            <a:off x="-4763" y="98425"/>
            <a:ext cx="9153526" cy="666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50"/>
          <p:cNvSpPr>
            <a:spLocks noChangeArrowheads="1"/>
          </p:cNvSpPr>
          <p:nvPr/>
        </p:nvSpPr>
        <p:spPr bwMode="auto">
          <a:xfrm>
            <a:off x="0" y="107950"/>
            <a:ext cx="9139239" cy="6646863"/>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Rectangle 151"/>
          <p:cNvSpPr>
            <a:spLocks noChangeArrowheads="1"/>
          </p:cNvSpPr>
          <p:nvPr/>
        </p:nvSpPr>
        <p:spPr bwMode="auto">
          <a:xfrm>
            <a:off x="859443" y="712788"/>
            <a:ext cx="8033935" cy="4673600"/>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 name="Line 152"/>
          <p:cNvSpPr>
            <a:spLocks noChangeShapeType="1"/>
          </p:cNvSpPr>
          <p:nvPr/>
        </p:nvSpPr>
        <p:spPr bwMode="auto">
          <a:xfrm>
            <a:off x="859443" y="4576763"/>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Line 153"/>
          <p:cNvSpPr>
            <a:spLocks noChangeShapeType="1"/>
          </p:cNvSpPr>
          <p:nvPr/>
        </p:nvSpPr>
        <p:spPr bwMode="auto">
          <a:xfrm>
            <a:off x="859443" y="3467100"/>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Line 154"/>
          <p:cNvSpPr>
            <a:spLocks noChangeShapeType="1"/>
          </p:cNvSpPr>
          <p:nvPr/>
        </p:nvSpPr>
        <p:spPr bwMode="auto">
          <a:xfrm>
            <a:off x="859443" y="2354263"/>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Line 155"/>
          <p:cNvSpPr>
            <a:spLocks noChangeShapeType="1"/>
          </p:cNvSpPr>
          <p:nvPr/>
        </p:nvSpPr>
        <p:spPr bwMode="auto">
          <a:xfrm>
            <a:off x="859443" y="1244600"/>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Line 156"/>
          <p:cNvSpPr>
            <a:spLocks noChangeShapeType="1"/>
          </p:cNvSpPr>
          <p:nvPr/>
        </p:nvSpPr>
        <p:spPr bwMode="auto">
          <a:xfrm flipV="1">
            <a:off x="6352079" y="52530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Line 157"/>
          <p:cNvSpPr>
            <a:spLocks noChangeShapeType="1"/>
          </p:cNvSpPr>
          <p:nvPr/>
        </p:nvSpPr>
        <p:spPr bwMode="auto">
          <a:xfrm flipV="1">
            <a:off x="6352079" y="505301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Line 158"/>
          <p:cNvSpPr>
            <a:spLocks noChangeShapeType="1"/>
          </p:cNvSpPr>
          <p:nvPr/>
        </p:nvSpPr>
        <p:spPr bwMode="auto">
          <a:xfrm flipV="1">
            <a:off x="6352079" y="485298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Line 159"/>
          <p:cNvSpPr>
            <a:spLocks noChangeShapeType="1"/>
          </p:cNvSpPr>
          <p:nvPr/>
        </p:nvSpPr>
        <p:spPr bwMode="auto">
          <a:xfrm flipV="1">
            <a:off x="6352079" y="4654550"/>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Line 160"/>
          <p:cNvSpPr>
            <a:spLocks noChangeShapeType="1"/>
          </p:cNvSpPr>
          <p:nvPr/>
        </p:nvSpPr>
        <p:spPr bwMode="auto">
          <a:xfrm flipV="1">
            <a:off x="6352079" y="4454525"/>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Line 161"/>
          <p:cNvSpPr>
            <a:spLocks noChangeShapeType="1"/>
          </p:cNvSpPr>
          <p:nvPr/>
        </p:nvSpPr>
        <p:spPr bwMode="auto">
          <a:xfrm flipV="1">
            <a:off x="6352079" y="425450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 name="Line 162"/>
          <p:cNvSpPr>
            <a:spLocks noChangeShapeType="1"/>
          </p:cNvSpPr>
          <p:nvPr/>
        </p:nvSpPr>
        <p:spPr bwMode="auto">
          <a:xfrm flipV="1">
            <a:off x="6352079" y="4056063"/>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Line 163"/>
          <p:cNvSpPr>
            <a:spLocks noChangeShapeType="1"/>
          </p:cNvSpPr>
          <p:nvPr/>
        </p:nvSpPr>
        <p:spPr bwMode="auto">
          <a:xfrm flipV="1">
            <a:off x="6352079" y="38560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 name="Line 164"/>
          <p:cNvSpPr>
            <a:spLocks noChangeShapeType="1"/>
          </p:cNvSpPr>
          <p:nvPr/>
        </p:nvSpPr>
        <p:spPr bwMode="auto">
          <a:xfrm flipV="1">
            <a:off x="6352079" y="3662363"/>
            <a:ext cx="0" cy="12700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Line 165"/>
          <p:cNvSpPr>
            <a:spLocks noChangeShapeType="1"/>
          </p:cNvSpPr>
          <p:nvPr/>
        </p:nvSpPr>
        <p:spPr bwMode="auto">
          <a:xfrm flipV="1">
            <a:off x="6352079" y="34623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Line 166"/>
          <p:cNvSpPr>
            <a:spLocks noChangeShapeType="1"/>
          </p:cNvSpPr>
          <p:nvPr/>
        </p:nvSpPr>
        <p:spPr bwMode="auto">
          <a:xfrm flipV="1">
            <a:off x="6352079" y="326231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 name="Line 167"/>
          <p:cNvSpPr>
            <a:spLocks noChangeShapeType="1"/>
          </p:cNvSpPr>
          <p:nvPr/>
        </p:nvSpPr>
        <p:spPr bwMode="auto">
          <a:xfrm flipV="1">
            <a:off x="6352079" y="3063875"/>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 name="Line 168"/>
          <p:cNvSpPr>
            <a:spLocks noChangeShapeType="1"/>
          </p:cNvSpPr>
          <p:nvPr/>
        </p:nvSpPr>
        <p:spPr bwMode="auto">
          <a:xfrm flipV="1">
            <a:off x="6352079" y="286385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Line 169"/>
          <p:cNvSpPr>
            <a:spLocks noChangeShapeType="1"/>
          </p:cNvSpPr>
          <p:nvPr/>
        </p:nvSpPr>
        <p:spPr bwMode="auto">
          <a:xfrm flipV="1">
            <a:off x="6352079" y="2663825"/>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 name="Line 170"/>
          <p:cNvSpPr>
            <a:spLocks noChangeShapeType="1"/>
          </p:cNvSpPr>
          <p:nvPr/>
        </p:nvSpPr>
        <p:spPr bwMode="auto">
          <a:xfrm flipV="1">
            <a:off x="6352079" y="246380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 name="Line 171"/>
          <p:cNvSpPr>
            <a:spLocks noChangeShapeType="1"/>
          </p:cNvSpPr>
          <p:nvPr/>
        </p:nvSpPr>
        <p:spPr bwMode="auto">
          <a:xfrm flipV="1">
            <a:off x="6352079" y="226536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 name="Line 172"/>
          <p:cNvSpPr>
            <a:spLocks noChangeShapeType="1"/>
          </p:cNvSpPr>
          <p:nvPr/>
        </p:nvSpPr>
        <p:spPr bwMode="auto">
          <a:xfrm flipV="1">
            <a:off x="6352079" y="20653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Line 173"/>
          <p:cNvSpPr>
            <a:spLocks noChangeShapeType="1"/>
          </p:cNvSpPr>
          <p:nvPr/>
        </p:nvSpPr>
        <p:spPr bwMode="auto">
          <a:xfrm flipV="1">
            <a:off x="6352079" y="186531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 name="Line 174"/>
          <p:cNvSpPr>
            <a:spLocks noChangeShapeType="1"/>
          </p:cNvSpPr>
          <p:nvPr/>
        </p:nvSpPr>
        <p:spPr bwMode="auto">
          <a:xfrm flipV="1">
            <a:off x="6352079" y="1666875"/>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Line 175"/>
          <p:cNvSpPr>
            <a:spLocks noChangeShapeType="1"/>
          </p:cNvSpPr>
          <p:nvPr/>
        </p:nvSpPr>
        <p:spPr bwMode="auto">
          <a:xfrm flipV="1">
            <a:off x="6352079" y="146685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 name="Line 176"/>
          <p:cNvSpPr>
            <a:spLocks noChangeShapeType="1"/>
          </p:cNvSpPr>
          <p:nvPr/>
        </p:nvSpPr>
        <p:spPr bwMode="auto">
          <a:xfrm flipV="1">
            <a:off x="6352079" y="1266825"/>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 name="Line 177"/>
          <p:cNvSpPr>
            <a:spLocks noChangeShapeType="1"/>
          </p:cNvSpPr>
          <p:nvPr/>
        </p:nvSpPr>
        <p:spPr bwMode="auto">
          <a:xfrm flipV="1">
            <a:off x="6352079" y="1068388"/>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 name="Line 178"/>
          <p:cNvSpPr>
            <a:spLocks noChangeShapeType="1"/>
          </p:cNvSpPr>
          <p:nvPr/>
        </p:nvSpPr>
        <p:spPr bwMode="auto">
          <a:xfrm flipV="1">
            <a:off x="6352079" y="86836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Line 179"/>
          <p:cNvSpPr>
            <a:spLocks noChangeShapeType="1"/>
          </p:cNvSpPr>
          <p:nvPr/>
        </p:nvSpPr>
        <p:spPr bwMode="auto">
          <a:xfrm flipV="1">
            <a:off x="6352079" y="712788"/>
            <a:ext cx="0" cy="8890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 name="Oval 194"/>
          <p:cNvSpPr>
            <a:spLocks noChangeArrowheads="1"/>
          </p:cNvSpPr>
          <p:nvPr/>
        </p:nvSpPr>
        <p:spPr bwMode="auto">
          <a:xfrm>
            <a:off x="6116657" y="4205288"/>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Oval 202"/>
          <p:cNvSpPr>
            <a:spLocks noChangeArrowheads="1"/>
          </p:cNvSpPr>
          <p:nvPr/>
        </p:nvSpPr>
        <p:spPr bwMode="auto">
          <a:xfrm>
            <a:off x="1691991" y="205422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Oval 203"/>
          <p:cNvSpPr>
            <a:spLocks noChangeArrowheads="1"/>
          </p:cNvSpPr>
          <p:nvPr/>
        </p:nvSpPr>
        <p:spPr bwMode="auto">
          <a:xfrm>
            <a:off x="2056816" y="18605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Oval 204"/>
          <p:cNvSpPr>
            <a:spLocks noChangeArrowheads="1"/>
          </p:cNvSpPr>
          <p:nvPr/>
        </p:nvSpPr>
        <p:spPr bwMode="auto">
          <a:xfrm>
            <a:off x="2427877" y="2192338"/>
            <a:ext cx="9666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8" name="Oval 205"/>
          <p:cNvSpPr>
            <a:spLocks noChangeArrowheads="1"/>
          </p:cNvSpPr>
          <p:nvPr/>
        </p:nvSpPr>
        <p:spPr bwMode="auto">
          <a:xfrm>
            <a:off x="2797378" y="242570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9" name="Oval 206"/>
          <p:cNvSpPr>
            <a:spLocks noChangeArrowheads="1"/>
          </p:cNvSpPr>
          <p:nvPr/>
        </p:nvSpPr>
        <p:spPr bwMode="auto">
          <a:xfrm>
            <a:off x="3166880" y="231457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 name="Oval 207"/>
          <p:cNvSpPr>
            <a:spLocks noChangeArrowheads="1"/>
          </p:cNvSpPr>
          <p:nvPr/>
        </p:nvSpPr>
        <p:spPr bwMode="auto">
          <a:xfrm>
            <a:off x="3537941" y="293052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Oval 208"/>
          <p:cNvSpPr>
            <a:spLocks noChangeArrowheads="1"/>
          </p:cNvSpPr>
          <p:nvPr/>
        </p:nvSpPr>
        <p:spPr bwMode="auto">
          <a:xfrm>
            <a:off x="3902765" y="3151188"/>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2" name="Oval 209"/>
          <p:cNvSpPr>
            <a:spLocks noChangeArrowheads="1"/>
          </p:cNvSpPr>
          <p:nvPr/>
        </p:nvSpPr>
        <p:spPr bwMode="auto">
          <a:xfrm>
            <a:off x="4272268" y="340677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Oval 210"/>
          <p:cNvSpPr>
            <a:spLocks noChangeArrowheads="1"/>
          </p:cNvSpPr>
          <p:nvPr/>
        </p:nvSpPr>
        <p:spPr bwMode="auto">
          <a:xfrm>
            <a:off x="4641769" y="33845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4" name="Oval 211"/>
          <p:cNvSpPr>
            <a:spLocks noChangeArrowheads="1"/>
          </p:cNvSpPr>
          <p:nvPr/>
        </p:nvSpPr>
        <p:spPr bwMode="auto">
          <a:xfrm>
            <a:off x="5012830" y="3706813"/>
            <a:ext cx="98222" cy="98425"/>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Oval 212"/>
          <p:cNvSpPr>
            <a:spLocks noChangeArrowheads="1"/>
          </p:cNvSpPr>
          <p:nvPr/>
        </p:nvSpPr>
        <p:spPr bwMode="auto">
          <a:xfrm>
            <a:off x="5382332" y="3717925"/>
            <a:ext cx="98222" cy="98425"/>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6" name="Oval 213"/>
          <p:cNvSpPr>
            <a:spLocks noChangeArrowheads="1"/>
          </p:cNvSpPr>
          <p:nvPr/>
        </p:nvSpPr>
        <p:spPr bwMode="auto">
          <a:xfrm>
            <a:off x="5747156" y="414337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7" name="Oval 214"/>
          <p:cNvSpPr>
            <a:spLocks noChangeArrowheads="1"/>
          </p:cNvSpPr>
          <p:nvPr/>
        </p:nvSpPr>
        <p:spPr bwMode="auto">
          <a:xfrm>
            <a:off x="6116657" y="4205288"/>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Oval 215"/>
          <p:cNvSpPr>
            <a:spLocks noChangeArrowheads="1"/>
          </p:cNvSpPr>
          <p:nvPr/>
        </p:nvSpPr>
        <p:spPr bwMode="auto">
          <a:xfrm>
            <a:off x="6487719" y="45656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Oval 216"/>
          <p:cNvSpPr>
            <a:spLocks noChangeArrowheads="1"/>
          </p:cNvSpPr>
          <p:nvPr/>
        </p:nvSpPr>
        <p:spPr bwMode="auto">
          <a:xfrm>
            <a:off x="6857220" y="44767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Oval 217"/>
          <p:cNvSpPr>
            <a:spLocks noChangeArrowheads="1"/>
          </p:cNvSpPr>
          <p:nvPr/>
        </p:nvSpPr>
        <p:spPr bwMode="auto">
          <a:xfrm>
            <a:off x="7222045" y="464820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Oval 218"/>
          <p:cNvSpPr>
            <a:spLocks noChangeArrowheads="1"/>
          </p:cNvSpPr>
          <p:nvPr/>
        </p:nvSpPr>
        <p:spPr bwMode="auto">
          <a:xfrm>
            <a:off x="7593106" y="4271963"/>
            <a:ext cx="9666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Oval 219"/>
          <p:cNvSpPr>
            <a:spLocks noChangeArrowheads="1"/>
          </p:cNvSpPr>
          <p:nvPr/>
        </p:nvSpPr>
        <p:spPr bwMode="auto">
          <a:xfrm>
            <a:off x="7962608" y="4056063"/>
            <a:ext cx="98222" cy="98425"/>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Oval 220"/>
          <p:cNvSpPr>
            <a:spLocks noChangeArrowheads="1"/>
          </p:cNvSpPr>
          <p:nvPr/>
        </p:nvSpPr>
        <p:spPr bwMode="auto">
          <a:xfrm>
            <a:off x="8332109" y="4249738"/>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Oval 221"/>
          <p:cNvSpPr>
            <a:spLocks noChangeArrowheads="1"/>
          </p:cNvSpPr>
          <p:nvPr/>
        </p:nvSpPr>
        <p:spPr bwMode="auto">
          <a:xfrm>
            <a:off x="8703170" y="5191125"/>
            <a:ext cx="9666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 name="Line 256"/>
          <p:cNvSpPr>
            <a:spLocks noChangeShapeType="1"/>
          </p:cNvSpPr>
          <p:nvPr/>
        </p:nvSpPr>
        <p:spPr bwMode="auto">
          <a:xfrm flipV="1">
            <a:off x="859443" y="712788"/>
            <a:ext cx="0" cy="467360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 name="Line 257"/>
          <p:cNvSpPr>
            <a:spLocks noChangeShapeType="1"/>
          </p:cNvSpPr>
          <p:nvPr/>
        </p:nvSpPr>
        <p:spPr bwMode="auto">
          <a:xfrm flipH="1">
            <a:off x="767457" y="4576763"/>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 name="Rectangle 258"/>
          <p:cNvSpPr>
            <a:spLocks noChangeArrowheads="1"/>
          </p:cNvSpPr>
          <p:nvPr/>
        </p:nvSpPr>
        <p:spPr bwMode="auto">
          <a:xfrm rot="16200000">
            <a:off x="401829" y="4354321"/>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2" name="Line 259"/>
          <p:cNvSpPr>
            <a:spLocks noChangeShapeType="1"/>
          </p:cNvSpPr>
          <p:nvPr/>
        </p:nvSpPr>
        <p:spPr bwMode="auto">
          <a:xfrm flipH="1">
            <a:off x="767457" y="3467100"/>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3" name="Rectangle 260"/>
          <p:cNvSpPr>
            <a:spLocks noChangeArrowheads="1"/>
          </p:cNvSpPr>
          <p:nvPr/>
        </p:nvSpPr>
        <p:spPr bwMode="auto">
          <a:xfrm rot="16200000">
            <a:off x="401829" y="3246246"/>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4" name="Line 261"/>
          <p:cNvSpPr>
            <a:spLocks noChangeShapeType="1"/>
          </p:cNvSpPr>
          <p:nvPr/>
        </p:nvSpPr>
        <p:spPr bwMode="auto">
          <a:xfrm flipH="1">
            <a:off x="767457" y="2354263"/>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5" name="Rectangle 262"/>
          <p:cNvSpPr>
            <a:spLocks noChangeArrowheads="1"/>
          </p:cNvSpPr>
          <p:nvPr/>
        </p:nvSpPr>
        <p:spPr bwMode="auto">
          <a:xfrm rot="16200000">
            <a:off x="401829" y="2131821"/>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6" name="Line 263"/>
          <p:cNvSpPr>
            <a:spLocks noChangeShapeType="1"/>
          </p:cNvSpPr>
          <p:nvPr/>
        </p:nvSpPr>
        <p:spPr bwMode="auto">
          <a:xfrm flipH="1">
            <a:off x="767457" y="1244600"/>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7" name="Rectangle 264"/>
          <p:cNvSpPr>
            <a:spLocks noChangeArrowheads="1"/>
          </p:cNvSpPr>
          <p:nvPr/>
        </p:nvSpPr>
        <p:spPr bwMode="auto">
          <a:xfrm rot="16200000">
            <a:off x="401829" y="1023746"/>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1" name="Line 268"/>
          <p:cNvSpPr>
            <a:spLocks noChangeShapeType="1"/>
          </p:cNvSpPr>
          <p:nvPr/>
        </p:nvSpPr>
        <p:spPr bwMode="auto">
          <a:xfrm>
            <a:off x="859443" y="5386388"/>
            <a:ext cx="803393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 name="Line 269"/>
          <p:cNvSpPr>
            <a:spLocks noChangeShapeType="1"/>
          </p:cNvSpPr>
          <p:nvPr/>
        </p:nvSpPr>
        <p:spPr bwMode="auto">
          <a:xfrm>
            <a:off x="1370821"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 name="Rectangle 270"/>
          <p:cNvSpPr>
            <a:spLocks noChangeArrowheads="1"/>
          </p:cNvSpPr>
          <p:nvPr/>
        </p:nvSpPr>
        <p:spPr bwMode="auto">
          <a:xfrm>
            <a:off x="1246095"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4" name="Line 271"/>
          <p:cNvSpPr>
            <a:spLocks noChangeShapeType="1"/>
          </p:cNvSpPr>
          <p:nvPr/>
        </p:nvSpPr>
        <p:spPr bwMode="auto">
          <a:xfrm>
            <a:off x="3216771"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 name="Rectangle 272"/>
          <p:cNvSpPr>
            <a:spLocks noChangeArrowheads="1"/>
          </p:cNvSpPr>
          <p:nvPr/>
        </p:nvSpPr>
        <p:spPr bwMode="auto">
          <a:xfrm>
            <a:off x="3092044"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6" name="Line 273"/>
          <p:cNvSpPr>
            <a:spLocks noChangeShapeType="1"/>
          </p:cNvSpPr>
          <p:nvPr/>
        </p:nvSpPr>
        <p:spPr bwMode="auto">
          <a:xfrm>
            <a:off x="5061162"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7" name="Rectangle 274"/>
          <p:cNvSpPr>
            <a:spLocks noChangeArrowheads="1"/>
          </p:cNvSpPr>
          <p:nvPr/>
        </p:nvSpPr>
        <p:spPr bwMode="auto">
          <a:xfrm>
            <a:off x="4936435"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8" name="Line 275"/>
          <p:cNvSpPr>
            <a:spLocks noChangeShapeType="1"/>
          </p:cNvSpPr>
          <p:nvPr/>
        </p:nvSpPr>
        <p:spPr bwMode="auto">
          <a:xfrm>
            <a:off x="6907111"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9" name="Rectangle 276"/>
          <p:cNvSpPr>
            <a:spLocks noChangeArrowheads="1"/>
          </p:cNvSpPr>
          <p:nvPr/>
        </p:nvSpPr>
        <p:spPr bwMode="auto">
          <a:xfrm>
            <a:off x="6780826"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0" name="Line 277"/>
          <p:cNvSpPr>
            <a:spLocks noChangeShapeType="1"/>
          </p:cNvSpPr>
          <p:nvPr/>
        </p:nvSpPr>
        <p:spPr bwMode="auto">
          <a:xfrm>
            <a:off x="8751502"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1" name="Rectangle 278"/>
          <p:cNvSpPr>
            <a:spLocks noChangeArrowheads="1"/>
          </p:cNvSpPr>
          <p:nvPr/>
        </p:nvSpPr>
        <p:spPr bwMode="auto">
          <a:xfrm>
            <a:off x="8626776"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2" name="Rectangle 279"/>
          <p:cNvSpPr>
            <a:spLocks noChangeArrowheads="1"/>
          </p:cNvSpPr>
          <p:nvPr/>
        </p:nvSpPr>
        <p:spPr bwMode="auto">
          <a:xfrm>
            <a:off x="3216274" y="5818188"/>
            <a:ext cx="364172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Age of Child when Parents Move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3" name="Rectangle 280"/>
          <p:cNvSpPr>
            <a:spLocks noChangeArrowheads="1"/>
          </p:cNvSpPr>
          <p:nvPr/>
        </p:nvSpPr>
        <p:spPr bwMode="auto">
          <a:xfrm>
            <a:off x="836612" y="6205538"/>
            <a:ext cx="8024814" cy="271463"/>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 name="Oval 282"/>
          <p:cNvSpPr>
            <a:spLocks noChangeArrowheads="1"/>
          </p:cNvSpPr>
          <p:nvPr/>
        </p:nvSpPr>
        <p:spPr bwMode="auto">
          <a:xfrm>
            <a:off x="2667000" y="6289675"/>
            <a:ext cx="10001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 name="Rectangle 286"/>
          <p:cNvSpPr>
            <a:spLocks noChangeArrowheads="1"/>
          </p:cNvSpPr>
          <p:nvPr/>
        </p:nvSpPr>
        <p:spPr bwMode="auto">
          <a:xfrm>
            <a:off x="2878138" y="6223000"/>
            <a:ext cx="20002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Income at Age 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2" name="Rectangle 289"/>
          <p:cNvSpPr>
            <a:spLocks noChangeArrowheads="1"/>
          </p:cNvSpPr>
          <p:nvPr/>
        </p:nvSpPr>
        <p:spPr bwMode="auto">
          <a:xfrm>
            <a:off x="4805363" y="303213"/>
            <a:ext cx="2381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1E2D5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265"/>
          <p:cNvSpPr>
            <a:spLocks noChangeArrowheads="1"/>
          </p:cNvSpPr>
          <p:nvPr/>
        </p:nvSpPr>
        <p:spPr bwMode="auto">
          <a:xfrm rot="16200000">
            <a:off x="-1952526" y="2831713"/>
            <a:ext cx="45098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Coefficient on Predicted Rank in Destination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TextBox 107"/>
          <p:cNvSpPr txBox="1"/>
          <p:nvPr/>
        </p:nvSpPr>
        <p:spPr>
          <a:xfrm>
            <a:off x="133" y="0"/>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rPr>
              <a:t>Movers’ Outcomes vs. Predicted Outcomes Based on Residents in Destination</a:t>
            </a:r>
          </a:p>
          <a:p>
            <a:pPr algn="ctr" fontAlgn="base">
              <a:spcBef>
                <a:spcPct val="0"/>
              </a:spcBef>
              <a:spcAft>
                <a:spcPct val="0"/>
              </a:spcAft>
            </a:pPr>
            <a:r>
              <a:rPr lang="en-US" dirty="0">
                <a:solidFill>
                  <a:srgbClr val="1E2D53"/>
                </a:solidFill>
              </a:rPr>
              <a:t>By Child’s Age at Move, </a:t>
            </a:r>
            <a:r>
              <a:rPr lang="en-GB" dirty="0">
                <a:solidFill>
                  <a:srgbClr val="1E2D53"/>
                </a:solidFill>
              </a:rPr>
              <a:t>Income Measured at Age 26</a:t>
            </a:r>
            <a:endParaRPr lang="en-US" dirty="0">
              <a:solidFill>
                <a:prstClr val="black"/>
              </a:solidFill>
            </a:endParaRPr>
          </a:p>
        </p:txBody>
      </p:sp>
      <p:sp>
        <p:nvSpPr>
          <p:cNvPr id="82" name="TextBox 81"/>
          <p:cNvSpPr txBox="1"/>
          <p:nvPr/>
        </p:nvSpPr>
        <p:spPr>
          <a:xfrm>
            <a:off x="6324600" y="2743200"/>
            <a:ext cx="2831864" cy="646331"/>
          </a:xfrm>
          <a:prstGeom prst="rect">
            <a:avLst/>
          </a:prstGeom>
          <a:noFill/>
        </p:spPr>
        <p:txBody>
          <a:bodyPr wrap="square" rtlCol="0">
            <a:spAutoFit/>
          </a:bodyPr>
          <a:lstStyle/>
          <a:p>
            <a:pPr algn="ctr" defTabSz="457200"/>
            <a:r>
              <a:rPr lang="en-US" dirty="0" err="1">
                <a:solidFill>
                  <a:prstClr val="black"/>
                </a:solidFill>
              </a:rPr>
              <a:t>b</a:t>
            </a:r>
            <a:r>
              <a:rPr lang="en-US" baseline="-25000" dirty="0" err="1">
                <a:solidFill>
                  <a:prstClr val="black"/>
                </a:solidFill>
              </a:rPr>
              <a:t>m</a:t>
            </a:r>
            <a:r>
              <a:rPr lang="en-US" dirty="0">
                <a:solidFill>
                  <a:prstClr val="black"/>
                </a:solidFill>
              </a:rPr>
              <a:t> &gt; 0 for m &gt; 26: </a:t>
            </a:r>
            <a:r>
              <a:rPr lang="en-US" i="1" dirty="0">
                <a:solidFill>
                  <a:prstClr val="black"/>
                </a:solidFill>
              </a:rPr>
              <a:t>Selection Effects</a:t>
            </a:r>
          </a:p>
        </p:txBody>
      </p:sp>
      <p:sp>
        <p:nvSpPr>
          <p:cNvPr id="83" name="TextBox 82"/>
          <p:cNvSpPr txBox="1"/>
          <p:nvPr/>
        </p:nvSpPr>
        <p:spPr>
          <a:xfrm>
            <a:off x="1435336" y="3544669"/>
            <a:ext cx="2831864" cy="646331"/>
          </a:xfrm>
          <a:prstGeom prst="rect">
            <a:avLst/>
          </a:prstGeom>
          <a:noFill/>
        </p:spPr>
        <p:txBody>
          <a:bodyPr wrap="square" rtlCol="0">
            <a:spAutoFit/>
          </a:bodyPr>
          <a:lstStyle/>
          <a:p>
            <a:pPr algn="ctr" defTabSz="457200"/>
            <a:r>
              <a:rPr lang="en-US" dirty="0" err="1">
                <a:solidFill>
                  <a:prstClr val="black"/>
                </a:solidFill>
              </a:rPr>
              <a:t>b</a:t>
            </a:r>
            <a:r>
              <a:rPr lang="en-US" baseline="-25000" dirty="0" err="1">
                <a:solidFill>
                  <a:prstClr val="black"/>
                </a:solidFill>
              </a:rPr>
              <a:t>m</a:t>
            </a:r>
            <a:r>
              <a:rPr lang="en-US" dirty="0">
                <a:solidFill>
                  <a:prstClr val="black"/>
                </a:solidFill>
              </a:rPr>
              <a:t> declining with </a:t>
            </a:r>
            <a:r>
              <a:rPr lang="en-US" i="1" dirty="0">
                <a:solidFill>
                  <a:prstClr val="black"/>
                </a:solidFill>
              </a:rPr>
              <a:t>m Exposure Effects</a:t>
            </a:r>
          </a:p>
        </p:txBody>
      </p:sp>
      <p:cxnSp>
        <p:nvCxnSpPr>
          <p:cNvPr id="84" name="Straight Arrow Connector 83"/>
          <p:cNvCxnSpPr/>
          <p:nvPr/>
        </p:nvCxnSpPr>
        <p:spPr>
          <a:xfrm>
            <a:off x="7886698" y="3505200"/>
            <a:ext cx="114302" cy="3762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5" name="Straight Arrow Connector 84"/>
          <p:cNvCxnSpPr/>
          <p:nvPr/>
        </p:nvCxnSpPr>
        <p:spPr>
          <a:xfrm flipV="1">
            <a:off x="3122849" y="3216276"/>
            <a:ext cx="298451" cy="2889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59068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AutoShape 147"/>
          <p:cNvSpPr>
            <a:spLocks noChangeAspect="1" noChangeArrowheads="1" noTextEdit="1"/>
          </p:cNvSpPr>
          <p:nvPr/>
        </p:nvSpPr>
        <p:spPr bwMode="auto">
          <a:xfrm>
            <a:off x="0" y="103188"/>
            <a:ext cx="9144001"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49"/>
          <p:cNvSpPr>
            <a:spLocks noChangeArrowheads="1"/>
          </p:cNvSpPr>
          <p:nvPr/>
        </p:nvSpPr>
        <p:spPr bwMode="auto">
          <a:xfrm>
            <a:off x="-4763" y="98425"/>
            <a:ext cx="9153526" cy="666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50"/>
          <p:cNvSpPr>
            <a:spLocks noChangeArrowheads="1"/>
          </p:cNvSpPr>
          <p:nvPr/>
        </p:nvSpPr>
        <p:spPr bwMode="auto">
          <a:xfrm>
            <a:off x="0" y="107950"/>
            <a:ext cx="9139239" cy="6646863"/>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Rectangle 151"/>
          <p:cNvSpPr>
            <a:spLocks noChangeArrowheads="1"/>
          </p:cNvSpPr>
          <p:nvPr/>
        </p:nvSpPr>
        <p:spPr bwMode="auto">
          <a:xfrm>
            <a:off x="859443" y="712788"/>
            <a:ext cx="8033935" cy="4673600"/>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 name="Line 152"/>
          <p:cNvSpPr>
            <a:spLocks noChangeShapeType="1"/>
          </p:cNvSpPr>
          <p:nvPr/>
        </p:nvSpPr>
        <p:spPr bwMode="auto">
          <a:xfrm>
            <a:off x="859443" y="4576763"/>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Line 153"/>
          <p:cNvSpPr>
            <a:spLocks noChangeShapeType="1"/>
          </p:cNvSpPr>
          <p:nvPr/>
        </p:nvSpPr>
        <p:spPr bwMode="auto">
          <a:xfrm>
            <a:off x="859443" y="3467100"/>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Line 154"/>
          <p:cNvSpPr>
            <a:spLocks noChangeShapeType="1"/>
          </p:cNvSpPr>
          <p:nvPr/>
        </p:nvSpPr>
        <p:spPr bwMode="auto">
          <a:xfrm>
            <a:off x="859443" y="2354263"/>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Line 155"/>
          <p:cNvSpPr>
            <a:spLocks noChangeShapeType="1"/>
          </p:cNvSpPr>
          <p:nvPr/>
        </p:nvSpPr>
        <p:spPr bwMode="auto">
          <a:xfrm>
            <a:off x="859443" y="1244600"/>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Line 156"/>
          <p:cNvSpPr>
            <a:spLocks noChangeShapeType="1"/>
          </p:cNvSpPr>
          <p:nvPr/>
        </p:nvSpPr>
        <p:spPr bwMode="auto">
          <a:xfrm flipV="1">
            <a:off x="6352079" y="52530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Line 157"/>
          <p:cNvSpPr>
            <a:spLocks noChangeShapeType="1"/>
          </p:cNvSpPr>
          <p:nvPr/>
        </p:nvSpPr>
        <p:spPr bwMode="auto">
          <a:xfrm flipV="1">
            <a:off x="6352079" y="505301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Line 158"/>
          <p:cNvSpPr>
            <a:spLocks noChangeShapeType="1"/>
          </p:cNvSpPr>
          <p:nvPr/>
        </p:nvSpPr>
        <p:spPr bwMode="auto">
          <a:xfrm flipV="1">
            <a:off x="6352079" y="485298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Line 159"/>
          <p:cNvSpPr>
            <a:spLocks noChangeShapeType="1"/>
          </p:cNvSpPr>
          <p:nvPr/>
        </p:nvSpPr>
        <p:spPr bwMode="auto">
          <a:xfrm flipV="1">
            <a:off x="6352079" y="4654550"/>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Line 160"/>
          <p:cNvSpPr>
            <a:spLocks noChangeShapeType="1"/>
          </p:cNvSpPr>
          <p:nvPr/>
        </p:nvSpPr>
        <p:spPr bwMode="auto">
          <a:xfrm flipV="1">
            <a:off x="6352079" y="4454525"/>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Line 161"/>
          <p:cNvSpPr>
            <a:spLocks noChangeShapeType="1"/>
          </p:cNvSpPr>
          <p:nvPr/>
        </p:nvSpPr>
        <p:spPr bwMode="auto">
          <a:xfrm flipV="1">
            <a:off x="6352079" y="425450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 name="Line 162"/>
          <p:cNvSpPr>
            <a:spLocks noChangeShapeType="1"/>
          </p:cNvSpPr>
          <p:nvPr/>
        </p:nvSpPr>
        <p:spPr bwMode="auto">
          <a:xfrm flipV="1">
            <a:off x="6352079" y="4056063"/>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Line 163"/>
          <p:cNvSpPr>
            <a:spLocks noChangeShapeType="1"/>
          </p:cNvSpPr>
          <p:nvPr/>
        </p:nvSpPr>
        <p:spPr bwMode="auto">
          <a:xfrm flipV="1">
            <a:off x="6352079" y="38560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 name="Line 164"/>
          <p:cNvSpPr>
            <a:spLocks noChangeShapeType="1"/>
          </p:cNvSpPr>
          <p:nvPr/>
        </p:nvSpPr>
        <p:spPr bwMode="auto">
          <a:xfrm flipV="1">
            <a:off x="6352079" y="3662363"/>
            <a:ext cx="0" cy="12700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Line 165"/>
          <p:cNvSpPr>
            <a:spLocks noChangeShapeType="1"/>
          </p:cNvSpPr>
          <p:nvPr/>
        </p:nvSpPr>
        <p:spPr bwMode="auto">
          <a:xfrm flipV="1">
            <a:off x="6352079" y="34623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Line 166"/>
          <p:cNvSpPr>
            <a:spLocks noChangeShapeType="1"/>
          </p:cNvSpPr>
          <p:nvPr/>
        </p:nvSpPr>
        <p:spPr bwMode="auto">
          <a:xfrm flipV="1">
            <a:off x="6352079" y="326231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 name="Line 167"/>
          <p:cNvSpPr>
            <a:spLocks noChangeShapeType="1"/>
          </p:cNvSpPr>
          <p:nvPr/>
        </p:nvSpPr>
        <p:spPr bwMode="auto">
          <a:xfrm flipV="1">
            <a:off x="6352079" y="3063875"/>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 name="Line 168"/>
          <p:cNvSpPr>
            <a:spLocks noChangeShapeType="1"/>
          </p:cNvSpPr>
          <p:nvPr/>
        </p:nvSpPr>
        <p:spPr bwMode="auto">
          <a:xfrm flipV="1">
            <a:off x="6352079" y="286385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Line 169"/>
          <p:cNvSpPr>
            <a:spLocks noChangeShapeType="1"/>
          </p:cNvSpPr>
          <p:nvPr/>
        </p:nvSpPr>
        <p:spPr bwMode="auto">
          <a:xfrm flipV="1">
            <a:off x="6352079" y="2663825"/>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 name="Line 170"/>
          <p:cNvSpPr>
            <a:spLocks noChangeShapeType="1"/>
          </p:cNvSpPr>
          <p:nvPr/>
        </p:nvSpPr>
        <p:spPr bwMode="auto">
          <a:xfrm flipV="1">
            <a:off x="6352079" y="246380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 name="Line 171"/>
          <p:cNvSpPr>
            <a:spLocks noChangeShapeType="1"/>
          </p:cNvSpPr>
          <p:nvPr/>
        </p:nvSpPr>
        <p:spPr bwMode="auto">
          <a:xfrm flipV="1">
            <a:off x="6352079" y="226536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 name="Line 172"/>
          <p:cNvSpPr>
            <a:spLocks noChangeShapeType="1"/>
          </p:cNvSpPr>
          <p:nvPr/>
        </p:nvSpPr>
        <p:spPr bwMode="auto">
          <a:xfrm flipV="1">
            <a:off x="6352079" y="20653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Line 173"/>
          <p:cNvSpPr>
            <a:spLocks noChangeShapeType="1"/>
          </p:cNvSpPr>
          <p:nvPr/>
        </p:nvSpPr>
        <p:spPr bwMode="auto">
          <a:xfrm flipV="1">
            <a:off x="6352079" y="186531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 name="Line 174"/>
          <p:cNvSpPr>
            <a:spLocks noChangeShapeType="1"/>
          </p:cNvSpPr>
          <p:nvPr/>
        </p:nvSpPr>
        <p:spPr bwMode="auto">
          <a:xfrm flipV="1">
            <a:off x="6352079" y="1666875"/>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Line 175"/>
          <p:cNvSpPr>
            <a:spLocks noChangeShapeType="1"/>
          </p:cNvSpPr>
          <p:nvPr/>
        </p:nvSpPr>
        <p:spPr bwMode="auto">
          <a:xfrm flipV="1">
            <a:off x="6352079" y="146685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 name="Line 176"/>
          <p:cNvSpPr>
            <a:spLocks noChangeShapeType="1"/>
          </p:cNvSpPr>
          <p:nvPr/>
        </p:nvSpPr>
        <p:spPr bwMode="auto">
          <a:xfrm flipV="1">
            <a:off x="6352079" y="1266825"/>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 name="Line 177"/>
          <p:cNvSpPr>
            <a:spLocks noChangeShapeType="1"/>
          </p:cNvSpPr>
          <p:nvPr/>
        </p:nvSpPr>
        <p:spPr bwMode="auto">
          <a:xfrm flipV="1">
            <a:off x="6352079" y="1068388"/>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 name="Line 178"/>
          <p:cNvSpPr>
            <a:spLocks noChangeShapeType="1"/>
          </p:cNvSpPr>
          <p:nvPr/>
        </p:nvSpPr>
        <p:spPr bwMode="auto">
          <a:xfrm flipV="1">
            <a:off x="6352079" y="86836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Line 179"/>
          <p:cNvSpPr>
            <a:spLocks noChangeShapeType="1"/>
          </p:cNvSpPr>
          <p:nvPr/>
        </p:nvSpPr>
        <p:spPr bwMode="auto">
          <a:xfrm flipV="1">
            <a:off x="6352079" y="712788"/>
            <a:ext cx="0" cy="8890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 name="Oval 180"/>
          <p:cNvSpPr>
            <a:spLocks noChangeArrowheads="1"/>
          </p:cNvSpPr>
          <p:nvPr/>
        </p:nvSpPr>
        <p:spPr bwMode="auto">
          <a:xfrm>
            <a:off x="952988" y="1395413"/>
            <a:ext cx="96663"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Oval 181"/>
          <p:cNvSpPr>
            <a:spLocks noChangeArrowheads="1"/>
          </p:cNvSpPr>
          <p:nvPr/>
        </p:nvSpPr>
        <p:spPr bwMode="auto">
          <a:xfrm>
            <a:off x="1322489" y="1655763"/>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Oval 182"/>
          <p:cNvSpPr>
            <a:spLocks noChangeArrowheads="1"/>
          </p:cNvSpPr>
          <p:nvPr/>
        </p:nvSpPr>
        <p:spPr bwMode="auto">
          <a:xfrm>
            <a:off x="1691991" y="1339850"/>
            <a:ext cx="98222"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Oval 183"/>
          <p:cNvSpPr>
            <a:spLocks noChangeArrowheads="1"/>
          </p:cNvSpPr>
          <p:nvPr/>
        </p:nvSpPr>
        <p:spPr bwMode="auto">
          <a:xfrm>
            <a:off x="2056816" y="1549400"/>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Oval 184"/>
          <p:cNvSpPr>
            <a:spLocks noChangeArrowheads="1"/>
          </p:cNvSpPr>
          <p:nvPr/>
        </p:nvSpPr>
        <p:spPr bwMode="auto">
          <a:xfrm>
            <a:off x="2427877" y="2038350"/>
            <a:ext cx="96663"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Oval 185"/>
          <p:cNvSpPr>
            <a:spLocks noChangeArrowheads="1"/>
          </p:cNvSpPr>
          <p:nvPr/>
        </p:nvSpPr>
        <p:spPr bwMode="auto">
          <a:xfrm>
            <a:off x="2797378" y="2298700"/>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Oval 186"/>
          <p:cNvSpPr>
            <a:spLocks noChangeArrowheads="1"/>
          </p:cNvSpPr>
          <p:nvPr/>
        </p:nvSpPr>
        <p:spPr bwMode="auto">
          <a:xfrm>
            <a:off x="3166880" y="2082800"/>
            <a:ext cx="98222"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Oval 187"/>
          <p:cNvSpPr>
            <a:spLocks noChangeArrowheads="1"/>
          </p:cNvSpPr>
          <p:nvPr/>
        </p:nvSpPr>
        <p:spPr bwMode="auto">
          <a:xfrm>
            <a:off x="3537941" y="2752725"/>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Oval 188"/>
          <p:cNvSpPr>
            <a:spLocks noChangeArrowheads="1"/>
          </p:cNvSpPr>
          <p:nvPr/>
        </p:nvSpPr>
        <p:spPr bwMode="auto">
          <a:xfrm>
            <a:off x="3902765" y="2786063"/>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Oval 189"/>
          <p:cNvSpPr>
            <a:spLocks noChangeArrowheads="1"/>
          </p:cNvSpPr>
          <p:nvPr/>
        </p:nvSpPr>
        <p:spPr bwMode="auto">
          <a:xfrm>
            <a:off x="4272268" y="2968625"/>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Oval 190"/>
          <p:cNvSpPr>
            <a:spLocks noChangeArrowheads="1"/>
          </p:cNvSpPr>
          <p:nvPr/>
        </p:nvSpPr>
        <p:spPr bwMode="auto">
          <a:xfrm>
            <a:off x="4641769" y="3324225"/>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 name="Oval 191"/>
          <p:cNvSpPr>
            <a:spLocks noChangeArrowheads="1"/>
          </p:cNvSpPr>
          <p:nvPr/>
        </p:nvSpPr>
        <p:spPr bwMode="auto">
          <a:xfrm>
            <a:off x="5012830" y="3567113"/>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 name="Oval 192"/>
          <p:cNvSpPr>
            <a:spLocks noChangeArrowheads="1"/>
          </p:cNvSpPr>
          <p:nvPr/>
        </p:nvSpPr>
        <p:spPr bwMode="auto">
          <a:xfrm>
            <a:off x="5382332" y="3673475"/>
            <a:ext cx="98222"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6" name="Oval 193"/>
          <p:cNvSpPr>
            <a:spLocks noChangeArrowheads="1"/>
          </p:cNvSpPr>
          <p:nvPr/>
        </p:nvSpPr>
        <p:spPr bwMode="auto">
          <a:xfrm>
            <a:off x="5747156" y="3967163"/>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Oval 194"/>
          <p:cNvSpPr>
            <a:spLocks noChangeArrowheads="1"/>
          </p:cNvSpPr>
          <p:nvPr/>
        </p:nvSpPr>
        <p:spPr bwMode="auto">
          <a:xfrm>
            <a:off x="6116657" y="4205288"/>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Oval 195"/>
          <p:cNvSpPr>
            <a:spLocks noChangeArrowheads="1"/>
          </p:cNvSpPr>
          <p:nvPr/>
        </p:nvSpPr>
        <p:spPr bwMode="auto">
          <a:xfrm>
            <a:off x="6487719" y="4737100"/>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Oval 196"/>
          <p:cNvSpPr>
            <a:spLocks noChangeArrowheads="1"/>
          </p:cNvSpPr>
          <p:nvPr/>
        </p:nvSpPr>
        <p:spPr bwMode="auto">
          <a:xfrm>
            <a:off x="6857220" y="4176713"/>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Oval 197"/>
          <p:cNvSpPr>
            <a:spLocks noChangeArrowheads="1"/>
          </p:cNvSpPr>
          <p:nvPr/>
        </p:nvSpPr>
        <p:spPr bwMode="auto">
          <a:xfrm>
            <a:off x="7222045" y="4383088"/>
            <a:ext cx="98222"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 name="Oval 198"/>
          <p:cNvSpPr>
            <a:spLocks noChangeArrowheads="1"/>
          </p:cNvSpPr>
          <p:nvPr/>
        </p:nvSpPr>
        <p:spPr bwMode="auto">
          <a:xfrm>
            <a:off x="7593106" y="4227513"/>
            <a:ext cx="9666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Oval 199"/>
          <p:cNvSpPr>
            <a:spLocks noChangeArrowheads="1"/>
          </p:cNvSpPr>
          <p:nvPr/>
        </p:nvSpPr>
        <p:spPr bwMode="auto">
          <a:xfrm>
            <a:off x="7962608" y="4470400"/>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Oval 200"/>
          <p:cNvSpPr>
            <a:spLocks noChangeArrowheads="1"/>
          </p:cNvSpPr>
          <p:nvPr/>
        </p:nvSpPr>
        <p:spPr bwMode="auto">
          <a:xfrm>
            <a:off x="8332109" y="4067175"/>
            <a:ext cx="98222"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Oval 201"/>
          <p:cNvSpPr>
            <a:spLocks noChangeArrowheads="1"/>
          </p:cNvSpPr>
          <p:nvPr/>
        </p:nvSpPr>
        <p:spPr bwMode="auto">
          <a:xfrm>
            <a:off x="8703170" y="4870450"/>
            <a:ext cx="9666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Oval 202"/>
          <p:cNvSpPr>
            <a:spLocks noChangeArrowheads="1"/>
          </p:cNvSpPr>
          <p:nvPr/>
        </p:nvSpPr>
        <p:spPr bwMode="auto">
          <a:xfrm>
            <a:off x="1691991" y="205422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Oval 203"/>
          <p:cNvSpPr>
            <a:spLocks noChangeArrowheads="1"/>
          </p:cNvSpPr>
          <p:nvPr/>
        </p:nvSpPr>
        <p:spPr bwMode="auto">
          <a:xfrm>
            <a:off x="2056816" y="18605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Oval 204"/>
          <p:cNvSpPr>
            <a:spLocks noChangeArrowheads="1"/>
          </p:cNvSpPr>
          <p:nvPr/>
        </p:nvSpPr>
        <p:spPr bwMode="auto">
          <a:xfrm>
            <a:off x="2427877" y="2192338"/>
            <a:ext cx="9666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8" name="Oval 205"/>
          <p:cNvSpPr>
            <a:spLocks noChangeArrowheads="1"/>
          </p:cNvSpPr>
          <p:nvPr/>
        </p:nvSpPr>
        <p:spPr bwMode="auto">
          <a:xfrm>
            <a:off x="2797378" y="242570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9" name="Oval 206"/>
          <p:cNvSpPr>
            <a:spLocks noChangeArrowheads="1"/>
          </p:cNvSpPr>
          <p:nvPr/>
        </p:nvSpPr>
        <p:spPr bwMode="auto">
          <a:xfrm>
            <a:off x="3166880" y="231457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 name="Oval 207"/>
          <p:cNvSpPr>
            <a:spLocks noChangeArrowheads="1"/>
          </p:cNvSpPr>
          <p:nvPr/>
        </p:nvSpPr>
        <p:spPr bwMode="auto">
          <a:xfrm>
            <a:off x="3537941" y="293052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Oval 208"/>
          <p:cNvSpPr>
            <a:spLocks noChangeArrowheads="1"/>
          </p:cNvSpPr>
          <p:nvPr/>
        </p:nvSpPr>
        <p:spPr bwMode="auto">
          <a:xfrm>
            <a:off x="3902765" y="3151188"/>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2" name="Oval 209"/>
          <p:cNvSpPr>
            <a:spLocks noChangeArrowheads="1"/>
          </p:cNvSpPr>
          <p:nvPr/>
        </p:nvSpPr>
        <p:spPr bwMode="auto">
          <a:xfrm>
            <a:off x="4272268" y="340677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Oval 210"/>
          <p:cNvSpPr>
            <a:spLocks noChangeArrowheads="1"/>
          </p:cNvSpPr>
          <p:nvPr/>
        </p:nvSpPr>
        <p:spPr bwMode="auto">
          <a:xfrm>
            <a:off x="4641769" y="33845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4" name="Oval 211"/>
          <p:cNvSpPr>
            <a:spLocks noChangeArrowheads="1"/>
          </p:cNvSpPr>
          <p:nvPr/>
        </p:nvSpPr>
        <p:spPr bwMode="auto">
          <a:xfrm>
            <a:off x="5012830" y="3706813"/>
            <a:ext cx="98222" cy="98425"/>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Oval 212"/>
          <p:cNvSpPr>
            <a:spLocks noChangeArrowheads="1"/>
          </p:cNvSpPr>
          <p:nvPr/>
        </p:nvSpPr>
        <p:spPr bwMode="auto">
          <a:xfrm>
            <a:off x="5382332" y="3717925"/>
            <a:ext cx="98222" cy="98425"/>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6" name="Oval 213"/>
          <p:cNvSpPr>
            <a:spLocks noChangeArrowheads="1"/>
          </p:cNvSpPr>
          <p:nvPr/>
        </p:nvSpPr>
        <p:spPr bwMode="auto">
          <a:xfrm>
            <a:off x="5747156" y="414337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7" name="Oval 214"/>
          <p:cNvSpPr>
            <a:spLocks noChangeArrowheads="1"/>
          </p:cNvSpPr>
          <p:nvPr/>
        </p:nvSpPr>
        <p:spPr bwMode="auto">
          <a:xfrm>
            <a:off x="6116657" y="4205288"/>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Oval 215"/>
          <p:cNvSpPr>
            <a:spLocks noChangeArrowheads="1"/>
          </p:cNvSpPr>
          <p:nvPr/>
        </p:nvSpPr>
        <p:spPr bwMode="auto">
          <a:xfrm>
            <a:off x="6487719" y="45656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Oval 216"/>
          <p:cNvSpPr>
            <a:spLocks noChangeArrowheads="1"/>
          </p:cNvSpPr>
          <p:nvPr/>
        </p:nvSpPr>
        <p:spPr bwMode="auto">
          <a:xfrm>
            <a:off x="6857220" y="44767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Oval 217"/>
          <p:cNvSpPr>
            <a:spLocks noChangeArrowheads="1"/>
          </p:cNvSpPr>
          <p:nvPr/>
        </p:nvSpPr>
        <p:spPr bwMode="auto">
          <a:xfrm>
            <a:off x="7222045" y="464820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Oval 218"/>
          <p:cNvSpPr>
            <a:spLocks noChangeArrowheads="1"/>
          </p:cNvSpPr>
          <p:nvPr/>
        </p:nvSpPr>
        <p:spPr bwMode="auto">
          <a:xfrm>
            <a:off x="7593106" y="4271963"/>
            <a:ext cx="9666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Oval 219"/>
          <p:cNvSpPr>
            <a:spLocks noChangeArrowheads="1"/>
          </p:cNvSpPr>
          <p:nvPr/>
        </p:nvSpPr>
        <p:spPr bwMode="auto">
          <a:xfrm>
            <a:off x="7962608" y="4056063"/>
            <a:ext cx="98222" cy="98425"/>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Oval 220"/>
          <p:cNvSpPr>
            <a:spLocks noChangeArrowheads="1"/>
          </p:cNvSpPr>
          <p:nvPr/>
        </p:nvSpPr>
        <p:spPr bwMode="auto">
          <a:xfrm>
            <a:off x="8332109" y="4249738"/>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Oval 221"/>
          <p:cNvSpPr>
            <a:spLocks noChangeArrowheads="1"/>
          </p:cNvSpPr>
          <p:nvPr/>
        </p:nvSpPr>
        <p:spPr bwMode="auto">
          <a:xfrm>
            <a:off x="8703170" y="5191125"/>
            <a:ext cx="9666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 name="Line 256"/>
          <p:cNvSpPr>
            <a:spLocks noChangeShapeType="1"/>
          </p:cNvSpPr>
          <p:nvPr/>
        </p:nvSpPr>
        <p:spPr bwMode="auto">
          <a:xfrm flipV="1">
            <a:off x="859443" y="712788"/>
            <a:ext cx="0" cy="467360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 name="Line 257"/>
          <p:cNvSpPr>
            <a:spLocks noChangeShapeType="1"/>
          </p:cNvSpPr>
          <p:nvPr/>
        </p:nvSpPr>
        <p:spPr bwMode="auto">
          <a:xfrm flipH="1">
            <a:off x="767457" y="4576763"/>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 name="Rectangle 258"/>
          <p:cNvSpPr>
            <a:spLocks noChangeArrowheads="1"/>
          </p:cNvSpPr>
          <p:nvPr/>
        </p:nvSpPr>
        <p:spPr bwMode="auto">
          <a:xfrm rot="16200000">
            <a:off x="401829" y="4354321"/>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2" name="Line 259"/>
          <p:cNvSpPr>
            <a:spLocks noChangeShapeType="1"/>
          </p:cNvSpPr>
          <p:nvPr/>
        </p:nvSpPr>
        <p:spPr bwMode="auto">
          <a:xfrm flipH="1">
            <a:off x="767457" y="3467100"/>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3" name="Rectangle 260"/>
          <p:cNvSpPr>
            <a:spLocks noChangeArrowheads="1"/>
          </p:cNvSpPr>
          <p:nvPr/>
        </p:nvSpPr>
        <p:spPr bwMode="auto">
          <a:xfrm rot="16200000">
            <a:off x="401829" y="3246246"/>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4" name="Line 261"/>
          <p:cNvSpPr>
            <a:spLocks noChangeShapeType="1"/>
          </p:cNvSpPr>
          <p:nvPr/>
        </p:nvSpPr>
        <p:spPr bwMode="auto">
          <a:xfrm flipH="1">
            <a:off x="767457" y="2354263"/>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5" name="Rectangle 262"/>
          <p:cNvSpPr>
            <a:spLocks noChangeArrowheads="1"/>
          </p:cNvSpPr>
          <p:nvPr/>
        </p:nvSpPr>
        <p:spPr bwMode="auto">
          <a:xfrm rot="16200000">
            <a:off x="401829" y="2131821"/>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6" name="Line 263"/>
          <p:cNvSpPr>
            <a:spLocks noChangeShapeType="1"/>
          </p:cNvSpPr>
          <p:nvPr/>
        </p:nvSpPr>
        <p:spPr bwMode="auto">
          <a:xfrm flipH="1">
            <a:off x="767457" y="1244600"/>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7" name="Rectangle 264"/>
          <p:cNvSpPr>
            <a:spLocks noChangeArrowheads="1"/>
          </p:cNvSpPr>
          <p:nvPr/>
        </p:nvSpPr>
        <p:spPr bwMode="auto">
          <a:xfrm rot="16200000">
            <a:off x="401829" y="1023746"/>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1" name="Line 268"/>
          <p:cNvSpPr>
            <a:spLocks noChangeShapeType="1"/>
          </p:cNvSpPr>
          <p:nvPr/>
        </p:nvSpPr>
        <p:spPr bwMode="auto">
          <a:xfrm>
            <a:off x="859443" y="5386388"/>
            <a:ext cx="803393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 name="Line 269"/>
          <p:cNvSpPr>
            <a:spLocks noChangeShapeType="1"/>
          </p:cNvSpPr>
          <p:nvPr/>
        </p:nvSpPr>
        <p:spPr bwMode="auto">
          <a:xfrm>
            <a:off x="1370821"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 name="Rectangle 270"/>
          <p:cNvSpPr>
            <a:spLocks noChangeArrowheads="1"/>
          </p:cNvSpPr>
          <p:nvPr/>
        </p:nvSpPr>
        <p:spPr bwMode="auto">
          <a:xfrm>
            <a:off x="1246095"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4" name="Line 271"/>
          <p:cNvSpPr>
            <a:spLocks noChangeShapeType="1"/>
          </p:cNvSpPr>
          <p:nvPr/>
        </p:nvSpPr>
        <p:spPr bwMode="auto">
          <a:xfrm>
            <a:off x="3216771"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 name="Rectangle 272"/>
          <p:cNvSpPr>
            <a:spLocks noChangeArrowheads="1"/>
          </p:cNvSpPr>
          <p:nvPr/>
        </p:nvSpPr>
        <p:spPr bwMode="auto">
          <a:xfrm>
            <a:off x="3092044"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6" name="Line 273"/>
          <p:cNvSpPr>
            <a:spLocks noChangeShapeType="1"/>
          </p:cNvSpPr>
          <p:nvPr/>
        </p:nvSpPr>
        <p:spPr bwMode="auto">
          <a:xfrm>
            <a:off x="5061162"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7" name="Rectangle 274"/>
          <p:cNvSpPr>
            <a:spLocks noChangeArrowheads="1"/>
          </p:cNvSpPr>
          <p:nvPr/>
        </p:nvSpPr>
        <p:spPr bwMode="auto">
          <a:xfrm>
            <a:off x="4936435"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8" name="Line 275"/>
          <p:cNvSpPr>
            <a:spLocks noChangeShapeType="1"/>
          </p:cNvSpPr>
          <p:nvPr/>
        </p:nvSpPr>
        <p:spPr bwMode="auto">
          <a:xfrm>
            <a:off x="6907111"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9" name="Rectangle 276"/>
          <p:cNvSpPr>
            <a:spLocks noChangeArrowheads="1"/>
          </p:cNvSpPr>
          <p:nvPr/>
        </p:nvSpPr>
        <p:spPr bwMode="auto">
          <a:xfrm>
            <a:off x="6780826"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0" name="Line 277"/>
          <p:cNvSpPr>
            <a:spLocks noChangeShapeType="1"/>
          </p:cNvSpPr>
          <p:nvPr/>
        </p:nvSpPr>
        <p:spPr bwMode="auto">
          <a:xfrm>
            <a:off x="8751502"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1" name="Rectangle 278"/>
          <p:cNvSpPr>
            <a:spLocks noChangeArrowheads="1"/>
          </p:cNvSpPr>
          <p:nvPr/>
        </p:nvSpPr>
        <p:spPr bwMode="auto">
          <a:xfrm>
            <a:off x="8626776"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2" name="Rectangle 279"/>
          <p:cNvSpPr>
            <a:spLocks noChangeArrowheads="1"/>
          </p:cNvSpPr>
          <p:nvPr/>
        </p:nvSpPr>
        <p:spPr bwMode="auto">
          <a:xfrm>
            <a:off x="3216274" y="5818188"/>
            <a:ext cx="364172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Age of Child when Parents Move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3" name="Rectangle 280"/>
          <p:cNvSpPr>
            <a:spLocks noChangeArrowheads="1"/>
          </p:cNvSpPr>
          <p:nvPr/>
        </p:nvSpPr>
        <p:spPr bwMode="auto">
          <a:xfrm>
            <a:off x="836612" y="6205538"/>
            <a:ext cx="8024814" cy="271463"/>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 name="Oval 282"/>
          <p:cNvSpPr>
            <a:spLocks noChangeArrowheads="1"/>
          </p:cNvSpPr>
          <p:nvPr/>
        </p:nvSpPr>
        <p:spPr bwMode="auto">
          <a:xfrm>
            <a:off x="2667000" y="6289675"/>
            <a:ext cx="10001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 name="Rectangle 286"/>
          <p:cNvSpPr>
            <a:spLocks noChangeArrowheads="1"/>
          </p:cNvSpPr>
          <p:nvPr/>
        </p:nvSpPr>
        <p:spPr bwMode="auto">
          <a:xfrm>
            <a:off x="2878138" y="6223000"/>
            <a:ext cx="20002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Income at Age 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2" name="Rectangle 289"/>
          <p:cNvSpPr>
            <a:spLocks noChangeArrowheads="1"/>
          </p:cNvSpPr>
          <p:nvPr/>
        </p:nvSpPr>
        <p:spPr bwMode="auto">
          <a:xfrm>
            <a:off x="4805363" y="303213"/>
            <a:ext cx="2381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1E2D5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265"/>
          <p:cNvSpPr>
            <a:spLocks noChangeArrowheads="1"/>
          </p:cNvSpPr>
          <p:nvPr/>
        </p:nvSpPr>
        <p:spPr bwMode="auto">
          <a:xfrm rot="16200000">
            <a:off x="-1952526" y="2831713"/>
            <a:ext cx="45098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Coefficient on Predicted Rank in Destination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TextBox 107"/>
          <p:cNvSpPr txBox="1"/>
          <p:nvPr/>
        </p:nvSpPr>
        <p:spPr>
          <a:xfrm>
            <a:off x="133" y="0"/>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rPr>
              <a:t>Movers’ Outcomes vs. Predicted Outcomes Based on Residents in Destination</a:t>
            </a:r>
          </a:p>
          <a:p>
            <a:pPr algn="ctr" fontAlgn="base">
              <a:spcBef>
                <a:spcPct val="0"/>
              </a:spcBef>
              <a:spcAft>
                <a:spcPct val="0"/>
              </a:spcAft>
            </a:pPr>
            <a:r>
              <a:rPr lang="en-US" dirty="0">
                <a:solidFill>
                  <a:srgbClr val="1E2D53"/>
                </a:solidFill>
              </a:rPr>
              <a:t>By Child’s Age at Move, </a:t>
            </a:r>
            <a:r>
              <a:rPr lang="en-GB" dirty="0">
                <a:solidFill>
                  <a:srgbClr val="1E2D53"/>
                </a:solidFill>
              </a:rPr>
              <a:t>Income Measured at Ages 24, 26, 28, or 30</a:t>
            </a:r>
            <a:endParaRPr lang="en-US" dirty="0">
              <a:solidFill>
                <a:prstClr val="black"/>
              </a:solidFill>
            </a:endParaRPr>
          </a:p>
        </p:txBody>
      </p:sp>
      <p:sp>
        <p:nvSpPr>
          <p:cNvPr id="109" name="Oval 281"/>
          <p:cNvSpPr>
            <a:spLocks noChangeArrowheads="1"/>
          </p:cNvSpPr>
          <p:nvPr/>
        </p:nvSpPr>
        <p:spPr bwMode="auto">
          <a:xfrm>
            <a:off x="533400" y="6289675"/>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Rectangle 285"/>
          <p:cNvSpPr>
            <a:spLocks noChangeArrowheads="1"/>
          </p:cNvSpPr>
          <p:nvPr/>
        </p:nvSpPr>
        <p:spPr bwMode="auto">
          <a:xfrm>
            <a:off x="744537" y="6223000"/>
            <a:ext cx="20002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Income at Age 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4705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AutoShape 147"/>
          <p:cNvSpPr>
            <a:spLocks noChangeAspect="1" noChangeArrowheads="1" noTextEdit="1"/>
          </p:cNvSpPr>
          <p:nvPr/>
        </p:nvSpPr>
        <p:spPr bwMode="auto">
          <a:xfrm>
            <a:off x="0" y="103188"/>
            <a:ext cx="9144001"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49"/>
          <p:cNvSpPr>
            <a:spLocks noChangeArrowheads="1"/>
          </p:cNvSpPr>
          <p:nvPr/>
        </p:nvSpPr>
        <p:spPr bwMode="auto">
          <a:xfrm>
            <a:off x="-4763" y="98425"/>
            <a:ext cx="9153526" cy="666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50"/>
          <p:cNvSpPr>
            <a:spLocks noChangeArrowheads="1"/>
          </p:cNvSpPr>
          <p:nvPr/>
        </p:nvSpPr>
        <p:spPr bwMode="auto">
          <a:xfrm>
            <a:off x="0" y="107950"/>
            <a:ext cx="9139239" cy="6646863"/>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Rectangle 151"/>
          <p:cNvSpPr>
            <a:spLocks noChangeArrowheads="1"/>
          </p:cNvSpPr>
          <p:nvPr/>
        </p:nvSpPr>
        <p:spPr bwMode="auto">
          <a:xfrm>
            <a:off x="859443" y="712788"/>
            <a:ext cx="8033935" cy="4673600"/>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 name="Line 152"/>
          <p:cNvSpPr>
            <a:spLocks noChangeShapeType="1"/>
          </p:cNvSpPr>
          <p:nvPr/>
        </p:nvSpPr>
        <p:spPr bwMode="auto">
          <a:xfrm>
            <a:off x="859443" y="4576763"/>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Line 153"/>
          <p:cNvSpPr>
            <a:spLocks noChangeShapeType="1"/>
          </p:cNvSpPr>
          <p:nvPr/>
        </p:nvSpPr>
        <p:spPr bwMode="auto">
          <a:xfrm>
            <a:off x="859443" y="3467100"/>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Line 154"/>
          <p:cNvSpPr>
            <a:spLocks noChangeShapeType="1"/>
          </p:cNvSpPr>
          <p:nvPr/>
        </p:nvSpPr>
        <p:spPr bwMode="auto">
          <a:xfrm>
            <a:off x="859443" y="2354263"/>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Line 155"/>
          <p:cNvSpPr>
            <a:spLocks noChangeShapeType="1"/>
          </p:cNvSpPr>
          <p:nvPr/>
        </p:nvSpPr>
        <p:spPr bwMode="auto">
          <a:xfrm>
            <a:off x="859443" y="1244600"/>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Line 156"/>
          <p:cNvSpPr>
            <a:spLocks noChangeShapeType="1"/>
          </p:cNvSpPr>
          <p:nvPr/>
        </p:nvSpPr>
        <p:spPr bwMode="auto">
          <a:xfrm flipV="1">
            <a:off x="6352079" y="52530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Line 157"/>
          <p:cNvSpPr>
            <a:spLocks noChangeShapeType="1"/>
          </p:cNvSpPr>
          <p:nvPr/>
        </p:nvSpPr>
        <p:spPr bwMode="auto">
          <a:xfrm flipV="1">
            <a:off x="6352079" y="505301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Line 158"/>
          <p:cNvSpPr>
            <a:spLocks noChangeShapeType="1"/>
          </p:cNvSpPr>
          <p:nvPr/>
        </p:nvSpPr>
        <p:spPr bwMode="auto">
          <a:xfrm flipV="1">
            <a:off x="6352079" y="485298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Line 159"/>
          <p:cNvSpPr>
            <a:spLocks noChangeShapeType="1"/>
          </p:cNvSpPr>
          <p:nvPr/>
        </p:nvSpPr>
        <p:spPr bwMode="auto">
          <a:xfrm flipV="1">
            <a:off x="6352079" y="4654550"/>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Line 160"/>
          <p:cNvSpPr>
            <a:spLocks noChangeShapeType="1"/>
          </p:cNvSpPr>
          <p:nvPr/>
        </p:nvSpPr>
        <p:spPr bwMode="auto">
          <a:xfrm flipV="1">
            <a:off x="6352079" y="4454525"/>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Line 161"/>
          <p:cNvSpPr>
            <a:spLocks noChangeShapeType="1"/>
          </p:cNvSpPr>
          <p:nvPr/>
        </p:nvSpPr>
        <p:spPr bwMode="auto">
          <a:xfrm flipV="1">
            <a:off x="6352079" y="425450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 name="Line 162"/>
          <p:cNvSpPr>
            <a:spLocks noChangeShapeType="1"/>
          </p:cNvSpPr>
          <p:nvPr/>
        </p:nvSpPr>
        <p:spPr bwMode="auto">
          <a:xfrm flipV="1">
            <a:off x="6352079" y="4056063"/>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Line 163"/>
          <p:cNvSpPr>
            <a:spLocks noChangeShapeType="1"/>
          </p:cNvSpPr>
          <p:nvPr/>
        </p:nvSpPr>
        <p:spPr bwMode="auto">
          <a:xfrm flipV="1">
            <a:off x="6352079" y="38560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 name="Line 164"/>
          <p:cNvSpPr>
            <a:spLocks noChangeShapeType="1"/>
          </p:cNvSpPr>
          <p:nvPr/>
        </p:nvSpPr>
        <p:spPr bwMode="auto">
          <a:xfrm flipV="1">
            <a:off x="6352079" y="3662363"/>
            <a:ext cx="0" cy="12700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Line 165"/>
          <p:cNvSpPr>
            <a:spLocks noChangeShapeType="1"/>
          </p:cNvSpPr>
          <p:nvPr/>
        </p:nvSpPr>
        <p:spPr bwMode="auto">
          <a:xfrm flipV="1">
            <a:off x="6352079" y="34623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Line 166"/>
          <p:cNvSpPr>
            <a:spLocks noChangeShapeType="1"/>
          </p:cNvSpPr>
          <p:nvPr/>
        </p:nvSpPr>
        <p:spPr bwMode="auto">
          <a:xfrm flipV="1">
            <a:off x="6352079" y="326231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 name="Line 167"/>
          <p:cNvSpPr>
            <a:spLocks noChangeShapeType="1"/>
          </p:cNvSpPr>
          <p:nvPr/>
        </p:nvSpPr>
        <p:spPr bwMode="auto">
          <a:xfrm flipV="1">
            <a:off x="6352079" y="3063875"/>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 name="Line 168"/>
          <p:cNvSpPr>
            <a:spLocks noChangeShapeType="1"/>
          </p:cNvSpPr>
          <p:nvPr/>
        </p:nvSpPr>
        <p:spPr bwMode="auto">
          <a:xfrm flipV="1">
            <a:off x="6352079" y="286385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Line 169"/>
          <p:cNvSpPr>
            <a:spLocks noChangeShapeType="1"/>
          </p:cNvSpPr>
          <p:nvPr/>
        </p:nvSpPr>
        <p:spPr bwMode="auto">
          <a:xfrm flipV="1">
            <a:off x="6352079" y="2663825"/>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 name="Line 170"/>
          <p:cNvSpPr>
            <a:spLocks noChangeShapeType="1"/>
          </p:cNvSpPr>
          <p:nvPr/>
        </p:nvSpPr>
        <p:spPr bwMode="auto">
          <a:xfrm flipV="1">
            <a:off x="6352079" y="246380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 name="Line 171"/>
          <p:cNvSpPr>
            <a:spLocks noChangeShapeType="1"/>
          </p:cNvSpPr>
          <p:nvPr/>
        </p:nvSpPr>
        <p:spPr bwMode="auto">
          <a:xfrm flipV="1">
            <a:off x="6352079" y="226536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 name="Line 172"/>
          <p:cNvSpPr>
            <a:spLocks noChangeShapeType="1"/>
          </p:cNvSpPr>
          <p:nvPr/>
        </p:nvSpPr>
        <p:spPr bwMode="auto">
          <a:xfrm flipV="1">
            <a:off x="6352079" y="20653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Line 173"/>
          <p:cNvSpPr>
            <a:spLocks noChangeShapeType="1"/>
          </p:cNvSpPr>
          <p:nvPr/>
        </p:nvSpPr>
        <p:spPr bwMode="auto">
          <a:xfrm flipV="1">
            <a:off x="6352079" y="186531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 name="Line 174"/>
          <p:cNvSpPr>
            <a:spLocks noChangeShapeType="1"/>
          </p:cNvSpPr>
          <p:nvPr/>
        </p:nvSpPr>
        <p:spPr bwMode="auto">
          <a:xfrm flipV="1">
            <a:off x="6352079" y="1666875"/>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Line 175"/>
          <p:cNvSpPr>
            <a:spLocks noChangeShapeType="1"/>
          </p:cNvSpPr>
          <p:nvPr/>
        </p:nvSpPr>
        <p:spPr bwMode="auto">
          <a:xfrm flipV="1">
            <a:off x="6352079" y="146685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 name="Line 176"/>
          <p:cNvSpPr>
            <a:spLocks noChangeShapeType="1"/>
          </p:cNvSpPr>
          <p:nvPr/>
        </p:nvSpPr>
        <p:spPr bwMode="auto">
          <a:xfrm flipV="1">
            <a:off x="6352079" y="1266825"/>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 name="Line 177"/>
          <p:cNvSpPr>
            <a:spLocks noChangeShapeType="1"/>
          </p:cNvSpPr>
          <p:nvPr/>
        </p:nvSpPr>
        <p:spPr bwMode="auto">
          <a:xfrm flipV="1">
            <a:off x="6352079" y="1068388"/>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 name="Line 178"/>
          <p:cNvSpPr>
            <a:spLocks noChangeShapeType="1"/>
          </p:cNvSpPr>
          <p:nvPr/>
        </p:nvSpPr>
        <p:spPr bwMode="auto">
          <a:xfrm flipV="1">
            <a:off x="6352079" y="86836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Line 179"/>
          <p:cNvSpPr>
            <a:spLocks noChangeShapeType="1"/>
          </p:cNvSpPr>
          <p:nvPr/>
        </p:nvSpPr>
        <p:spPr bwMode="auto">
          <a:xfrm flipV="1">
            <a:off x="6352079" y="712788"/>
            <a:ext cx="0" cy="8890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 name="Oval 180"/>
          <p:cNvSpPr>
            <a:spLocks noChangeArrowheads="1"/>
          </p:cNvSpPr>
          <p:nvPr/>
        </p:nvSpPr>
        <p:spPr bwMode="auto">
          <a:xfrm>
            <a:off x="952988" y="1395413"/>
            <a:ext cx="96663"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Oval 181"/>
          <p:cNvSpPr>
            <a:spLocks noChangeArrowheads="1"/>
          </p:cNvSpPr>
          <p:nvPr/>
        </p:nvSpPr>
        <p:spPr bwMode="auto">
          <a:xfrm>
            <a:off x="1322489" y="1655763"/>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Oval 182"/>
          <p:cNvSpPr>
            <a:spLocks noChangeArrowheads="1"/>
          </p:cNvSpPr>
          <p:nvPr/>
        </p:nvSpPr>
        <p:spPr bwMode="auto">
          <a:xfrm>
            <a:off x="1691991" y="1339850"/>
            <a:ext cx="98222"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Oval 183"/>
          <p:cNvSpPr>
            <a:spLocks noChangeArrowheads="1"/>
          </p:cNvSpPr>
          <p:nvPr/>
        </p:nvSpPr>
        <p:spPr bwMode="auto">
          <a:xfrm>
            <a:off x="2056816" y="1549400"/>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Oval 184"/>
          <p:cNvSpPr>
            <a:spLocks noChangeArrowheads="1"/>
          </p:cNvSpPr>
          <p:nvPr/>
        </p:nvSpPr>
        <p:spPr bwMode="auto">
          <a:xfrm>
            <a:off x="2427877" y="2038350"/>
            <a:ext cx="96663"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Oval 185"/>
          <p:cNvSpPr>
            <a:spLocks noChangeArrowheads="1"/>
          </p:cNvSpPr>
          <p:nvPr/>
        </p:nvSpPr>
        <p:spPr bwMode="auto">
          <a:xfrm>
            <a:off x="2797378" y="2298700"/>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Oval 186"/>
          <p:cNvSpPr>
            <a:spLocks noChangeArrowheads="1"/>
          </p:cNvSpPr>
          <p:nvPr/>
        </p:nvSpPr>
        <p:spPr bwMode="auto">
          <a:xfrm>
            <a:off x="3166880" y="2082800"/>
            <a:ext cx="98222"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Oval 187"/>
          <p:cNvSpPr>
            <a:spLocks noChangeArrowheads="1"/>
          </p:cNvSpPr>
          <p:nvPr/>
        </p:nvSpPr>
        <p:spPr bwMode="auto">
          <a:xfrm>
            <a:off x="3537941" y="2752725"/>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Oval 188"/>
          <p:cNvSpPr>
            <a:spLocks noChangeArrowheads="1"/>
          </p:cNvSpPr>
          <p:nvPr/>
        </p:nvSpPr>
        <p:spPr bwMode="auto">
          <a:xfrm>
            <a:off x="3902765" y="2786063"/>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Oval 189"/>
          <p:cNvSpPr>
            <a:spLocks noChangeArrowheads="1"/>
          </p:cNvSpPr>
          <p:nvPr/>
        </p:nvSpPr>
        <p:spPr bwMode="auto">
          <a:xfrm>
            <a:off x="4272268" y="2968625"/>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Oval 190"/>
          <p:cNvSpPr>
            <a:spLocks noChangeArrowheads="1"/>
          </p:cNvSpPr>
          <p:nvPr/>
        </p:nvSpPr>
        <p:spPr bwMode="auto">
          <a:xfrm>
            <a:off x="4641769" y="3324225"/>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 name="Oval 191"/>
          <p:cNvSpPr>
            <a:spLocks noChangeArrowheads="1"/>
          </p:cNvSpPr>
          <p:nvPr/>
        </p:nvSpPr>
        <p:spPr bwMode="auto">
          <a:xfrm>
            <a:off x="5012830" y="3567113"/>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 name="Oval 192"/>
          <p:cNvSpPr>
            <a:spLocks noChangeArrowheads="1"/>
          </p:cNvSpPr>
          <p:nvPr/>
        </p:nvSpPr>
        <p:spPr bwMode="auto">
          <a:xfrm>
            <a:off x="5382332" y="3673475"/>
            <a:ext cx="98222"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6" name="Oval 193"/>
          <p:cNvSpPr>
            <a:spLocks noChangeArrowheads="1"/>
          </p:cNvSpPr>
          <p:nvPr/>
        </p:nvSpPr>
        <p:spPr bwMode="auto">
          <a:xfrm>
            <a:off x="5747156" y="3967163"/>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Oval 194"/>
          <p:cNvSpPr>
            <a:spLocks noChangeArrowheads="1"/>
          </p:cNvSpPr>
          <p:nvPr/>
        </p:nvSpPr>
        <p:spPr bwMode="auto">
          <a:xfrm>
            <a:off x="6116657" y="4205288"/>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Oval 195"/>
          <p:cNvSpPr>
            <a:spLocks noChangeArrowheads="1"/>
          </p:cNvSpPr>
          <p:nvPr/>
        </p:nvSpPr>
        <p:spPr bwMode="auto">
          <a:xfrm>
            <a:off x="6487719" y="4737100"/>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Oval 196"/>
          <p:cNvSpPr>
            <a:spLocks noChangeArrowheads="1"/>
          </p:cNvSpPr>
          <p:nvPr/>
        </p:nvSpPr>
        <p:spPr bwMode="auto">
          <a:xfrm>
            <a:off x="6857220" y="4176713"/>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Oval 197"/>
          <p:cNvSpPr>
            <a:spLocks noChangeArrowheads="1"/>
          </p:cNvSpPr>
          <p:nvPr/>
        </p:nvSpPr>
        <p:spPr bwMode="auto">
          <a:xfrm>
            <a:off x="7222045" y="4383088"/>
            <a:ext cx="98222"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 name="Oval 198"/>
          <p:cNvSpPr>
            <a:spLocks noChangeArrowheads="1"/>
          </p:cNvSpPr>
          <p:nvPr/>
        </p:nvSpPr>
        <p:spPr bwMode="auto">
          <a:xfrm>
            <a:off x="7593106" y="4227513"/>
            <a:ext cx="9666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Oval 199"/>
          <p:cNvSpPr>
            <a:spLocks noChangeArrowheads="1"/>
          </p:cNvSpPr>
          <p:nvPr/>
        </p:nvSpPr>
        <p:spPr bwMode="auto">
          <a:xfrm>
            <a:off x="7962608" y="4470400"/>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Oval 200"/>
          <p:cNvSpPr>
            <a:spLocks noChangeArrowheads="1"/>
          </p:cNvSpPr>
          <p:nvPr/>
        </p:nvSpPr>
        <p:spPr bwMode="auto">
          <a:xfrm>
            <a:off x="8332109" y="4067175"/>
            <a:ext cx="98222"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Oval 201"/>
          <p:cNvSpPr>
            <a:spLocks noChangeArrowheads="1"/>
          </p:cNvSpPr>
          <p:nvPr/>
        </p:nvSpPr>
        <p:spPr bwMode="auto">
          <a:xfrm>
            <a:off x="8703170" y="4870450"/>
            <a:ext cx="9666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Oval 202"/>
          <p:cNvSpPr>
            <a:spLocks noChangeArrowheads="1"/>
          </p:cNvSpPr>
          <p:nvPr/>
        </p:nvSpPr>
        <p:spPr bwMode="auto">
          <a:xfrm>
            <a:off x="1691991" y="205422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Oval 203"/>
          <p:cNvSpPr>
            <a:spLocks noChangeArrowheads="1"/>
          </p:cNvSpPr>
          <p:nvPr/>
        </p:nvSpPr>
        <p:spPr bwMode="auto">
          <a:xfrm>
            <a:off x="2056816" y="18605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Oval 204"/>
          <p:cNvSpPr>
            <a:spLocks noChangeArrowheads="1"/>
          </p:cNvSpPr>
          <p:nvPr/>
        </p:nvSpPr>
        <p:spPr bwMode="auto">
          <a:xfrm>
            <a:off x="2427877" y="2192338"/>
            <a:ext cx="9666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8" name="Oval 205"/>
          <p:cNvSpPr>
            <a:spLocks noChangeArrowheads="1"/>
          </p:cNvSpPr>
          <p:nvPr/>
        </p:nvSpPr>
        <p:spPr bwMode="auto">
          <a:xfrm>
            <a:off x="2797378" y="242570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9" name="Oval 206"/>
          <p:cNvSpPr>
            <a:spLocks noChangeArrowheads="1"/>
          </p:cNvSpPr>
          <p:nvPr/>
        </p:nvSpPr>
        <p:spPr bwMode="auto">
          <a:xfrm>
            <a:off x="3166880" y="231457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 name="Oval 207"/>
          <p:cNvSpPr>
            <a:spLocks noChangeArrowheads="1"/>
          </p:cNvSpPr>
          <p:nvPr/>
        </p:nvSpPr>
        <p:spPr bwMode="auto">
          <a:xfrm>
            <a:off x="3537941" y="293052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Oval 208"/>
          <p:cNvSpPr>
            <a:spLocks noChangeArrowheads="1"/>
          </p:cNvSpPr>
          <p:nvPr/>
        </p:nvSpPr>
        <p:spPr bwMode="auto">
          <a:xfrm>
            <a:off x="3902765" y="3151188"/>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2" name="Oval 209"/>
          <p:cNvSpPr>
            <a:spLocks noChangeArrowheads="1"/>
          </p:cNvSpPr>
          <p:nvPr/>
        </p:nvSpPr>
        <p:spPr bwMode="auto">
          <a:xfrm>
            <a:off x="4272268" y="340677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Oval 210"/>
          <p:cNvSpPr>
            <a:spLocks noChangeArrowheads="1"/>
          </p:cNvSpPr>
          <p:nvPr/>
        </p:nvSpPr>
        <p:spPr bwMode="auto">
          <a:xfrm>
            <a:off x="4641769" y="33845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4" name="Oval 211"/>
          <p:cNvSpPr>
            <a:spLocks noChangeArrowheads="1"/>
          </p:cNvSpPr>
          <p:nvPr/>
        </p:nvSpPr>
        <p:spPr bwMode="auto">
          <a:xfrm>
            <a:off x="5012830" y="3706813"/>
            <a:ext cx="98222" cy="98425"/>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Oval 212"/>
          <p:cNvSpPr>
            <a:spLocks noChangeArrowheads="1"/>
          </p:cNvSpPr>
          <p:nvPr/>
        </p:nvSpPr>
        <p:spPr bwMode="auto">
          <a:xfrm>
            <a:off x="5382332" y="3717925"/>
            <a:ext cx="98222" cy="98425"/>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6" name="Oval 213"/>
          <p:cNvSpPr>
            <a:spLocks noChangeArrowheads="1"/>
          </p:cNvSpPr>
          <p:nvPr/>
        </p:nvSpPr>
        <p:spPr bwMode="auto">
          <a:xfrm>
            <a:off x="5747156" y="414337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7" name="Oval 214"/>
          <p:cNvSpPr>
            <a:spLocks noChangeArrowheads="1"/>
          </p:cNvSpPr>
          <p:nvPr/>
        </p:nvSpPr>
        <p:spPr bwMode="auto">
          <a:xfrm>
            <a:off x="6116657" y="4205288"/>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Oval 215"/>
          <p:cNvSpPr>
            <a:spLocks noChangeArrowheads="1"/>
          </p:cNvSpPr>
          <p:nvPr/>
        </p:nvSpPr>
        <p:spPr bwMode="auto">
          <a:xfrm>
            <a:off x="6487719" y="45656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Oval 216"/>
          <p:cNvSpPr>
            <a:spLocks noChangeArrowheads="1"/>
          </p:cNvSpPr>
          <p:nvPr/>
        </p:nvSpPr>
        <p:spPr bwMode="auto">
          <a:xfrm>
            <a:off x="6857220" y="44767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Oval 217"/>
          <p:cNvSpPr>
            <a:spLocks noChangeArrowheads="1"/>
          </p:cNvSpPr>
          <p:nvPr/>
        </p:nvSpPr>
        <p:spPr bwMode="auto">
          <a:xfrm>
            <a:off x="7222045" y="464820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Oval 218"/>
          <p:cNvSpPr>
            <a:spLocks noChangeArrowheads="1"/>
          </p:cNvSpPr>
          <p:nvPr/>
        </p:nvSpPr>
        <p:spPr bwMode="auto">
          <a:xfrm>
            <a:off x="7593106" y="4271963"/>
            <a:ext cx="9666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Oval 219"/>
          <p:cNvSpPr>
            <a:spLocks noChangeArrowheads="1"/>
          </p:cNvSpPr>
          <p:nvPr/>
        </p:nvSpPr>
        <p:spPr bwMode="auto">
          <a:xfrm>
            <a:off x="7962608" y="4056063"/>
            <a:ext cx="98222" cy="98425"/>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Oval 220"/>
          <p:cNvSpPr>
            <a:spLocks noChangeArrowheads="1"/>
          </p:cNvSpPr>
          <p:nvPr/>
        </p:nvSpPr>
        <p:spPr bwMode="auto">
          <a:xfrm>
            <a:off x="8332109" y="4249738"/>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Oval 221"/>
          <p:cNvSpPr>
            <a:spLocks noChangeArrowheads="1"/>
          </p:cNvSpPr>
          <p:nvPr/>
        </p:nvSpPr>
        <p:spPr bwMode="auto">
          <a:xfrm>
            <a:off x="8703170" y="5191125"/>
            <a:ext cx="9666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Oval 222"/>
          <p:cNvSpPr>
            <a:spLocks noChangeArrowheads="1"/>
          </p:cNvSpPr>
          <p:nvPr/>
        </p:nvSpPr>
        <p:spPr bwMode="auto">
          <a:xfrm>
            <a:off x="2427877" y="2170113"/>
            <a:ext cx="96663"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Oval 223"/>
          <p:cNvSpPr>
            <a:spLocks noChangeArrowheads="1"/>
          </p:cNvSpPr>
          <p:nvPr/>
        </p:nvSpPr>
        <p:spPr bwMode="auto">
          <a:xfrm>
            <a:off x="2797378" y="2032000"/>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Oval 224"/>
          <p:cNvSpPr>
            <a:spLocks noChangeArrowheads="1"/>
          </p:cNvSpPr>
          <p:nvPr/>
        </p:nvSpPr>
        <p:spPr bwMode="auto">
          <a:xfrm>
            <a:off x="3166880" y="2147888"/>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Oval 225"/>
          <p:cNvSpPr>
            <a:spLocks noChangeArrowheads="1"/>
          </p:cNvSpPr>
          <p:nvPr/>
        </p:nvSpPr>
        <p:spPr bwMode="auto">
          <a:xfrm>
            <a:off x="3537941" y="2492375"/>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Oval 226"/>
          <p:cNvSpPr>
            <a:spLocks noChangeArrowheads="1"/>
          </p:cNvSpPr>
          <p:nvPr/>
        </p:nvSpPr>
        <p:spPr bwMode="auto">
          <a:xfrm>
            <a:off x="3902765" y="3157538"/>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Oval 227"/>
          <p:cNvSpPr>
            <a:spLocks noChangeArrowheads="1"/>
          </p:cNvSpPr>
          <p:nvPr/>
        </p:nvSpPr>
        <p:spPr bwMode="auto">
          <a:xfrm>
            <a:off x="4272268" y="3484563"/>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Oval 228"/>
          <p:cNvSpPr>
            <a:spLocks noChangeArrowheads="1"/>
          </p:cNvSpPr>
          <p:nvPr/>
        </p:nvSpPr>
        <p:spPr bwMode="auto">
          <a:xfrm>
            <a:off x="4641769" y="3124200"/>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Oval 229"/>
          <p:cNvSpPr>
            <a:spLocks noChangeArrowheads="1"/>
          </p:cNvSpPr>
          <p:nvPr/>
        </p:nvSpPr>
        <p:spPr bwMode="auto">
          <a:xfrm>
            <a:off x="5012830" y="3644900"/>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Oval 230"/>
          <p:cNvSpPr>
            <a:spLocks noChangeArrowheads="1"/>
          </p:cNvSpPr>
          <p:nvPr/>
        </p:nvSpPr>
        <p:spPr bwMode="auto">
          <a:xfrm>
            <a:off x="5382332" y="3922713"/>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Oval 231"/>
          <p:cNvSpPr>
            <a:spLocks noChangeArrowheads="1"/>
          </p:cNvSpPr>
          <p:nvPr/>
        </p:nvSpPr>
        <p:spPr bwMode="auto">
          <a:xfrm>
            <a:off x="5747156" y="4016375"/>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Oval 232"/>
          <p:cNvSpPr>
            <a:spLocks noChangeArrowheads="1"/>
          </p:cNvSpPr>
          <p:nvPr/>
        </p:nvSpPr>
        <p:spPr bwMode="auto">
          <a:xfrm>
            <a:off x="6116657" y="4027488"/>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Oval 233"/>
          <p:cNvSpPr>
            <a:spLocks noChangeArrowheads="1"/>
          </p:cNvSpPr>
          <p:nvPr/>
        </p:nvSpPr>
        <p:spPr bwMode="auto">
          <a:xfrm>
            <a:off x="6487719" y="4521200"/>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Oval 234"/>
          <p:cNvSpPr>
            <a:spLocks noChangeArrowheads="1"/>
          </p:cNvSpPr>
          <p:nvPr/>
        </p:nvSpPr>
        <p:spPr bwMode="auto">
          <a:xfrm>
            <a:off x="6857220" y="4659313"/>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Oval 235"/>
          <p:cNvSpPr>
            <a:spLocks noChangeArrowheads="1"/>
          </p:cNvSpPr>
          <p:nvPr/>
        </p:nvSpPr>
        <p:spPr bwMode="auto">
          <a:xfrm>
            <a:off x="7222045" y="4298950"/>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Oval 236"/>
          <p:cNvSpPr>
            <a:spLocks noChangeArrowheads="1"/>
          </p:cNvSpPr>
          <p:nvPr/>
        </p:nvSpPr>
        <p:spPr bwMode="auto">
          <a:xfrm>
            <a:off x="7593106" y="4371975"/>
            <a:ext cx="96663" cy="98425"/>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Oval 237"/>
          <p:cNvSpPr>
            <a:spLocks noChangeArrowheads="1"/>
          </p:cNvSpPr>
          <p:nvPr/>
        </p:nvSpPr>
        <p:spPr bwMode="auto">
          <a:xfrm>
            <a:off x="7962608" y="4210050"/>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Oval 238"/>
          <p:cNvSpPr>
            <a:spLocks noChangeArrowheads="1"/>
          </p:cNvSpPr>
          <p:nvPr/>
        </p:nvSpPr>
        <p:spPr bwMode="auto">
          <a:xfrm>
            <a:off x="8332109" y="5175250"/>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Oval 239"/>
          <p:cNvSpPr>
            <a:spLocks noChangeArrowheads="1"/>
          </p:cNvSpPr>
          <p:nvPr/>
        </p:nvSpPr>
        <p:spPr bwMode="auto">
          <a:xfrm>
            <a:off x="8703170" y="5141913"/>
            <a:ext cx="96663"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 name="Line 256"/>
          <p:cNvSpPr>
            <a:spLocks noChangeShapeType="1"/>
          </p:cNvSpPr>
          <p:nvPr/>
        </p:nvSpPr>
        <p:spPr bwMode="auto">
          <a:xfrm flipV="1">
            <a:off x="859443" y="712788"/>
            <a:ext cx="0" cy="467360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 name="Line 257"/>
          <p:cNvSpPr>
            <a:spLocks noChangeShapeType="1"/>
          </p:cNvSpPr>
          <p:nvPr/>
        </p:nvSpPr>
        <p:spPr bwMode="auto">
          <a:xfrm flipH="1">
            <a:off x="767457" y="4576763"/>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 name="Rectangle 258"/>
          <p:cNvSpPr>
            <a:spLocks noChangeArrowheads="1"/>
          </p:cNvSpPr>
          <p:nvPr/>
        </p:nvSpPr>
        <p:spPr bwMode="auto">
          <a:xfrm rot="16200000">
            <a:off x="401829" y="4354321"/>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2" name="Line 259"/>
          <p:cNvSpPr>
            <a:spLocks noChangeShapeType="1"/>
          </p:cNvSpPr>
          <p:nvPr/>
        </p:nvSpPr>
        <p:spPr bwMode="auto">
          <a:xfrm flipH="1">
            <a:off x="767457" y="3467100"/>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3" name="Rectangle 260"/>
          <p:cNvSpPr>
            <a:spLocks noChangeArrowheads="1"/>
          </p:cNvSpPr>
          <p:nvPr/>
        </p:nvSpPr>
        <p:spPr bwMode="auto">
          <a:xfrm rot="16200000">
            <a:off x="401829" y="3246246"/>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4" name="Line 261"/>
          <p:cNvSpPr>
            <a:spLocks noChangeShapeType="1"/>
          </p:cNvSpPr>
          <p:nvPr/>
        </p:nvSpPr>
        <p:spPr bwMode="auto">
          <a:xfrm flipH="1">
            <a:off x="767457" y="2354263"/>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5" name="Rectangle 262"/>
          <p:cNvSpPr>
            <a:spLocks noChangeArrowheads="1"/>
          </p:cNvSpPr>
          <p:nvPr/>
        </p:nvSpPr>
        <p:spPr bwMode="auto">
          <a:xfrm rot="16200000">
            <a:off x="401829" y="2131821"/>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6" name="Line 263"/>
          <p:cNvSpPr>
            <a:spLocks noChangeShapeType="1"/>
          </p:cNvSpPr>
          <p:nvPr/>
        </p:nvSpPr>
        <p:spPr bwMode="auto">
          <a:xfrm flipH="1">
            <a:off x="767457" y="1244600"/>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7" name="Rectangle 264"/>
          <p:cNvSpPr>
            <a:spLocks noChangeArrowheads="1"/>
          </p:cNvSpPr>
          <p:nvPr/>
        </p:nvSpPr>
        <p:spPr bwMode="auto">
          <a:xfrm rot="16200000">
            <a:off x="401829" y="1023746"/>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1" name="Line 268"/>
          <p:cNvSpPr>
            <a:spLocks noChangeShapeType="1"/>
          </p:cNvSpPr>
          <p:nvPr/>
        </p:nvSpPr>
        <p:spPr bwMode="auto">
          <a:xfrm>
            <a:off x="859443" y="5386388"/>
            <a:ext cx="803393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 name="Line 269"/>
          <p:cNvSpPr>
            <a:spLocks noChangeShapeType="1"/>
          </p:cNvSpPr>
          <p:nvPr/>
        </p:nvSpPr>
        <p:spPr bwMode="auto">
          <a:xfrm>
            <a:off x="1370821"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 name="Rectangle 270"/>
          <p:cNvSpPr>
            <a:spLocks noChangeArrowheads="1"/>
          </p:cNvSpPr>
          <p:nvPr/>
        </p:nvSpPr>
        <p:spPr bwMode="auto">
          <a:xfrm>
            <a:off x="1246095"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4" name="Line 271"/>
          <p:cNvSpPr>
            <a:spLocks noChangeShapeType="1"/>
          </p:cNvSpPr>
          <p:nvPr/>
        </p:nvSpPr>
        <p:spPr bwMode="auto">
          <a:xfrm>
            <a:off x="3216771"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 name="Rectangle 272"/>
          <p:cNvSpPr>
            <a:spLocks noChangeArrowheads="1"/>
          </p:cNvSpPr>
          <p:nvPr/>
        </p:nvSpPr>
        <p:spPr bwMode="auto">
          <a:xfrm>
            <a:off x="3092044"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6" name="Line 273"/>
          <p:cNvSpPr>
            <a:spLocks noChangeShapeType="1"/>
          </p:cNvSpPr>
          <p:nvPr/>
        </p:nvSpPr>
        <p:spPr bwMode="auto">
          <a:xfrm>
            <a:off x="5061162"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7" name="Rectangle 274"/>
          <p:cNvSpPr>
            <a:spLocks noChangeArrowheads="1"/>
          </p:cNvSpPr>
          <p:nvPr/>
        </p:nvSpPr>
        <p:spPr bwMode="auto">
          <a:xfrm>
            <a:off x="4936435"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8" name="Line 275"/>
          <p:cNvSpPr>
            <a:spLocks noChangeShapeType="1"/>
          </p:cNvSpPr>
          <p:nvPr/>
        </p:nvSpPr>
        <p:spPr bwMode="auto">
          <a:xfrm>
            <a:off x="6907111"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9" name="Rectangle 276"/>
          <p:cNvSpPr>
            <a:spLocks noChangeArrowheads="1"/>
          </p:cNvSpPr>
          <p:nvPr/>
        </p:nvSpPr>
        <p:spPr bwMode="auto">
          <a:xfrm>
            <a:off x="6780826"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0" name="Line 277"/>
          <p:cNvSpPr>
            <a:spLocks noChangeShapeType="1"/>
          </p:cNvSpPr>
          <p:nvPr/>
        </p:nvSpPr>
        <p:spPr bwMode="auto">
          <a:xfrm>
            <a:off x="8751502"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1" name="Rectangle 278"/>
          <p:cNvSpPr>
            <a:spLocks noChangeArrowheads="1"/>
          </p:cNvSpPr>
          <p:nvPr/>
        </p:nvSpPr>
        <p:spPr bwMode="auto">
          <a:xfrm>
            <a:off x="8626776"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2" name="Rectangle 279"/>
          <p:cNvSpPr>
            <a:spLocks noChangeArrowheads="1"/>
          </p:cNvSpPr>
          <p:nvPr/>
        </p:nvSpPr>
        <p:spPr bwMode="auto">
          <a:xfrm>
            <a:off x="3216274" y="5818188"/>
            <a:ext cx="364172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Age of Child when Parents Move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3" name="Rectangle 280"/>
          <p:cNvSpPr>
            <a:spLocks noChangeArrowheads="1"/>
          </p:cNvSpPr>
          <p:nvPr/>
        </p:nvSpPr>
        <p:spPr bwMode="auto">
          <a:xfrm>
            <a:off x="836612" y="6205538"/>
            <a:ext cx="8024814" cy="271463"/>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 name="Oval 281"/>
          <p:cNvSpPr>
            <a:spLocks noChangeArrowheads="1"/>
          </p:cNvSpPr>
          <p:nvPr/>
        </p:nvSpPr>
        <p:spPr bwMode="auto">
          <a:xfrm>
            <a:off x="533400" y="6289675"/>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 name="Oval 282"/>
          <p:cNvSpPr>
            <a:spLocks noChangeArrowheads="1"/>
          </p:cNvSpPr>
          <p:nvPr/>
        </p:nvSpPr>
        <p:spPr bwMode="auto">
          <a:xfrm>
            <a:off x="2667000" y="6289675"/>
            <a:ext cx="10001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 name="Oval 283"/>
          <p:cNvSpPr>
            <a:spLocks noChangeArrowheads="1"/>
          </p:cNvSpPr>
          <p:nvPr/>
        </p:nvSpPr>
        <p:spPr bwMode="auto">
          <a:xfrm>
            <a:off x="4876800" y="6289675"/>
            <a:ext cx="100013"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 name="Rectangle 285"/>
          <p:cNvSpPr>
            <a:spLocks noChangeArrowheads="1"/>
          </p:cNvSpPr>
          <p:nvPr/>
        </p:nvSpPr>
        <p:spPr bwMode="auto">
          <a:xfrm>
            <a:off x="744537" y="6223000"/>
            <a:ext cx="20002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Income at Age 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9" name="Rectangle 286"/>
          <p:cNvSpPr>
            <a:spLocks noChangeArrowheads="1"/>
          </p:cNvSpPr>
          <p:nvPr/>
        </p:nvSpPr>
        <p:spPr bwMode="auto">
          <a:xfrm>
            <a:off x="2878138" y="6223000"/>
            <a:ext cx="20002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Income at Age 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0" name="Rectangle 287"/>
          <p:cNvSpPr>
            <a:spLocks noChangeArrowheads="1"/>
          </p:cNvSpPr>
          <p:nvPr/>
        </p:nvSpPr>
        <p:spPr bwMode="auto">
          <a:xfrm>
            <a:off x="5086350" y="6223000"/>
            <a:ext cx="20002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Income at Age 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2" name="Rectangle 289"/>
          <p:cNvSpPr>
            <a:spLocks noChangeArrowheads="1"/>
          </p:cNvSpPr>
          <p:nvPr/>
        </p:nvSpPr>
        <p:spPr bwMode="auto">
          <a:xfrm>
            <a:off x="4805363" y="303213"/>
            <a:ext cx="2381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1E2D5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Rectangle 265"/>
          <p:cNvSpPr>
            <a:spLocks noChangeArrowheads="1"/>
          </p:cNvSpPr>
          <p:nvPr/>
        </p:nvSpPr>
        <p:spPr bwMode="auto">
          <a:xfrm rot="16200000">
            <a:off x="-1952526" y="2831713"/>
            <a:ext cx="45098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Coefficient on Predicted Rank in Destination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8" name="TextBox 127"/>
          <p:cNvSpPr txBox="1"/>
          <p:nvPr/>
        </p:nvSpPr>
        <p:spPr>
          <a:xfrm>
            <a:off x="133" y="0"/>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rPr>
              <a:t>Movers’ Outcomes vs. Predicted Outcomes Based on Residents in Destination</a:t>
            </a:r>
          </a:p>
          <a:p>
            <a:pPr algn="ctr" fontAlgn="base">
              <a:spcBef>
                <a:spcPct val="0"/>
              </a:spcBef>
              <a:spcAft>
                <a:spcPct val="0"/>
              </a:spcAft>
            </a:pPr>
            <a:r>
              <a:rPr lang="en-US" dirty="0">
                <a:solidFill>
                  <a:srgbClr val="1E2D53"/>
                </a:solidFill>
              </a:rPr>
              <a:t>By Child’s Age at Move, </a:t>
            </a:r>
            <a:r>
              <a:rPr lang="en-GB" dirty="0">
                <a:solidFill>
                  <a:srgbClr val="1E2D53"/>
                </a:solidFill>
              </a:rPr>
              <a:t>Income Measured at Ages 24, 26, 28, or 30</a:t>
            </a:r>
            <a:endParaRPr lang="en-US" dirty="0">
              <a:solidFill>
                <a:prstClr val="black"/>
              </a:solidFill>
            </a:endParaRPr>
          </a:p>
        </p:txBody>
      </p:sp>
    </p:spTree>
    <p:extLst>
      <p:ext uri="{BB962C8B-B14F-4D97-AF65-F5344CB8AC3E}">
        <p14:creationId xmlns:p14="http://schemas.microsoft.com/office/powerpoint/2010/main" val="434731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AutoShape 147"/>
          <p:cNvSpPr>
            <a:spLocks noChangeAspect="1" noChangeArrowheads="1" noTextEdit="1"/>
          </p:cNvSpPr>
          <p:nvPr/>
        </p:nvSpPr>
        <p:spPr bwMode="auto">
          <a:xfrm>
            <a:off x="0" y="103188"/>
            <a:ext cx="9144001"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49"/>
          <p:cNvSpPr>
            <a:spLocks noChangeArrowheads="1"/>
          </p:cNvSpPr>
          <p:nvPr/>
        </p:nvSpPr>
        <p:spPr bwMode="auto">
          <a:xfrm>
            <a:off x="-4763" y="98425"/>
            <a:ext cx="9153526" cy="666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50"/>
          <p:cNvSpPr>
            <a:spLocks noChangeArrowheads="1"/>
          </p:cNvSpPr>
          <p:nvPr/>
        </p:nvSpPr>
        <p:spPr bwMode="auto">
          <a:xfrm>
            <a:off x="0" y="107950"/>
            <a:ext cx="9139239" cy="6646863"/>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Rectangle 151"/>
          <p:cNvSpPr>
            <a:spLocks noChangeArrowheads="1"/>
          </p:cNvSpPr>
          <p:nvPr/>
        </p:nvSpPr>
        <p:spPr bwMode="auto">
          <a:xfrm>
            <a:off x="859443" y="712788"/>
            <a:ext cx="8033935" cy="4673600"/>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 name="Line 152"/>
          <p:cNvSpPr>
            <a:spLocks noChangeShapeType="1"/>
          </p:cNvSpPr>
          <p:nvPr/>
        </p:nvSpPr>
        <p:spPr bwMode="auto">
          <a:xfrm>
            <a:off x="859443" y="4576763"/>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Line 153"/>
          <p:cNvSpPr>
            <a:spLocks noChangeShapeType="1"/>
          </p:cNvSpPr>
          <p:nvPr/>
        </p:nvSpPr>
        <p:spPr bwMode="auto">
          <a:xfrm>
            <a:off x="859443" y="3467100"/>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Line 154"/>
          <p:cNvSpPr>
            <a:spLocks noChangeShapeType="1"/>
          </p:cNvSpPr>
          <p:nvPr/>
        </p:nvSpPr>
        <p:spPr bwMode="auto">
          <a:xfrm>
            <a:off x="859443" y="2354263"/>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Line 155"/>
          <p:cNvSpPr>
            <a:spLocks noChangeShapeType="1"/>
          </p:cNvSpPr>
          <p:nvPr/>
        </p:nvSpPr>
        <p:spPr bwMode="auto">
          <a:xfrm>
            <a:off x="859443" y="1244600"/>
            <a:ext cx="8033935"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Line 156"/>
          <p:cNvSpPr>
            <a:spLocks noChangeShapeType="1"/>
          </p:cNvSpPr>
          <p:nvPr/>
        </p:nvSpPr>
        <p:spPr bwMode="auto">
          <a:xfrm flipV="1">
            <a:off x="6352079" y="52530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Line 157"/>
          <p:cNvSpPr>
            <a:spLocks noChangeShapeType="1"/>
          </p:cNvSpPr>
          <p:nvPr/>
        </p:nvSpPr>
        <p:spPr bwMode="auto">
          <a:xfrm flipV="1">
            <a:off x="6352079" y="505301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Line 158"/>
          <p:cNvSpPr>
            <a:spLocks noChangeShapeType="1"/>
          </p:cNvSpPr>
          <p:nvPr/>
        </p:nvSpPr>
        <p:spPr bwMode="auto">
          <a:xfrm flipV="1">
            <a:off x="6352079" y="485298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Line 159"/>
          <p:cNvSpPr>
            <a:spLocks noChangeShapeType="1"/>
          </p:cNvSpPr>
          <p:nvPr/>
        </p:nvSpPr>
        <p:spPr bwMode="auto">
          <a:xfrm flipV="1">
            <a:off x="6352079" y="4654550"/>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Line 160"/>
          <p:cNvSpPr>
            <a:spLocks noChangeShapeType="1"/>
          </p:cNvSpPr>
          <p:nvPr/>
        </p:nvSpPr>
        <p:spPr bwMode="auto">
          <a:xfrm flipV="1">
            <a:off x="6352079" y="4454525"/>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Line 161"/>
          <p:cNvSpPr>
            <a:spLocks noChangeShapeType="1"/>
          </p:cNvSpPr>
          <p:nvPr/>
        </p:nvSpPr>
        <p:spPr bwMode="auto">
          <a:xfrm flipV="1">
            <a:off x="6352079" y="425450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 name="Line 162"/>
          <p:cNvSpPr>
            <a:spLocks noChangeShapeType="1"/>
          </p:cNvSpPr>
          <p:nvPr/>
        </p:nvSpPr>
        <p:spPr bwMode="auto">
          <a:xfrm flipV="1">
            <a:off x="6352079" y="4056063"/>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Line 163"/>
          <p:cNvSpPr>
            <a:spLocks noChangeShapeType="1"/>
          </p:cNvSpPr>
          <p:nvPr/>
        </p:nvSpPr>
        <p:spPr bwMode="auto">
          <a:xfrm flipV="1">
            <a:off x="6352079" y="38560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 name="Line 164"/>
          <p:cNvSpPr>
            <a:spLocks noChangeShapeType="1"/>
          </p:cNvSpPr>
          <p:nvPr/>
        </p:nvSpPr>
        <p:spPr bwMode="auto">
          <a:xfrm flipV="1">
            <a:off x="6352079" y="3662363"/>
            <a:ext cx="0" cy="12700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Line 165"/>
          <p:cNvSpPr>
            <a:spLocks noChangeShapeType="1"/>
          </p:cNvSpPr>
          <p:nvPr/>
        </p:nvSpPr>
        <p:spPr bwMode="auto">
          <a:xfrm flipV="1">
            <a:off x="6352079" y="34623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Line 166"/>
          <p:cNvSpPr>
            <a:spLocks noChangeShapeType="1"/>
          </p:cNvSpPr>
          <p:nvPr/>
        </p:nvSpPr>
        <p:spPr bwMode="auto">
          <a:xfrm flipV="1">
            <a:off x="6352079" y="326231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 name="Line 167"/>
          <p:cNvSpPr>
            <a:spLocks noChangeShapeType="1"/>
          </p:cNvSpPr>
          <p:nvPr/>
        </p:nvSpPr>
        <p:spPr bwMode="auto">
          <a:xfrm flipV="1">
            <a:off x="6352079" y="3063875"/>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 name="Line 168"/>
          <p:cNvSpPr>
            <a:spLocks noChangeShapeType="1"/>
          </p:cNvSpPr>
          <p:nvPr/>
        </p:nvSpPr>
        <p:spPr bwMode="auto">
          <a:xfrm flipV="1">
            <a:off x="6352079" y="286385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Line 169"/>
          <p:cNvSpPr>
            <a:spLocks noChangeShapeType="1"/>
          </p:cNvSpPr>
          <p:nvPr/>
        </p:nvSpPr>
        <p:spPr bwMode="auto">
          <a:xfrm flipV="1">
            <a:off x="6352079" y="2663825"/>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 name="Line 170"/>
          <p:cNvSpPr>
            <a:spLocks noChangeShapeType="1"/>
          </p:cNvSpPr>
          <p:nvPr/>
        </p:nvSpPr>
        <p:spPr bwMode="auto">
          <a:xfrm flipV="1">
            <a:off x="6352079" y="246380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 name="Line 171"/>
          <p:cNvSpPr>
            <a:spLocks noChangeShapeType="1"/>
          </p:cNvSpPr>
          <p:nvPr/>
        </p:nvSpPr>
        <p:spPr bwMode="auto">
          <a:xfrm flipV="1">
            <a:off x="6352079" y="226536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 name="Line 172"/>
          <p:cNvSpPr>
            <a:spLocks noChangeShapeType="1"/>
          </p:cNvSpPr>
          <p:nvPr/>
        </p:nvSpPr>
        <p:spPr bwMode="auto">
          <a:xfrm flipV="1">
            <a:off x="6352079" y="2065338"/>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Line 173"/>
          <p:cNvSpPr>
            <a:spLocks noChangeShapeType="1"/>
          </p:cNvSpPr>
          <p:nvPr/>
        </p:nvSpPr>
        <p:spPr bwMode="auto">
          <a:xfrm flipV="1">
            <a:off x="6352079" y="186531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 name="Line 174"/>
          <p:cNvSpPr>
            <a:spLocks noChangeShapeType="1"/>
          </p:cNvSpPr>
          <p:nvPr/>
        </p:nvSpPr>
        <p:spPr bwMode="auto">
          <a:xfrm flipV="1">
            <a:off x="6352079" y="1666875"/>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Line 175"/>
          <p:cNvSpPr>
            <a:spLocks noChangeShapeType="1"/>
          </p:cNvSpPr>
          <p:nvPr/>
        </p:nvSpPr>
        <p:spPr bwMode="auto">
          <a:xfrm flipV="1">
            <a:off x="6352079" y="1466850"/>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 name="Line 176"/>
          <p:cNvSpPr>
            <a:spLocks noChangeShapeType="1"/>
          </p:cNvSpPr>
          <p:nvPr/>
        </p:nvSpPr>
        <p:spPr bwMode="auto">
          <a:xfrm flipV="1">
            <a:off x="6352079" y="1266825"/>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 name="Line 177"/>
          <p:cNvSpPr>
            <a:spLocks noChangeShapeType="1"/>
          </p:cNvSpPr>
          <p:nvPr/>
        </p:nvSpPr>
        <p:spPr bwMode="auto">
          <a:xfrm flipV="1">
            <a:off x="6352079" y="1068388"/>
            <a:ext cx="0" cy="13176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 name="Line 178"/>
          <p:cNvSpPr>
            <a:spLocks noChangeShapeType="1"/>
          </p:cNvSpPr>
          <p:nvPr/>
        </p:nvSpPr>
        <p:spPr bwMode="auto">
          <a:xfrm flipV="1">
            <a:off x="6352079" y="868363"/>
            <a:ext cx="0" cy="13335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Line 179"/>
          <p:cNvSpPr>
            <a:spLocks noChangeShapeType="1"/>
          </p:cNvSpPr>
          <p:nvPr/>
        </p:nvSpPr>
        <p:spPr bwMode="auto">
          <a:xfrm flipV="1">
            <a:off x="6352079" y="712788"/>
            <a:ext cx="0" cy="8890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 name="Oval 180"/>
          <p:cNvSpPr>
            <a:spLocks noChangeArrowheads="1"/>
          </p:cNvSpPr>
          <p:nvPr/>
        </p:nvSpPr>
        <p:spPr bwMode="auto">
          <a:xfrm>
            <a:off x="952988" y="1395413"/>
            <a:ext cx="96663"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Oval 181"/>
          <p:cNvSpPr>
            <a:spLocks noChangeArrowheads="1"/>
          </p:cNvSpPr>
          <p:nvPr/>
        </p:nvSpPr>
        <p:spPr bwMode="auto">
          <a:xfrm>
            <a:off x="1322489" y="1655763"/>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Oval 182"/>
          <p:cNvSpPr>
            <a:spLocks noChangeArrowheads="1"/>
          </p:cNvSpPr>
          <p:nvPr/>
        </p:nvSpPr>
        <p:spPr bwMode="auto">
          <a:xfrm>
            <a:off x="1691991" y="1339850"/>
            <a:ext cx="98222"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Oval 183"/>
          <p:cNvSpPr>
            <a:spLocks noChangeArrowheads="1"/>
          </p:cNvSpPr>
          <p:nvPr/>
        </p:nvSpPr>
        <p:spPr bwMode="auto">
          <a:xfrm>
            <a:off x="2056816" y="1549400"/>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Oval 184"/>
          <p:cNvSpPr>
            <a:spLocks noChangeArrowheads="1"/>
          </p:cNvSpPr>
          <p:nvPr/>
        </p:nvSpPr>
        <p:spPr bwMode="auto">
          <a:xfrm>
            <a:off x="2427877" y="2038350"/>
            <a:ext cx="96663"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Oval 185"/>
          <p:cNvSpPr>
            <a:spLocks noChangeArrowheads="1"/>
          </p:cNvSpPr>
          <p:nvPr/>
        </p:nvSpPr>
        <p:spPr bwMode="auto">
          <a:xfrm>
            <a:off x="2797378" y="2298700"/>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Oval 186"/>
          <p:cNvSpPr>
            <a:spLocks noChangeArrowheads="1"/>
          </p:cNvSpPr>
          <p:nvPr/>
        </p:nvSpPr>
        <p:spPr bwMode="auto">
          <a:xfrm>
            <a:off x="3166880" y="2082800"/>
            <a:ext cx="98222"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Oval 187"/>
          <p:cNvSpPr>
            <a:spLocks noChangeArrowheads="1"/>
          </p:cNvSpPr>
          <p:nvPr/>
        </p:nvSpPr>
        <p:spPr bwMode="auto">
          <a:xfrm>
            <a:off x="3537941" y="2752725"/>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Oval 188"/>
          <p:cNvSpPr>
            <a:spLocks noChangeArrowheads="1"/>
          </p:cNvSpPr>
          <p:nvPr/>
        </p:nvSpPr>
        <p:spPr bwMode="auto">
          <a:xfrm>
            <a:off x="3902765" y="2786063"/>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Oval 189"/>
          <p:cNvSpPr>
            <a:spLocks noChangeArrowheads="1"/>
          </p:cNvSpPr>
          <p:nvPr/>
        </p:nvSpPr>
        <p:spPr bwMode="auto">
          <a:xfrm>
            <a:off x="4272268" y="2968625"/>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Oval 190"/>
          <p:cNvSpPr>
            <a:spLocks noChangeArrowheads="1"/>
          </p:cNvSpPr>
          <p:nvPr/>
        </p:nvSpPr>
        <p:spPr bwMode="auto">
          <a:xfrm>
            <a:off x="4641769" y="3324225"/>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 name="Oval 191"/>
          <p:cNvSpPr>
            <a:spLocks noChangeArrowheads="1"/>
          </p:cNvSpPr>
          <p:nvPr/>
        </p:nvSpPr>
        <p:spPr bwMode="auto">
          <a:xfrm>
            <a:off x="5012830" y="3567113"/>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 name="Oval 192"/>
          <p:cNvSpPr>
            <a:spLocks noChangeArrowheads="1"/>
          </p:cNvSpPr>
          <p:nvPr/>
        </p:nvSpPr>
        <p:spPr bwMode="auto">
          <a:xfrm>
            <a:off x="5382332" y="3673475"/>
            <a:ext cx="98222"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6" name="Oval 193"/>
          <p:cNvSpPr>
            <a:spLocks noChangeArrowheads="1"/>
          </p:cNvSpPr>
          <p:nvPr/>
        </p:nvSpPr>
        <p:spPr bwMode="auto">
          <a:xfrm>
            <a:off x="5747156" y="3967163"/>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Oval 194"/>
          <p:cNvSpPr>
            <a:spLocks noChangeArrowheads="1"/>
          </p:cNvSpPr>
          <p:nvPr/>
        </p:nvSpPr>
        <p:spPr bwMode="auto">
          <a:xfrm>
            <a:off x="6116657" y="4205288"/>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Oval 195"/>
          <p:cNvSpPr>
            <a:spLocks noChangeArrowheads="1"/>
          </p:cNvSpPr>
          <p:nvPr/>
        </p:nvSpPr>
        <p:spPr bwMode="auto">
          <a:xfrm>
            <a:off x="6487719" y="4737100"/>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Oval 196"/>
          <p:cNvSpPr>
            <a:spLocks noChangeArrowheads="1"/>
          </p:cNvSpPr>
          <p:nvPr/>
        </p:nvSpPr>
        <p:spPr bwMode="auto">
          <a:xfrm>
            <a:off x="6857220" y="4176713"/>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Oval 197"/>
          <p:cNvSpPr>
            <a:spLocks noChangeArrowheads="1"/>
          </p:cNvSpPr>
          <p:nvPr/>
        </p:nvSpPr>
        <p:spPr bwMode="auto">
          <a:xfrm>
            <a:off x="7222045" y="4383088"/>
            <a:ext cx="98222"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 name="Oval 198"/>
          <p:cNvSpPr>
            <a:spLocks noChangeArrowheads="1"/>
          </p:cNvSpPr>
          <p:nvPr/>
        </p:nvSpPr>
        <p:spPr bwMode="auto">
          <a:xfrm>
            <a:off x="7593106" y="4227513"/>
            <a:ext cx="9666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Oval 199"/>
          <p:cNvSpPr>
            <a:spLocks noChangeArrowheads="1"/>
          </p:cNvSpPr>
          <p:nvPr/>
        </p:nvSpPr>
        <p:spPr bwMode="auto">
          <a:xfrm>
            <a:off x="7962608" y="4470400"/>
            <a:ext cx="98222"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Oval 200"/>
          <p:cNvSpPr>
            <a:spLocks noChangeArrowheads="1"/>
          </p:cNvSpPr>
          <p:nvPr/>
        </p:nvSpPr>
        <p:spPr bwMode="auto">
          <a:xfrm>
            <a:off x="8332109" y="4067175"/>
            <a:ext cx="98222"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Oval 201"/>
          <p:cNvSpPr>
            <a:spLocks noChangeArrowheads="1"/>
          </p:cNvSpPr>
          <p:nvPr/>
        </p:nvSpPr>
        <p:spPr bwMode="auto">
          <a:xfrm>
            <a:off x="8703170" y="4870450"/>
            <a:ext cx="9666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Oval 202"/>
          <p:cNvSpPr>
            <a:spLocks noChangeArrowheads="1"/>
          </p:cNvSpPr>
          <p:nvPr/>
        </p:nvSpPr>
        <p:spPr bwMode="auto">
          <a:xfrm>
            <a:off x="1691991" y="205422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Oval 203"/>
          <p:cNvSpPr>
            <a:spLocks noChangeArrowheads="1"/>
          </p:cNvSpPr>
          <p:nvPr/>
        </p:nvSpPr>
        <p:spPr bwMode="auto">
          <a:xfrm>
            <a:off x="2056816" y="18605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Oval 204"/>
          <p:cNvSpPr>
            <a:spLocks noChangeArrowheads="1"/>
          </p:cNvSpPr>
          <p:nvPr/>
        </p:nvSpPr>
        <p:spPr bwMode="auto">
          <a:xfrm>
            <a:off x="2427877" y="2192338"/>
            <a:ext cx="9666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8" name="Oval 205"/>
          <p:cNvSpPr>
            <a:spLocks noChangeArrowheads="1"/>
          </p:cNvSpPr>
          <p:nvPr/>
        </p:nvSpPr>
        <p:spPr bwMode="auto">
          <a:xfrm>
            <a:off x="2797378" y="242570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9" name="Oval 206"/>
          <p:cNvSpPr>
            <a:spLocks noChangeArrowheads="1"/>
          </p:cNvSpPr>
          <p:nvPr/>
        </p:nvSpPr>
        <p:spPr bwMode="auto">
          <a:xfrm>
            <a:off x="3166880" y="231457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 name="Oval 207"/>
          <p:cNvSpPr>
            <a:spLocks noChangeArrowheads="1"/>
          </p:cNvSpPr>
          <p:nvPr/>
        </p:nvSpPr>
        <p:spPr bwMode="auto">
          <a:xfrm>
            <a:off x="3537941" y="293052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Oval 208"/>
          <p:cNvSpPr>
            <a:spLocks noChangeArrowheads="1"/>
          </p:cNvSpPr>
          <p:nvPr/>
        </p:nvSpPr>
        <p:spPr bwMode="auto">
          <a:xfrm>
            <a:off x="3902765" y="3151188"/>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2" name="Oval 209"/>
          <p:cNvSpPr>
            <a:spLocks noChangeArrowheads="1"/>
          </p:cNvSpPr>
          <p:nvPr/>
        </p:nvSpPr>
        <p:spPr bwMode="auto">
          <a:xfrm>
            <a:off x="4272268" y="340677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Oval 210"/>
          <p:cNvSpPr>
            <a:spLocks noChangeArrowheads="1"/>
          </p:cNvSpPr>
          <p:nvPr/>
        </p:nvSpPr>
        <p:spPr bwMode="auto">
          <a:xfrm>
            <a:off x="4641769" y="33845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4" name="Oval 211"/>
          <p:cNvSpPr>
            <a:spLocks noChangeArrowheads="1"/>
          </p:cNvSpPr>
          <p:nvPr/>
        </p:nvSpPr>
        <p:spPr bwMode="auto">
          <a:xfrm>
            <a:off x="5012830" y="3706813"/>
            <a:ext cx="98222" cy="98425"/>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Oval 212"/>
          <p:cNvSpPr>
            <a:spLocks noChangeArrowheads="1"/>
          </p:cNvSpPr>
          <p:nvPr/>
        </p:nvSpPr>
        <p:spPr bwMode="auto">
          <a:xfrm>
            <a:off x="5382332" y="3717925"/>
            <a:ext cx="98222" cy="98425"/>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6" name="Oval 213"/>
          <p:cNvSpPr>
            <a:spLocks noChangeArrowheads="1"/>
          </p:cNvSpPr>
          <p:nvPr/>
        </p:nvSpPr>
        <p:spPr bwMode="auto">
          <a:xfrm>
            <a:off x="5747156" y="4143375"/>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7" name="Oval 214"/>
          <p:cNvSpPr>
            <a:spLocks noChangeArrowheads="1"/>
          </p:cNvSpPr>
          <p:nvPr/>
        </p:nvSpPr>
        <p:spPr bwMode="auto">
          <a:xfrm>
            <a:off x="6116657" y="4205288"/>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Oval 215"/>
          <p:cNvSpPr>
            <a:spLocks noChangeArrowheads="1"/>
          </p:cNvSpPr>
          <p:nvPr/>
        </p:nvSpPr>
        <p:spPr bwMode="auto">
          <a:xfrm>
            <a:off x="6487719" y="45656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Oval 216"/>
          <p:cNvSpPr>
            <a:spLocks noChangeArrowheads="1"/>
          </p:cNvSpPr>
          <p:nvPr/>
        </p:nvSpPr>
        <p:spPr bwMode="auto">
          <a:xfrm>
            <a:off x="6857220" y="447675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Oval 217"/>
          <p:cNvSpPr>
            <a:spLocks noChangeArrowheads="1"/>
          </p:cNvSpPr>
          <p:nvPr/>
        </p:nvSpPr>
        <p:spPr bwMode="auto">
          <a:xfrm>
            <a:off x="7222045" y="4648200"/>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Oval 218"/>
          <p:cNvSpPr>
            <a:spLocks noChangeArrowheads="1"/>
          </p:cNvSpPr>
          <p:nvPr/>
        </p:nvSpPr>
        <p:spPr bwMode="auto">
          <a:xfrm>
            <a:off x="7593106" y="4271963"/>
            <a:ext cx="9666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Oval 219"/>
          <p:cNvSpPr>
            <a:spLocks noChangeArrowheads="1"/>
          </p:cNvSpPr>
          <p:nvPr/>
        </p:nvSpPr>
        <p:spPr bwMode="auto">
          <a:xfrm>
            <a:off x="7962608" y="4056063"/>
            <a:ext cx="98222" cy="98425"/>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Oval 220"/>
          <p:cNvSpPr>
            <a:spLocks noChangeArrowheads="1"/>
          </p:cNvSpPr>
          <p:nvPr/>
        </p:nvSpPr>
        <p:spPr bwMode="auto">
          <a:xfrm>
            <a:off x="8332109" y="4249738"/>
            <a:ext cx="98222"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Oval 221"/>
          <p:cNvSpPr>
            <a:spLocks noChangeArrowheads="1"/>
          </p:cNvSpPr>
          <p:nvPr/>
        </p:nvSpPr>
        <p:spPr bwMode="auto">
          <a:xfrm>
            <a:off x="8703170" y="5191125"/>
            <a:ext cx="9666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Oval 222"/>
          <p:cNvSpPr>
            <a:spLocks noChangeArrowheads="1"/>
          </p:cNvSpPr>
          <p:nvPr/>
        </p:nvSpPr>
        <p:spPr bwMode="auto">
          <a:xfrm>
            <a:off x="2427877" y="2170113"/>
            <a:ext cx="96663"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Oval 223"/>
          <p:cNvSpPr>
            <a:spLocks noChangeArrowheads="1"/>
          </p:cNvSpPr>
          <p:nvPr/>
        </p:nvSpPr>
        <p:spPr bwMode="auto">
          <a:xfrm>
            <a:off x="2797378" y="2032000"/>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Oval 224"/>
          <p:cNvSpPr>
            <a:spLocks noChangeArrowheads="1"/>
          </p:cNvSpPr>
          <p:nvPr/>
        </p:nvSpPr>
        <p:spPr bwMode="auto">
          <a:xfrm>
            <a:off x="3166880" y="2147888"/>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Oval 225"/>
          <p:cNvSpPr>
            <a:spLocks noChangeArrowheads="1"/>
          </p:cNvSpPr>
          <p:nvPr/>
        </p:nvSpPr>
        <p:spPr bwMode="auto">
          <a:xfrm>
            <a:off x="3537941" y="2492375"/>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Oval 226"/>
          <p:cNvSpPr>
            <a:spLocks noChangeArrowheads="1"/>
          </p:cNvSpPr>
          <p:nvPr/>
        </p:nvSpPr>
        <p:spPr bwMode="auto">
          <a:xfrm>
            <a:off x="3902765" y="3157538"/>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Oval 227"/>
          <p:cNvSpPr>
            <a:spLocks noChangeArrowheads="1"/>
          </p:cNvSpPr>
          <p:nvPr/>
        </p:nvSpPr>
        <p:spPr bwMode="auto">
          <a:xfrm>
            <a:off x="4272268" y="3484563"/>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Oval 228"/>
          <p:cNvSpPr>
            <a:spLocks noChangeArrowheads="1"/>
          </p:cNvSpPr>
          <p:nvPr/>
        </p:nvSpPr>
        <p:spPr bwMode="auto">
          <a:xfrm>
            <a:off x="4641769" y="3124200"/>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Oval 229"/>
          <p:cNvSpPr>
            <a:spLocks noChangeArrowheads="1"/>
          </p:cNvSpPr>
          <p:nvPr/>
        </p:nvSpPr>
        <p:spPr bwMode="auto">
          <a:xfrm>
            <a:off x="5012830" y="3644900"/>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Oval 230"/>
          <p:cNvSpPr>
            <a:spLocks noChangeArrowheads="1"/>
          </p:cNvSpPr>
          <p:nvPr/>
        </p:nvSpPr>
        <p:spPr bwMode="auto">
          <a:xfrm>
            <a:off x="5382332" y="3922713"/>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Oval 231"/>
          <p:cNvSpPr>
            <a:spLocks noChangeArrowheads="1"/>
          </p:cNvSpPr>
          <p:nvPr/>
        </p:nvSpPr>
        <p:spPr bwMode="auto">
          <a:xfrm>
            <a:off x="5747156" y="4016375"/>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Oval 232"/>
          <p:cNvSpPr>
            <a:spLocks noChangeArrowheads="1"/>
          </p:cNvSpPr>
          <p:nvPr/>
        </p:nvSpPr>
        <p:spPr bwMode="auto">
          <a:xfrm>
            <a:off x="6116657" y="4027488"/>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Oval 233"/>
          <p:cNvSpPr>
            <a:spLocks noChangeArrowheads="1"/>
          </p:cNvSpPr>
          <p:nvPr/>
        </p:nvSpPr>
        <p:spPr bwMode="auto">
          <a:xfrm>
            <a:off x="6487719" y="4521200"/>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Oval 234"/>
          <p:cNvSpPr>
            <a:spLocks noChangeArrowheads="1"/>
          </p:cNvSpPr>
          <p:nvPr/>
        </p:nvSpPr>
        <p:spPr bwMode="auto">
          <a:xfrm>
            <a:off x="6857220" y="4659313"/>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Oval 235"/>
          <p:cNvSpPr>
            <a:spLocks noChangeArrowheads="1"/>
          </p:cNvSpPr>
          <p:nvPr/>
        </p:nvSpPr>
        <p:spPr bwMode="auto">
          <a:xfrm>
            <a:off x="7222045" y="4298950"/>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Oval 236"/>
          <p:cNvSpPr>
            <a:spLocks noChangeArrowheads="1"/>
          </p:cNvSpPr>
          <p:nvPr/>
        </p:nvSpPr>
        <p:spPr bwMode="auto">
          <a:xfrm>
            <a:off x="7593106" y="4371975"/>
            <a:ext cx="96663" cy="98425"/>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Oval 237"/>
          <p:cNvSpPr>
            <a:spLocks noChangeArrowheads="1"/>
          </p:cNvSpPr>
          <p:nvPr/>
        </p:nvSpPr>
        <p:spPr bwMode="auto">
          <a:xfrm>
            <a:off x="7962608" y="4210050"/>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Oval 238"/>
          <p:cNvSpPr>
            <a:spLocks noChangeArrowheads="1"/>
          </p:cNvSpPr>
          <p:nvPr/>
        </p:nvSpPr>
        <p:spPr bwMode="auto">
          <a:xfrm>
            <a:off x="8332109" y="5175250"/>
            <a:ext cx="98222"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Oval 239"/>
          <p:cNvSpPr>
            <a:spLocks noChangeArrowheads="1"/>
          </p:cNvSpPr>
          <p:nvPr/>
        </p:nvSpPr>
        <p:spPr bwMode="auto">
          <a:xfrm>
            <a:off x="8703170" y="5141913"/>
            <a:ext cx="96663"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Oval 240"/>
          <p:cNvSpPr>
            <a:spLocks noChangeArrowheads="1"/>
          </p:cNvSpPr>
          <p:nvPr/>
        </p:nvSpPr>
        <p:spPr bwMode="auto">
          <a:xfrm>
            <a:off x="3166880" y="1927225"/>
            <a:ext cx="98222" cy="100013"/>
          </a:xfrm>
          <a:prstGeom prst="ellipse">
            <a:avLst/>
          </a:prstGeom>
          <a:solidFill>
            <a:srgbClr val="E37E00"/>
          </a:solidFill>
          <a:ln w="2222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Oval 241"/>
          <p:cNvSpPr>
            <a:spLocks noChangeArrowheads="1"/>
          </p:cNvSpPr>
          <p:nvPr/>
        </p:nvSpPr>
        <p:spPr bwMode="auto">
          <a:xfrm>
            <a:off x="3537941" y="2659063"/>
            <a:ext cx="98222" cy="100013"/>
          </a:xfrm>
          <a:prstGeom prst="ellipse">
            <a:avLst/>
          </a:prstGeom>
          <a:solidFill>
            <a:srgbClr val="E37E00"/>
          </a:solidFill>
          <a:ln w="2222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Oval 242"/>
          <p:cNvSpPr>
            <a:spLocks noChangeArrowheads="1"/>
          </p:cNvSpPr>
          <p:nvPr/>
        </p:nvSpPr>
        <p:spPr bwMode="auto">
          <a:xfrm>
            <a:off x="3902765" y="2752725"/>
            <a:ext cx="98222" cy="100013"/>
          </a:xfrm>
          <a:prstGeom prst="ellipse">
            <a:avLst/>
          </a:prstGeom>
          <a:solidFill>
            <a:srgbClr val="E37E00"/>
          </a:solidFill>
          <a:ln w="2222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6" name="Oval 243"/>
          <p:cNvSpPr>
            <a:spLocks noChangeArrowheads="1"/>
          </p:cNvSpPr>
          <p:nvPr/>
        </p:nvSpPr>
        <p:spPr bwMode="auto">
          <a:xfrm>
            <a:off x="4272268" y="3362325"/>
            <a:ext cx="98222" cy="100013"/>
          </a:xfrm>
          <a:prstGeom prst="ellipse">
            <a:avLst/>
          </a:prstGeom>
          <a:solidFill>
            <a:srgbClr val="E37E00"/>
          </a:solidFill>
          <a:ln w="2222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Oval 244"/>
          <p:cNvSpPr>
            <a:spLocks noChangeArrowheads="1"/>
          </p:cNvSpPr>
          <p:nvPr/>
        </p:nvSpPr>
        <p:spPr bwMode="auto">
          <a:xfrm>
            <a:off x="4641769" y="2968625"/>
            <a:ext cx="98222" cy="100013"/>
          </a:xfrm>
          <a:prstGeom prst="ellipse">
            <a:avLst/>
          </a:prstGeom>
          <a:solidFill>
            <a:srgbClr val="E37E00"/>
          </a:solidFill>
          <a:ln w="2222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8" name="Oval 245"/>
          <p:cNvSpPr>
            <a:spLocks noChangeArrowheads="1"/>
          </p:cNvSpPr>
          <p:nvPr/>
        </p:nvSpPr>
        <p:spPr bwMode="auto">
          <a:xfrm>
            <a:off x="5012830" y="3024188"/>
            <a:ext cx="98222" cy="100013"/>
          </a:xfrm>
          <a:prstGeom prst="ellipse">
            <a:avLst/>
          </a:prstGeom>
          <a:solidFill>
            <a:srgbClr val="E37E00"/>
          </a:solidFill>
          <a:ln w="2222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Oval 246"/>
          <p:cNvSpPr>
            <a:spLocks noChangeArrowheads="1"/>
          </p:cNvSpPr>
          <p:nvPr/>
        </p:nvSpPr>
        <p:spPr bwMode="auto">
          <a:xfrm>
            <a:off x="5382332" y="3362325"/>
            <a:ext cx="98222" cy="100013"/>
          </a:xfrm>
          <a:prstGeom prst="ellipse">
            <a:avLst/>
          </a:prstGeom>
          <a:solidFill>
            <a:srgbClr val="E37E00"/>
          </a:solidFill>
          <a:ln w="2222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Oval 247"/>
          <p:cNvSpPr>
            <a:spLocks noChangeArrowheads="1"/>
          </p:cNvSpPr>
          <p:nvPr/>
        </p:nvSpPr>
        <p:spPr bwMode="auto">
          <a:xfrm>
            <a:off x="5747156" y="3406775"/>
            <a:ext cx="98222" cy="100013"/>
          </a:xfrm>
          <a:prstGeom prst="ellipse">
            <a:avLst/>
          </a:prstGeom>
          <a:solidFill>
            <a:srgbClr val="E37E00"/>
          </a:solidFill>
          <a:ln w="2222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Oval 248"/>
          <p:cNvSpPr>
            <a:spLocks noChangeArrowheads="1"/>
          </p:cNvSpPr>
          <p:nvPr/>
        </p:nvSpPr>
        <p:spPr bwMode="auto">
          <a:xfrm>
            <a:off x="6116657" y="3584575"/>
            <a:ext cx="98222" cy="100013"/>
          </a:xfrm>
          <a:prstGeom prst="ellipse">
            <a:avLst/>
          </a:prstGeom>
          <a:solidFill>
            <a:srgbClr val="E37E00"/>
          </a:solidFill>
          <a:ln w="2222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 name="Oval 249"/>
          <p:cNvSpPr>
            <a:spLocks noChangeArrowheads="1"/>
          </p:cNvSpPr>
          <p:nvPr/>
        </p:nvSpPr>
        <p:spPr bwMode="auto">
          <a:xfrm>
            <a:off x="6487719" y="4238625"/>
            <a:ext cx="98222" cy="100013"/>
          </a:xfrm>
          <a:prstGeom prst="ellipse">
            <a:avLst/>
          </a:prstGeom>
          <a:solidFill>
            <a:srgbClr val="E37E00"/>
          </a:solidFill>
          <a:ln w="2222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 name="Oval 250"/>
          <p:cNvSpPr>
            <a:spLocks noChangeArrowheads="1"/>
          </p:cNvSpPr>
          <p:nvPr/>
        </p:nvSpPr>
        <p:spPr bwMode="auto">
          <a:xfrm>
            <a:off x="6857220" y="4621213"/>
            <a:ext cx="98222" cy="100013"/>
          </a:xfrm>
          <a:prstGeom prst="ellipse">
            <a:avLst/>
          </a:prstGeom>
          <a:solidFill>
            <a:srgbClr val="E37E00"/>
          </a:solidFill>
          <a:ln w="2222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4" name="Oval 251"/>
          <p:cNvSpPr>
            <a:spLocks noChangeArrowheads="1"/>
          </p:cNvSpPr>
          <p:nvPr/>
        </p:nvSpPr>
        <p:spPr bwMode="auto">
          <a:xfrm>
            <a:off x="7222045" y="4187825"/>
            <a:ext cx="98222" cy="100013"/>
          </a:xfrm>
          <a:prstGeom prst="ellipse">
            <a:avLst/>
          </a:prstGeom>
          <a:solidFill>
            <a:srgbClr val="E37E00"/>
          </a:solidFill>
          <a:ln w="2222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5" name="Oval 252"/>
          <p:cNvSpPr>
            <a:spLocks noChangeArrowheads="1"/>
          </p:cNvSpPr>
          <p:nvPr/>
        </p:nvSpPr>
        <p:spPr bwMode="auto">
          <a:xfrm>
            <a:off x="7593106" y="3800475"/>
            <a:ext cx="96663" cy="100013"/>
          </a:xfrm>
          <a:prstGeom prst="ellipse">
            <a:avLst/>
          </a:prstGeom>
          <a:solidFill>
            <a:srgbClr val="E37E00"/>
          </a:solidFill>
          <a:ln w="2222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6" name="Oval 253"/>
          <p:cNvSpPr>
            <a:spLocks noChangeArrowheads="1"/>
          </p:cNvSpPr>
          <p:nvPr/>
        </p:nvSpPr>
        <p:spPr bwMode="auto">
          <a:xfrm>
            <a:off x="7962608" y="3956050"/>
            <a:ext cx="98222" cy="100013"/>
          </a:xfrm>
          <a:prstGeom prst="ellipse">
            <a:avLst/>
          </a:prstGeom>
          <a:solidFill>
            <a:srgbClr val="E37E00"/>
          </a:solidFill>
          <a:ln w="2222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7" name="Oval 254"/>
          <p:cNvSpPr>
            <a:spLocks noChangeArrowheads="1"/>
          </p:cNvSpPr>
          <p:nvPr/>
        </p:nvSpPr>
        <p:spPr bwMode="auto">
          <a:xfrm>
            <a:off x="8332109" y="4903788"/>
            <a:ext cx="98222" cy="100013"/>
          </a:xfrm>
          <a:prstGeom prst="ellipse">
            <a:avLst/>
          </a:prstGeom>
          <a:solidFill>
            <a:srgbClr val="E37E00"/>
          </a:solidFill>
          <a:ln w="2222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8" name="Oval 255"/>
          <p:cNvSpPr>
            <a:spLocks noChangeArrowheads="1"/>
          </p:cNvSpPr>
          <p:nvPr/>
        </p:nvSpPr>
        <p:spPr bwMode="auto">
          <a:xfrm>
            <a:off x="8703170" y="4637088"/>
            <a:ext cx="96663" cy="100013"/>
          </a:xfrm>
          <a:prstGeom prst="ellipse">
            <a:avLst/>
          </a:prstGeom>
          <a:solidFill>
            <a:srgbClr val="E37E00"/>
          </a:solidFill>
          <a:ln w="2222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 name="Line 256"/>
          <p:cNvSpPr>
            <a:spLocks noChangeShapeType="1"/>
          </p:cNvSpPr>
          <p:nvPr/>
        </p:nvSpPr>
        <p:spPr bwMode="auto">
          <a:xfrm flipV="1">
            <a:off x="859443" y="712788"/>
            <a:ext cx="0" cy="467360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 name="Line 257"/>
          <p:cNvSpPr>
            <a:spLocks noChangeShapeType="1"/>
          </p:cNvSpPr>
          <p:nvPr/>
        </p:nvSpPr>
        <p:spPr bwMode="auto">
          <a:xfrm flipH="1">
            <a:off x="767457" y="4576763"/>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 name="Rectangle 258"/>
          <p:cNvSpPr>
            <a:spLocks noChangeArrowheads="1"/>
          </p:cNvSpPr>
          <p:nvPr/>
        </p:nvSpPr>
        <p:spPr bwMode="auto">
          <a:xfrm rot="16200000">
            <a:off x="401829" y="4354321"/>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2" name="Line 259"/>
          <p:cNvSpPr>
            <a:spLocks noChangeShapeType="1"/>
          </p:cNvSpPr>
          <p:nvPr/>
        </p:nvSpPr>
        <p:spPr bwMode="auto">
          <a:xfrm flipH="1">
            <a:off x="767457" y="3467100"/>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3" name="Rectangle 260"/>
          <p:cNvSpPr>
            <a:spLocks noChangeArrowheads="1"/>
          </p:cNvSpPr>
          <p:nvPr/>
        </p:nvSpPr>
        <p:spPr bwMode="auto">
          <a:xfrm rot="16200000">
            <a:off x="401829" y="3246246"/>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4" name="Line 261"/>
          <p:cNvSpPr>
            <a:spLocks noChangeShapeType="1"/>
          </p:cNvSpPr>
          <p:nvPr/>
        </p:nvSpPr>
        <p:spPr bwMode="auto">
          <a:xfrm flipH="1">
            <a:off x="767457" y="2354263"/>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5" name="Rectangle 262"/>
          <p:cNvSpPr>
            <a:spLocks noChangeArrowheads="1"/>
          </p:cNvSpPr>
          <p:nvPr/>
        </p:nvSpPr>
        <p:spPr bwMode="auto">
          <a:xfrm rot="16200000">
            <a:off x="401829" y="2131821"/>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6" name="Line 263"/>
          <p:cNvSpPr>
            <a:spLocks noChangeShapeType="1"/>
          </p:cNvSpPr>
          <p:nvPr/>
        </p:nvSpPr>
        <p:spPr bwMode="auto">
          <a:xfrm flipH="1">
            <a:off x="767457" y="1244600"/>
            <a:ext cx="9198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7" name="Rectangle 264"/>
          <p:cNvSpPr>
            <a:spLocks noChangeArrowheads="1"/>
          </p:cNvSpPr>
          <p:nvPr/>
        </p:nvSpPr>
        <p:spPr bwMode="auto">
          <a:xfrm rot="16200000">
            <a:off x="401829" y="1023746"/>
            <a:ext cx="438150" cy="3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1" name="Line 268"/>
          <p:cNvSpPr>
            <a:spLocks noChangeShapeType="1"/>
          </p:cNvSpPr>
          <p:nvPr/>
        </p:nvSpPr>
        <p:spPr bwMode="auto">
          <a:xfrm>
            <a:off x="859443" y="5386388"/>
            <a:ext cx="803393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 name="Line 269"/>
          <p:cNvSpPr>
            <a:spLocks noChangeShapeType="1"/>
          </p:cNvSpPr>
          <p:nvPr/>
        </p:nvSpPr>
        <p:spPr bwMode="auto">
          <a:xfrm>
            <a:off x="1370821"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 name="Rectangle 270"/>
          <p:cNvSpPr>
            <a:spLocks noChangeArrowheads="1"/>
          </p:cNvSpPr>
          <p:nvPr/>
        </p:nvSpPr>
        <p:spPr bwMode="auto">
          <a:xfrm>
            <a:off x="1246095"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4" name="Line 271"/>
          <p:cNvSpPr>
            <a:spLocks noChangeShapeType="1"/>
          </p:cNvSpPr>
          <p:nvPr/>
        </p:nvSpPr>
        <p:spPr bwMode="auto">
          <a:xfrm>
            <a:off x="3216771"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 name="Rectangle 272"/>
          <p:cNvSpPr>
            <a:spLocks noChangeArrowheads="1"/>
          </p:cNvSpPr>
          <p:nvPr/>
        </p:nvSpPr>
        <p:spPr bwMode="auto">
          <a:xfrm>
            <a:off x="3092044"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6" name="Line 273"/>
          <p:cNvSpPr>
            <a:spLocks noChangeShapeType="1"/>
          </p:cNvSpPr>
          <p:nvPr/>
        </p:nvSpPr>
        <p:spPr bwMode="auto">
          <a:xfrm>
            <a:off x="5061162"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7" name="Rectangle 274"/>
          <p:cNvSpPr>
            <a:spLocks noChangeArrowheads="1"/>
          </p:cNvSpPr>
          <p:nvPr/>
        </p:nvSpPr>
        <p:spPr bwMode="auto">
          <a:xfrm>
            <a:off x="4936435"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8" name="Line 275"/>
          <p:cNvSpPr>
            <a:spLocks noChangeShapeType="1"/>
          </p:cNvSpPr>
          <p:nvPr/>
        </p:nvSpPr>
        <p:spPr bwMode="auto">
          <a:xfrm>
            <a:off x="6907111"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9" name="Rectangle 276"/>
          <p:cNvSpPr>
            <a:spLocks noChangeArrowheads="1"/>
          </p:cNvSpPr>
          <p:nvPr/>
        </p:nvSpPr>
        <p:spPr bwMode="auto">
          <a:xfrm>
            <a:off x="6780826"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0" name="Line 277"/>
          <p:cNvSpPr>
            <a:spLocks noChangeShapeType="1"/>
          </p:cNvSpPr>
          <p:nvPr/>
        </p:nvSpPr>
        <p:spPr bwMode="auto">
          <a:xfrm>
            <a:off x="8751502" y="5386388"/>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1" name="Rectangle 278"/>
          <p:cNvSpPr>
            <a:spLocks noChangeArrowheads="1"/>
          </p:cNvSpPr>
          <p:nvPr/>
        </p:nvSpPr>
        <p:spPr bwMode="auto">
          <a:xfrm>
            <a:off x="8626776" y="5524500"/>
            <a:ext cx="36482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2" name="Rectangle 279"/>
          <p:cNvSpPr>
            <a:spLocks noChangeArrowheads="1"/>
          </p:cNvSpPr>
          <p:nvPr/>
        </p:nvSpPr>
        <p:spPr bwMode="auto">
          <a:xfrm>
            <a:off x="3216274" y="5818188"/>
            <a:ext cx="364172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Age of Child when Parents Move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3" name="Rectangle 280"/>
          <p:cNvSpPr>
            <a:spLocks noChangeArrowheads="1"/>
          </p:cNvSpPr>
          <p:nvPr/>
        </p:nvSpPr>
        <p:spPr bwMode="auto">
          <a:xfrm>
            <a:off x="836612" y="6205538"/>
            <a:ext cx="8024814" cy="271463"/>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 name="Oval 281"/>
          <p:cNvSpPr>
            <a:spLocks noChangeArrowheads="1"/>
          </p:cNvSpPr>
          <p:nvPr/>
        </p:nvSpPr>
        <p:spPr bwMode="auto">
          <a:xfrm>
            <a:off x="533400" y="6289675"/>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 name="Oval 282"/>
          <p:cNvSpPr>
            <a:spLocks noChangeArrowheads="1"/>
          </p:cNvSpPr>
          <p:nvPr/>
        </p:nvSpPr>
        <p:spPr bwMode="auto">
          <a:xfrm>
            <a:off x="2667000" y="6289675"/>
            <a:ext cx="100013" cy="100013"/>
          </a:xfrm>
          <a:prstGeom prst="ellipse">
            <a:avLst/>
          </a:pr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 name="Oval 283"/>
          <p:cNvSpPr>
            <a:spLocks noChangeArrowheads="1"/>
          </p:cNvSpPr>
          <p:nvPr/>
        </p:nvSpPr>
        <p:spPr bwMode="auto">
          <a:xfrm>
            <a:off x="4876800" y="6289675"/>
            <a:ext cx="100013" cy="100013"/>
          </a:xfrm>
          <a:prstGeom prst="ellipse">
            <a:avLst/>
          </a:prstGeom>
          <a:solidFill>
            <a:srgbClr val="55752F"/>
          </a:solidFill>
          <a:ln w="2222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 name="Oval 284"/>
          <p:cNvSpPr>
            <a:spLocks noChangeArrowheads="1"/>
          </p:cNvSpPr>
          <p:nvPr/>
        </p:nvSpPr>
        <p:spPr bwMode="auto">
          <a:xfrm>
            <a:off x="7043738" y="6289675"/>
            <a:ext cx="100013" cy="100013"/>
          </a:xfrm>
          <a:prstGeom prst="ellipse">
            <a:avLst/>
          </a:prstGeom>
          <a:solidFill>
            <a:srgbClr val="E37E00"/>
          </a:solidFill>
          <a:ln w="2222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 name="Rectangle 285"/>
          <p:cNvSpPr>
            <a:spLocks noChangeArrowheads="1"/>
          </p:cNvSpPr>
          <p:nvPr/>
        </p:nvSpPr>
        <p:spPr bwMode="auto">
          <a:xfrm>
            <a:off x="744537" y="6223000"/>
            <a:ext cx="20002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Income at Age 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9" name="Rectangle 286"/>
          <p:cNvSpPr>
            <a:spLocks noChangeArrowheads="1"/>
          </p:cNvSpPr>
          <p:nvPr/>
        </p:nvSpPr>
        <p:spPr bwMode="auto">
          <a:xfrm>
            <a:off x="2878138" y="6223000"/>
            <a:ext cx="20002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Income at Age 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0" name="Rectangle 287"/>
          <p:cNvSpPr>
            <a:spLocks noChangeArrowheads="1"/>
          </p:cNvSpPr>
          <p:nvPr/>
        </p:nvSpPr>
        <p:spPr bwMode="auto">
          <a:xfrm>
            <a:off x="5086350" y="6223000"/>
            <a:ext cx="20002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Income at Age 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1" name="Rectangle 288"/>
          <p:cNvSpPr>
            <a:spLocks noChangeArrowheads="1"/>
          </p:cNvSpPr>
          <p:nvPr/>
        </p:nvSpPr>
        <p:spPr bwMode="auto">
          <a:xfrm>
            <a:off x="7248526" y="6223000"/>
            <a:ext cx="20002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Income at Age 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2" name="Rectangle 289"/>
          <p:cNvSpPr>
            <a:spLocks noChangeArrowheads="1"/>
          </p:cNvSpPr>
          <p:nvPr/>
        </p:nvSpPr>
        <p:spPr bwMode="auto">
          <a:xfrm>
            <a:off x="4805363" y="303213"/>
            <a:ext cx="2381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1E2D5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Rectangle 265"/>
          <p:cNvSpPr>
            <a:spLocks noChangeArrowheads="1"/>
          </p:cNvSpPr>
          <p:nvPr/>
        </p:nvSpPr>
        <p:spPr bwMode="auto">
          <a:xfrm rot="16200000">
            <a:off x="-1952526" y="2831713"/>
            <a:ext cx="45098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Coefficient on Predicted Rank in Destination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7" name="TextBox 146"/>
          <p:cNvSpPr txBox="1"/>
          <p:nvPr/>
        </p:nvSpPr>
        <p:spPr>
          <a:xfrm>
            <a:off x="133" y="0"/>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rPr>
              <a:t>Movers’ Outcomes vs. Predicted Outcomes Based on Residents in Destination</a:t>
            </a:r>
          </a:p>
          <a:p>
            <a:pPr algn="ctr" fontAlgn="base">
              <a:spcBef>
                <a:spcPct val="0"/>
              </a:spcBef>
              <a:spcAft>
                <a:spcPct val="0"/>
              </a:spcAft>
            </a:pPr>
            <a:r>
              <a:rPr lang="en-US" dirty="0">
                <a:solidFill>
                  <a:srgbClr val="1E2D53"/>
                </a:solidFill>
              </a:rPr>
              <a:t>By Child’s Age at Move, </a:t>
            </a:r>
            <a:r>
              <a:rPr lang="en-GB" dirty="0">
                <a:solidFill>
                  <a:srgbClr val="1E2D53"/>
                </a:solidFill>
              </a:rPr>
              <a:t>Income Measured at Ages 24, 26, 28, or 30</a:t>
            </a:r>
            <a:endParaRPr lang="en-US" dirty="0">
              <a:solidFill>
                <a:prstClr val="black"/>
              </a:solidFill>
            </a:endParaRPr>
          </a:p>
        </p:txBody>
      </p:sp>
    </p:spTree>
    <p:extLst>
      <p:ext uri="{BB962C8B-B14F-4D97-AF65-F5344CB8AC3E}">
        <p14:creationId xmlns:p14="http://schemas.microsoft.com/office/powerpoint/2010/main" val="1690236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p:cNvSpPr txBox="1"/>
          <p:nvPr/>
        </p:nvSpPr>
        <p:spPr>
          <a:xfrm>
            <a:off x="1447800" y="3087469"/>
            <a:ext cx="1620957" cy="646331"/>
          </a:xfrm>
          <a:prstGeom prst="rect">
            <a:avLst/>
          </a:prstGeom>
          <a:noFill/>
        </p:spPr>
        <p:txBody>
          <a:bodyPr wrap="none" rtlCol="0">
            <a:spAutoFit/>
          </a:bodyPr>
          <a:lstStyle/>
          <a:p>
            <a:pPr defTabSz="457200"/>
            <a:r>
              <a:rPr lang="en-US" dirty="0">
                <a:solidFill>
                  <a:prstClr val="black"/>
                </a:solidFill>
              </a:rPr>
              <a:t>Slope:  -0.038</a:t>
            </a:r>
          </a:p>
          <a:p>
            <a:pPr defTabSz="457200"/>
            <a:r>
              <a:rPr lang="en-US" dirty="0">
                <a:solidFill>
                  <a:prstClr val="black"/>
                </a:solidFill>
              </a:rPr>
              <a:t>	</a:t>
            </a:r>
          </a:p>
        </p:txBody>
      </p:sp>
      <p:sp>
        <p:nvSpPr>
          <p:cNvPr id="89" name="Rectangle 88"/>
          <p:cNvSpPr/>
          <p:nvPr/>
        </p:nvSpPr>
        <p:spPr>
          <a:xfrm>
            <a:off x="2159000" y="3364468"/>
            <a:ext cx="979755" cy="369332"/>
          </a:xfrm>
          <a:prstGeom prst="rect">
            <a:avLst/>
          </a:prstGeom>
        </p:spPr>
        <p:txBody>
          <a:bodyPr wrap="none">
            <a:spAutoFit/>
          </a:bodyPr>
          <a:lstStyle/>
          <a:p>
            <a:r>
              <a:rPr lang="en-US" dirty="0">
                <a:solidFill>
                  <a:prstClr val="black"/>
                </a:solidFill>
              </a:rPr>
              <a:t> (0.002)</a:t>
            </a:r>
            <a:endParaRPr lang="en-US" dirty="0"/>
          </a:p>
        </p:txBody>
      </p:sp>
      <p:sp>
        <p:nvSpPr>
          <p:cNvPr id="90" name="TextBox 89"/>
          <p:cNvSpPr txBox="1"/>
          <p:nvPr/>
        </p:nvSpPr>
        <p:spPr>
          <a:xfrm>
            <a:off x="7073900" y="3087469"/>
            <a:ext cx="1685077" cy="646331"/>
          </a:xfrm>
          <a:prstGeom prst="rect">
            <a:avLst/>
          </a:prstGeom>
          <a:noFill/>
        </p:spPr>
        <p:txBody>
          <a:bodyPr wrap="none" rtlCol="0">
            <a:spAutoFit/>
          </a:bodyPr>
          <a:lstStyle/>
          <a:p>
            <a:pPr defTabSz="457200"/>
            <a:r>
              <a:rPr lang="en-US" dirty="0">
                <a:solidFill>
                  <a:prstClr val="black"/>
                </a:solidFill>
              </a:rPr>
              <a:t>Slope: </a:t>
            </a:r>
            <a:r>
              <a:rPr lang="en-US" dirty="0"/>
              <a:t> -0.002 </a:t>
            </a:r>
            <a:endParaRPr lang="en-US" dirty="0">
              <a:solidFill>
                <a:prstClr val="black"/>
              </a:solidFill>
            </a:endParaRPr>
          </a:p>
          <a:p>
            <a:pPr defTabSz="457200"/>
            <a:r>
              <a:rPr lang="en-US" dirty="0">
                <a:solidFill>
                  <a:prstClr val="black"/>
                </a:solidFill>
              </a:rPr>
              <a:t>	</a:t>
            </a:r>
          </a:p>
        </p:txBody>
      </p:sp>
      <p:sp>
        <p:nvSpPr>
          <p:cNvPr id="91" name="Rectangle 90"/>
          <p:cNvSpPr/>
          <p:nvPr/>
        </p:nvSpPr>
        <p:spPr>
          <a:xfrm>
            <a:off x="7785100" y="3364468"/>
            <a:ext cx="962636" cy="369332"/>
          </a:xfrm>
          <a:prstGeom prst="rect">
            <a:avLst/>
          </a:prstGeom>
        </p:spPr>
        <p:txBody>
          <a:bodyPr wrap="none">
            <a:spAutoFit/>
          </a:bodyPr>
          <a:lstStyle/>
          <a:p>
            <a:r>
              <a:rPr lang="en-US" dirty="0">
                <a:solidFill>
                  <a:prstClr val="black"/>
                </a:solidFill>
              </a:rPr>
              <a:t> (0.011)</a:t>
            </a:r>
            <a:endParaRPr lang="en-US" dirty="0"/>
          </a:p>
        </p:txBody>
      </p:sp>
      <p:sp>
        <p:nvSpPr>
          <p:cNvPr id="92" name="TextBox 91"/>
          <p:cNvSpPr txBox="1"/>
          <p:nvPr/>
        </p:nvSpPr>
        <p:spPr>
          <a:xfrm>
            <a:off x="7668573" y="2709334"/>
            <a:ext cx="1018227" cy="369332"/>
          </a:xfrm>
          <a:prstGeom prst="rect">
            <a:avLst/>
          </a:prstGeom>
          <a:noFill/>
        </p:spPr>
        <p:txBody>
          <a:bodyPr wrap="none" rtlCol="0">
            <a:spAutoFit/>
          </a:bodyPr>
          <a:lstStyle/>
          <a:p>
            <a:pPr defTabSz="457200"/>
            <a:r>
              <a:rPr lang="el-GR" dirty="0">
                <a:solidFill>
                  <a:prstClr val="black"/>
                </a:solidFill>
              </a:rPr>
              <a:t>δ</a:t>
            </a:r>
            <a:r>
              <a:rPr lang="en-US" dirty="0">
                <a:solidFill>
                  <a:prstClr val="black"/>
                </a:solidFill>
              </a:rPr>
              <a:t>: 0.226</a:t>
            </a:r>
          </a:p>
        </p:txBody>
      </p:sp>
      <p:grpSp>
        <p:nvGrpSpPr>
          <p:cNvPr id="3" name="Group 4"/>
          <p:cNvGrpSpPr>
            <a:grpSpLocks noChangeAspect="1"/>
          </p:cNvGrpSpPr>
          <p:nvPr/>
        </p:nvGrpSpPr>
        <p:grpSpPr bwMode="auto">
          <a:xfrm>
            <a:off x="492126" y="336551"/>
            <a:ext cx="8513763" cy="5986463"/>
            <a:chOff x="310" y="212"/>
            <a:chExt cx="5363" cy="3771"/>
          </a:xfrm>
        </p:grpSpPr>
        <p:sp>
          <p:nvSpPr>
            <p:cNvPr id="93" name="Line 8"/>
            <p:cNvSpPr>
              <a:spLocks noChangeShapeType="1"/>
            </p:cNvSpPr>
            <p:nvPr/>
          </p:nvSpPr>
          <p:spPr bwMode="auto">
            <a:xfrm>
              <a:off x="569" y="3166"/>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9"/>
            <p:cNvSpPr>
              <a:spLocks noChangeShapeType="1"/>
            </p:cNvSpPr>
            <p:nvPr/>
          </p:nvSpPr>
          <p:spPr bwMode="auto">
            <a:xfrm>
              <a:off x="569" y="2390"/>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10"/>
            <p:cNvSpPr>
              <a:spLocks noChangeShapeType="1"/>
            </p:cNvSpPr>
            <p:nvPr/>
          </p:nvSpPr>
          <p:spPr bwMode="auto">
            <a:xfrm>
              <a:off x="569" y="1612"/>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11"/>
            <p:cNvSpPr>
              <a:spLocks noChangeShapeType="1"/>
            </p:cNvSpPr>
            <p:nvPr/>
          </p:nvSpPr>
          <p:spPr bwMode="auto">
            <a:xfrm>
              <a:off x="569" y="833"/>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12"/>
            <p:cNvSpPr>
              <a:spLocks noChangeShapeType="1"/>
            </p:cNvSpPr>
            <p:nvPr/>
          </p:nvSpPr>
          <p:spPr bwMode="auto">
            <a:xfrm flipV="1">
              <a:off x="4015" y="3602"/>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13"/>
            <p:cNvSpPr>
              <a:spLocks noChangeShapeType="1"/>
            </p:cNvSpPr>
            <p:nvPr/>
          </p:nvSpPr>
          <p:spPr bwMode="auto">
            <a:xfrm flipV="1">
              <a:off x="4015" y="347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14"/>
            <p:cNvSpPr>
              <a:spLocks noChangeShapeType="1"/>
            </p:cNvSpPr>
            <p:nvPr/>
          </p:nvSpPr>
          <p:spPr bwMode="auto">
            <a:xfrm flipV="1">
              <a:off x="4015" y="3351"/>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15"/>
            <p:cNvSpPr>
              <a:spLocks noChangeShapeType="1"/>
            </p:cNvSpPr>
            <p:nvPr/>
          </p:nvSpPr>
          <p:spPr bwMode="auto">
            <a:xfrm flipV="1">
              <a:off x="4015" y="3225"/>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16"/>
            <p:cNvSpPr>
              <a:spLocks noChangeShapeType="1"/>
            </p:cNvSpPr>
            <p:nvPr/>
          </p:nvSpPr>
          <p:spPr bwMode="auto">
            <a:xfrm flipV="1">
              <a:off x="4015" y="3099"/>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17"/>
            <p:cNvSpPr>
              <a:spLocks noChangeShapeType="1"/>
            </p:cNvSpPr>
            <p:nvPr/>
          </p:nvSpPr>
          <p:spPr bwMode="auto">
            <a:xfrm flipV="1">
              <a:off x="4015" y="2974"/>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18"/>
            <p:cNvSpPr>
              <a:spLocks noChangeShapeType="1"/>
            </p:cNvSpPr>
            <p:nvPr/>
          </p:nvSpPr>
          <p:spPr bwMode="auto">
            <a:xfrm flipV="1">
              <a:off x="4015" y="2851"/>
              <a:ext cx="0" cy="81"/>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19"/>
            <p:cNvSpPr>
              <a:spLocks noChangeShapeType="1"/>
            </p:cNvSpPr>
            <p:nvPr/>
          </p:nvSpPr>
          <p:spPr bwMode="auto">
            <a:xfrm flipV="1">
              <a:off x="4015" y="2726"/>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20"/>
            <p:cNvSpPr>
              <a:spLocks noChangeShapeType="1"/>
            </p:cNvSpPr>
            <p:nvPr/>
          </p:nvSpPr>
          <p:spPr bwMode="auto">
            <a:xfrm flipV="1">
              <a:off x="4015" y="260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21"/>
            <p:cNvSpPr>
              <a:spLocks noChangeShapeType="1"/>
            </p:cNvSpPr>
            <p:nvPr/>
          </p:nvSpPr>
          <p:spPr bwMode="auto">
            <a:xfrm flipV="1">
              <a:off x="4015" y="247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22"/>
            <p:cNvSpPr>
              <a:spLocks noChangeShapeType="1"/>
            </p:cNvSpPr>
            <p:nvPr/>
          </p:nvSpPr>
          <p:spPr bwMode="auto">
            <a:xfrm flipV="1">
              <a:off x="4015" y="2349"/>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23"/>
            <p:cNvSpPr>
              <a:spLocks noChangeShapeType="1"/>
            </p:cNvSpPr>
            <p:nvPr/>
          </p:nvSpPr>
          <p:spPr bwMode="auto">
            <a:xfrm flipV="1">
              <a:off x="4015" y="2223"/>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24"/>
            <p:cNvSpPr>
              <a:spLocks noChangeShapeType="1"/>
            </p:cNvSpPr>
            <p:nvPr/>
          </p:nvSpPr>
          <p:spPr bwMode="auto">
            <a:xfrm flipV="1">
              <a:off x="4015" y="2097"/>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25"/>
            <p:cNvSpPr>
              <a:spLocks noChangeShapeType="1"/>
            </p:cNvSpPr>
            <p:nvPr/>
          </p:nvSpPr>
          <p:spPr bwMode="auto">
            <a:xfrm flipV="1">
              <a:off x="4015" y="1971"/>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26"/>
            <p:cNvSpPr>
              <a:spLocks noChangeShapeType="1"/>
            </p:cNvSpPr>
            <p:nvPr/>
          </p:nvSpPr>
          <p:spPr bwMode="auto">
            <a:xfrm flipV="1">
              <a:off x="4015" y="184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27"/>
            <p:cNvSpPr>
              <a:spLocks noChangeShapeType="1"/>
            </p:cNvSpPr>
            <p:nvPr/>
          </p:nvSpPr>
          <p:spPr bwMode="auto">
            <a:xfrm flipV="1">
              <a:off x="4015" y="172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28"/>
            <p:cNvSpPr>
              <a:spLocks noChangeShapeType="1"/>
            </p:cNvSpPr>
            <p:nvPr/>
          </p:nvSpPr>
          <p:spPr bwMode="auto">
            <a:xfrm flipV="1">
              <a:off x="4015" y="159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29"/>
            <p:cNvSpPr>
              <a:spLocks noChangeShapeType="1"/>
            </p:cNvSpPr>
            <p:nvPr/>
          </p:nvSpPr>
          <p:spPr bwMode="auto">
            <a:xfrm flipV="1">
              <a:off x="4015" y="1469"/>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30"/>
            <p:cNvSpPr>
              <a:spLocks noChangeShapeType="1"/>
            </p:cNvSpPr>
            <p:nvPr/>
          </p:nvSpPr>
          <p:spPr bwMode="auto">
            <a:xfrm flipV="1">
              <a:off x="4015" y="1343"/>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31"/>
            <p:cNvSpPr>
              <a:spLocks noChangeShapeType="1"/>
            </p:cNvSpPr>
            <p:nvPr/>
          </p:nvSpPr>
          <p:spPr bwMode="auto">
            <a:xfrm flipV="1">
              <a:off x="4015" y="1217"/>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32"/>
            <p:cNvSpPr>
              <a:spLocks noChangeShapeType="1"/>
            </p:cNvSpPr>
            <p:nvPr/>
          </p:nvSpPr>
          <p:spPr bwMode="auto">
            <a:xfrm flipV="1">
              <a:off x="4015" y="1092"/>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33"/>
            <p:cNvSpPr>
              <a:spLocks noChangeShapeType="1"/>
            </p:cNvSpPr>
            <p:nvPr/>
          </p:nvSpPr>
          <p:spPr bwMode="auto">
            <a:xfrm flipV="1">
              <a:off x="4015" y="96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34"/>
            <p:cNvSpPr>
              <a:spLocks noChangeShapeType="1"/>
            </p:cNvSpPr>
            <p:nvPr/>
          </p:nvSpPr>
          <p:spPr bwMode="auto">
            <a:xfrm flipV="1">
              <a:off x="4015" y="84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35"/>
            <p:cNvSpPr>
              <a:spLocks noChangeShapeType="1"/>
            </p:cNvSpPr>
            <p:nvPr/>
          </p:nvSpPr>
          <p:spPr bwMode="auto">
            <a:xfrm flipV="1">
              <a:off x="4015" y="71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36"/>
            <p:cNvSpPr>
              <a:spLocks noChangeShapeType="1"/>
            </p:cNvSpPr>
            <p:nvPr/>
          </p:nvSpPr>
          <p:spPr bwMode="auto">
            <a:xfrm flipV="1">
              <a:off x="4015" y="589"/>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37"/>
            <p:cNvSpPr>
              <a:spLocks noChangeShapeType="1"/>
            </p:cNvSpPr>
            <p:nvPr/>
          </p:nvSpPr>
          <p:spPr bwMode="auto">
            <a:xfrm flipV="1">
              <a:off x="4015" y="470"/>
              <a:ext cx="0" cy="77"/>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Oval 38"/>
            <p:cNvSpPr>
              <a:spLocks noChangeArrowheads="1"/>
            </p:cNvSpPr>
            <p:nvPr/>
          </p:nvSpPr>
          <p:spPr bwMode="auto">
            <a:xfrm>
              <a:off x="628" y="94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Oval 39"/>
            <p:cNvSpPr>
              <a:spLocks noChangeArrowheads="1"/>
            </p:cNvSpPr>
            <p:nvPr/>
          </p:nvSpPr>
          <p:spPr bwMode="auto">
            <a:xfrm>
              <a:off x="859" y="112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Oval 40"/>
            <p:cNvSpPr>
              <a:spLocks noChangeArrowheads="1"/>
            </p:cNvSpPr>
            <p:nvPr/>
          </p:nvSpPr>
          <p:spPr bwMode="auto">
            <a:xfrm>
              <a:off x="1093" y="903"/>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Oval 41"/>
            <p:cNvSpPr>
              <a:spLocks noChangeArrowheads="1"/>
            </p:cNvSpPr>
            <p:nvPr/>
          </p:nvSpPr>
          <p:spPr bwMode="auto">
            <a:xfrm>
              <a:off x="1323" y="1050"/>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Oval 42"/>
            <p:cNvSpPr>
              <a:spLocks noChangeArrowheads="1"/>
            </p:cNvSpPr>
            <p:nvPr/>
          </p:nvSpPr>
          <p:spPr bwMode="auto">
            <a:xfrm>
              <a:off x="1553" y="1392"/>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Oval 43"/>
            <p:cNvSpPr>
              <a:spLocks noChangeArrowheads="1"/>
            </p:cNvSpPr>
            <p:nvPr/>
          </p:nvSpPr>
          <p:spPr bwMode="auto">
            <a:xfrm>
              <a:off x="1784" y="1577"/>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Oval 44"/>
            <p:cNvSpPr>
              <a:spLocks noChangeArrowheads="1"/>
            </p:cNvSpPr>
            <p:nvPr/>
          </p:nvSpPr>
          <p:spPr bwMode="auto">
            <a:xfrm>
              <a:off x="2018" y="142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Oval 45"/>
            <p:cNvSpPr>
              <a:spLocks noChangeArrowheads="1"/>
            </p:cNvSpPr>
            <p:nvPr/>
          </p:nvSpPr>
          <p:spPr bwMode="auto">
            <a:xfrm>
              <a:off x="2248" y="189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Oval 46"/>
            <p:cNvSpPr>
              <a:spLocks noChangeArrowheads="1"/>
            </p:cNvSpPr>
            <p:nvPr/>
          </p:nvSpPr>
          <p:spPr bwMode="auto">
            <a:xfrm>
              <a:off x="2479" y="1916"/>
              <a:ext cx="62"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Oval 47"/>
            <p:cNvSpPr>
              <a:spLocks noChangeArrowheads="1"/>
            </p:cNvSpPr>
            <p:nvPr/>
          </p:nvSpPr>
          <p:spPr bwMode="auto">
            <a:xfrm>
              <a:off x="2709" y="204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Oval 48"/>
            <p:cNvSpPr>
              <a:spLocks noChangeArrowheads="1"/>
            </p:cNvSpPr>
            <p:nvPr/>
          </p:nvSpPr>
          <p:spPr bwMode="auto">
            <a:xfrm>
              <a:off x="2943" y="229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Oval 49"/>
            <p:cNvSpPr>
              <a:spLocks noChangeArrowheads="1"/>
            </p:cNvSpPr>
            <p:nvPr/>
          </p:nvSpPr>
          <p:spPr bwMode="auto">
            <a:xfrm>
              <a:off x="3173" y="2464"/>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Oval 50"/>
            <p:cNvSpPr>
              <a:spLocks noChangeArrowheads="1"/>
            </p:cNvSpPr>
            <p:nvPr/>
          </p:nvSpPr>
          <p:spPr bwMode="auto">
            <a:xfrm>
              <a:off x="3404" y="2537"/>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Oval 51"/>
            <p:cNvSpPr>
              <a:spLocks noChangeArrowheads="1"/>
            </p:cNvSpPr>
            <p:nvPr/>
          </p:nvSpPr>
          <p:spPr bwMode="auto">
            <a:xfrm>
              <a:off x="3634" y="274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Oval 52"/>
            <p:cNvSpPr>
              <a:spLocks noChangeArrowheads="1"/>
            </p:cNvSpPr>
            <p:nvPr/>
          </p:nvSpPr>
          <p:spPr bwMode="auto">
            <a:xfrm>
              <a:off x="3868" y="291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53"/>
            <p:cNvSpPr>
              <a:spLocks/>
            </p:cNvSpPr>
            <p:nvPr/>
          </p:nvSpPr>
          <p:spPr bwMode="auto">
            <a:xfrm>
              <a:off x="660" y="809"/>
              <a:ext cx="3239" cy="2070"/>
            </a:xfrm>
            <a:custGeom>
              <a:avLst/>
              <a:gdLst>
                <a:gd name="T0" fmla="*/ 0 w 928"/>
                <a:gd name="T1" fmla="*/ 0 h 593"/>
                <a:gd name="T2" fmla="*/ 464 w 928"/>
                <a:gd name="T3" fmla="*/ 297 h 593"/>
                <a:gd name="T4" fmla="*/ 928 w 928"/>
                <a:gd name="T5" fmla="*/ 593 h 593"/>
              </a:gdLst>
              <a:ahLst/>
              <a:cxnLst>
                <a:cxn ang="0">
                  <a:pos x="T0" y="T1"/>
                </a:cxn>
                <a:cxn ang="0">
                  <a:pos x="T2" y="T3"/>
                </a:cxn>
                <a:cxn ang="0">
                  <a:pos x="T4" y="T5"/>
                </a:cxn>
              </a:cxnLst>
              <a:rect l="0" t="0" r="r" b="b"/>
              <a:pathLst>
                <a:path w="928" h="593">
                  <a:moveTo>
                    <a:pt x="0" y="0"/>
                  </a:moveTo>
                  <a:lnTo>
                    <a:pt x="464" y="297"/>
                  </a:lnTo>
                  <a:lnTo>
                    <a:pt x="928" y="593"/>
                  </a:lnTo>
                </a:path>
              </a:pathLst>
            </a:custGeom>
            <a:noFill/>
            <a:ln w="22225">
              <a:solidFill>
                <a:srgbClr val="90353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Oval 54"/>
            <p:cNvSpPr>
              <a:spLocks noChangeArrowheads="1"/>
            </p:cNvSpPr>
            <p:nvPr/>
          </p:nvSpPr>
          <p:spPr bwMode="auto">
            <a:xfrm>
              <a:off x="4098" y="3284"/>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Oval 55"/>
            <p:cNvSpPr>
              <a:spLocks noChangeArrowheads="1"/>
            </p:cNvSpPr>
            <p:nvPr/>
          </p:nvSpPr>
          <p:spPr bwMode="auto">
            <a:xfrm>
              <a:off x="4329" y="2890"/>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Oval 56"/>
            <p:cNvSpPr>
              <a:spLocks noChangeArrowheads="1"/>
            </p:cNvSpPr>
            <p:nvPr/>
          </p:nvSpPr>
          <p:spPr bwMode="auto">
            <a:xfrm>
              <a:off x="4563" y="3033"/>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Oval 57"/>
            <p:cNvSpPr>
              <a:spLocks noChangeArrowheads="1"/>
            </p:cNvSpPr>
            <p:nvPr/>
          </p:nvSpPr>
          <p:spPr bwMode="auto">
            <a:xfrm>
              <a:off x="4793" y="2925"/>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Oval 58"/>
            <p:cNvSpPr>
              <a:spLocks noChangeArrowheads="1"/>
            </p:cNvSpPr>
            <p:nvPr/>
          </p:nvSpPr>
          <p:spPr bwMode="auto">
            <a:xfrm>
              <a:off x="5023" y="3096"/>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Oval 59"/>
            <p:cNvSpPr>
              <a:spLocks noChangeArrowheads="1"/>
            </p:cNvSpPr>
            <p:nvPr/>
          </p:nvSpPr>
          <p:spPr bwMode="auto">
            <a:xfrm>
              <a:off x="5254" y="281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Oval 60"/>
            <p:cNvSpPr>
              <a:spLocks noChangeArrowheads="1"/>
            </p:cNvSpPr>
            <p:nvPr/>
          </p:nvSpPr>
          <p:spPr bwMode="auto">
            <a:xfrm>
              <a:off x="5488" y="3375"/>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61"/>
            <p:cNvSpPr>
              <a:spLocks/>
            </p:cNvSpPr>
            <p:nvPr/>
          </p:nvSpPr>
          <p:spPr bwMode="auto">
            <a:xfrm>
              <a:off x="4130" y="3071"/>
              <a:ext cx="1389" cy="39"/>
            </a:xfrm>
            <a:custGeom>
              <a:avLst/>
              <a:gdLst>
                <a:gd name="T0" fmla="*/ 0 w 398"/>
                <a:gd name="T1" fmla="*/ 0 h 11"/>
                <a:gd name="T2" fmla="*/ 199 w 398"/>
                <a:gd name="T3" fmla="*/ 6 h 11"/>
                <a:gd name="T4" fmla="*/ 398 w 398"/>
                <a:gd name="T5" fmla="*/ 11 h 11"/>
              </a:gdLst>
              <a:ahLst/>
              <a:cxnLst>
                <a:cxn ang="0">
                  <a:pos x="T0" y="T1"/>
                </a:cxn>
                <a:cxn ang="0">
                  <a:pos x="T2" y="T3"/>
                </a:cxn>
                <a:cxn ang="0">
                  <a:pos x="T4" y="T5"/>
                </a:cxn>
              </a:cxnLst>
              <a:rect l="0" t="0" r="r" b="b"/>
              <a:pathLst>
                <a:path w="398" h="11">
                  <a:moveTo>
                    <a:pt x="0" y="0"/>
                  </a:moveTo>
                  <a:lnTo>
                    <a:pt x="199" y="6"/>
                  </a:lnTo>
                  <a:lnTo>
                    <a:pt x="398" y="11"/>
                  </a:lnTo>
                </a:path>
              </a:pathLst>
            </a:custGeom>
            <a:noFill/>
            <a:ln w="22225">
              <a:solidFill>
                <a:srgbClr val="90353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62"/>
            <p:cNvSpPr>
              <a:spLocks noChangeShapeType="1"/>
            </p:cNvSpPr>
            <p:nvPr/>
          </p:nvSpPr>
          <p:spPr bwMode="auto">
            <a:xfrm flipV="1">
              <a:off x="569" y="470"/>
              <a:ext cx="0" cy="3216"/>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63"/>
            <p:cNvSpPr>
              <a:spLocks noChangeShapeType="1"/>
            </p:cNvSpPr>
            <p:nvPr/>
          </p:nvSpPr>
          <p:spPr bwMode="auto">
            <a:xfrm flipH="1">
              <a:off x="510" y="3166"/>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Rectangle 64"/>
            <p:cNvSpPr>
              <a:spLocks noChangeArrowheads="1"/>
            </p:cNvSpPr>
            <p:nvPr/>
          </p:nvSpPr>
          <p:spPr bwMode="auto">
            <a:xfrm rot="16200000">
              <a:off x="278" y="3024"/>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Line 65"/>
            <p:cNvSpPr>
              <a:spLocks noChangeShapeType="1"/>
            </p:cNvSpPr>
            <p:nvPr/>
          </p:nvSpPr>
          <p:spPr bwMode="auto">
            <a:xfrm flipH="1">
              <a:off x="510" y="2390"/>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Rectangle 66"/>
            <p:cNvSpPr>
              <a:spLocks noChangeArrowheads="1"/>
            </p:cNvSpPr>
            <p:nvPr/>
          </p:nvSpPr>
          <p:spPr bwMode="auto">
            <a:xfrm rot="16200000">
              <a:off x="278" y="2249"/>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Line 67"/>
            <p:cNvSpPr>
              <a:spLocks noChangeShapeType="1"/>
            </p:cNvSpPr>
            <p:nvPr/>
          </p:nvSpPr>
          <p:spPr bwMode="auto">
            <a:xfrm flipH="1">
              <a:off x="510" y="1612"/>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Rectangle 68"/>
            <p:cNvSpPr>
              <a:spLocks noChangeArrowheads="1"/>
            </p:cNvSpPr>
            <p:nvPr/>
          </p:nvSpPr>
          <p:spPr bwMode="auto">
            <a:xfrm rot="16200000">
              <a:off x="277" y="1470"/>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Line 69"/>
            <p:cNvSpPr>
              <a:spLocks noChangeShapeType="1"/>
            </p:cNvSpPr>
            <p:nvPr/>
          </p:nvSpPr>
          <p:spPr bwMode="auto">
            <a:xfrm flipH="1">
              <a:off x="510" y="833"/>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Rectangle 70"/>
            <p:cNvSpPr>
              <a:spLocks noChangeArrowheads="1"/>
            </p:cNvSpPr>
            <p:nvPr/>
          </p:nvSpPr>
          <p:spPr bwMode="auto">
            <a:xfrm rot="16200000">
              <a:off x="278" y="691"/>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Line 72"/>
            <p:cNvSpPr>
              <a:spLocks noChangeShapeType="1"/>
            </p:cNvSpPr>
            <p:nvPr/>
          </p:nvSpPr>
          <p:spPr bwMode="auto">
            <a:xfrm>
              <a:off x="569" y="3686"/>
              <a:ext cx="5041"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73"/>
            <p:cNvSpPr>
              <a:spLocks noChangeShapeType="1"/>
            </p:cNvSpPr>
            <p:nvPr/>
          </p:nvSpPr>
          <p:spPr bwMode="auto">
            <a:xfrm>
              <a:off x="890"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Rectangle 74"/>
            <p:cNvSpPr>
              <a:spLocks noChangeArrowheads="1"/>
            </p:cNvSpPr>
            <p:nvPr/>
          </p:nvSpPr>
          <p:spPr bwMode="auto">
            <a:xfrm>
              <a:off x="810"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Line 75"/>
            <p:cNvSpPr>
              <a:spLocks noChangeShapeType="1"/>
            </p:cNvSpPr>
            <p:nvPr/>
          </p:nvSpPr>
          <p:spPr bwMode="auto">
            <a:xfrm>
              <a:off x="2049"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Rectangle 76"/>
            <p:cNvSpPr>
              <a:spLocks noChangeArrowheads="1"/>
            </p:cNvSpPr>
            <p:nvPr/>
          </p:nvSpPr>
          <p:spPr bwMode="auto">
            <a:xfrm>
              <a:off x="1969"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Line 77"/>
            <p:cNvSpPr>
              <a:spLocks noChangeShapeType="1"/>
            </p:cNvSpPr>
            <p:nvPr/>
          </p:nvSpPr>
          <p:spPr bwMode="auto">
            <a:xfrm>
              <a:off x="3205"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Rectangle 78"/>
            <p:cNvSpPr>
              <a:spLocks noChangeArrowheads="1"/>
            </p:cNvSpPr>
            <p:nvPr/>
          </p:nvSpPr>
          <p:spPr bwMode="auto">
            <a:xfrm>
              <a:off x="3124"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Line 79"/>
            <p:cNvSpPr>
              <a:spLocks noChangeShapeType="1"/>
            </p:cNvSpPr>
            <p:nvPr/>
          </p:nvSpPr>
          <p:spPr bwMode="auto">
            <a:xfrm>
              <a:off x="4360"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Rectangle 80"/>
            <p:cNvSpPr>
              <a:spLocks noChangeArrowheads="1"/>
            </p:cNvSpPr>
            <p:nvPr/>
          </p:nvSpPr>
          <p:spPr bwMode="auto">
            <a:xfrm>
              <a:off x="4280"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81"/>
            <p:cNvSpPr>
              <a:spLocks noChangeShapeType="1"/>
            </p:cNvSpPr>
            <p:nvPr/>
          </p:nvSpPr>
          <p:spPr bwMode="auto">
            <a:xfrm>
              <a:off x="5519"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Rectangle 82"/>
            <p:cNvSpPr>
              <a:spLocks noChangeArrowheads="1"/>
            </p:cNvSpPr>
            <p:nvPr/>
          </p:nvSpPr>
          <p:spPr bwMode="auto">
            <a:xfrm>
              <a:off x="5439"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Rectangle 84"/>
            <p:cNvSpPr>
              <a:spLocks noChangeArrowheads="1"/>
            </p:cNvSpPr>
            <p:nvPr/>
          </p:nvSpPr>
          <p:spPr bwMode="auto">
            <a:xfrm>
              <a:off x="3062" y="212"/>
              <a:ext cx="150"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1E2D5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70" name="Rectangle 76"/>
          <p:cNvSpPr>
            <a:spLocks noChangeArrowheads="1"/>
          </p:cNvSpPr>
          <p:nvPr/>
        </p:nvSpPr>
        <p:spPr bwMode="auto">
          <a:xfrm rot="16200000">
            <a:off x="-2100262" y="2970213"/>
            <a:ext cx="483870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cs typeface="Arial" pitchFamily="34" charset="0"/>
              </a:rPr>
              <a:t>Coefficient on Predicted Rank in Destination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1" name="Rectangle 88"/>
          <p:cNvSpPr>
            <a:spLocks noChangeArrowheads="1"/>
          </p:cNvSpPr>
          <p:nvPr/>
        </p:nvSpPr>
        <p:spPr bwMode="auto">
          <a:xfrm>
            <a:off x="3214688" y="6372226"/>
            <a:ext cx="36417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cs typeface="Arial" pitchFamily="34" charset="0"/>
              </a:rPr>
              <a:t>Age of Child when Parents Move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85" name="TextBox 84"/>
              <p:cNvSpPr txBox="1"/>
              <p:nvPr/>
            </p:nvSpPr>
            <p:spPr>
              <a:xfrm>
                <a:off x="133" y="0"/>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rPr>
                  <a:t>Movers’ Outcomes vs. Predicted Outcomes Based on Residents in Destination</a:t>
                </a:r>
              </a:p>
              <a:p>
                <a:pPr algn="ctr" fontAlgn="base">
                  <a:spcBef>
                    <a:spcPct val="0"/>
                  </a:spcBef>
                  <a:spcAft>
                    <a:spcPct val="0"/>
                  </a:spcAft>
                </a:pPr>
                <a:r>
                  <a:rPr lang="en-US" dirty="0">
                    <a:solidFill>
                      <a:srgbClr val="1E2D53"/>
                    </a:solidFill>
                  </a:rPr>
                  <a:t>By Child’s Age at Move, </a:t>
                </a:r>
                <a:r>
                  <a:rPr lang="en-GB" dirty="0">
                    <a:solidFill>
                      <a:srgbClr val="1E2D53"/>
                    </a:solidFill>
                  </a:rPr>
                  <a:t>Income Measured at Age </a:t>
                </a:r>
                <a14:m>
                  <m:oMath xmlns:m="http://schemas.openxmlformats.org/officeDocument/2006/math">
                    <m:r>
                      <a:rPr lang="en-US" b="0" i="1" smtClean="0">
                        <a:solidFill>
                          <a:srgbClr val="1E2D53"/>
                        </a:solidFill>
                        <a:latin typeface="Cambria Math"/>
                        <a:ea typeface="Cambria Math"/>
                      </a:rPr>
                      <m:t>=</m:t>
                    </m:r>
                  </m:oMath>
                </a14:m>
                <a:r>
                  <a:rPr lang="en-GB" dirty="0">
                    <a:solidFill>
                      <a:srgbClr val="1E2D53"/>
                    </a:solidFill>
                  </a:rPr>
                  <a:t> 24</a:t>
                </a:r>
                <a:endParaRPr lang="en-US" dirty="0">
                  <a:solidFill>
                    <a:prstClr val="black"/>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133" y="0"/>
                <a:ext cx="9143867" cy="646331"/>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17982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p:cNvSpPr txBox="1"/>
          <p:nvPr/>
        </p:nvSpPr>
        <p:spPr>
          <a:xfrm>
            <a:off x="1447800" y="3087469"/>
            <a:ext cx="1620957" cy="646331"/>
          </a:xfrm>
          <a:prstGeom prst="rect">
            <a:avLst/>
          </a:prstGeom>
          <a:noFill/>
        </p:spPr>
        <p:txBody>
          <a:bodyPr wrap="none" rtlCol="0">
            <a:spAutoFit/>
          </a:bodyPr>
          <a:lstStyle/>
          <a:p>
            <a:pPr defTabSz="457200"/>
            <a:r>
              <a:rPr lang="en-US" dirty="0">
                <a:solidFill>
                  <a:prstClr val="black"/>
                </a:solidFill>
              </a:rPr>
              <a:t>Slope:  -0.038</a:t>
            </a:r>
          </a:p>
          <a:p>
            <a:pPr defTabSz="457200"/>
            <a:r>
              <a:rPr lang="en-US" dirty="0">
                <a:solidFill>
                  <a:prstClr val="black"/>
                </a:solidFill>
              </a:rPr>
              <a:t>	</a:t>
            </a:r>
          </a:p>
        </p:txBody>
      </p:sp>
      <p:sp>
        <p:nvSpPr>
          <p:cNvPr id="89" name="Rectangle 88"/>
          <p:cNvSpPr/>
          <p:nvPr/>
        </p:nvSpPr>
        <p:spPr>
          <a:xfrm>
            <a:off x="2159000" y="3364468"/>
            <a:ext cx="979755" cy="369332"/>
          </a:xfrm>
          <a:prstGeom prst="rect">
            <a:avLst/>
          </a:prstGeom>
        </p:spPr>
        <p:txBody>
          <a:bodyPr wrap="none">
            <a:spAutoFit/>
          </a:bodyPr>
          <a:lstStyle/>
          <a:p>
            <a:r>
              <a:rPr lang="en-US" dirty="0">
                <a:solidFill>
                  <a:prstClr val="black"/>
                </a:solidFill>
              </a:rPr>
              <a:t> (0.002)</a:t>
            </a:r>
            <a:endParaRPr lang="en-US" dirty="0"/>
          </a:p>
        </p:txBody>
      </p:sp>
      <p:sp>
        <p:nvSpPr>
          <p:cNvPr id="90" name="TextBox 89"/>
          <p:cNvSpPr txBox="1"/>
          <p:nvPr/>
        </p:nvSpPr>
        <p:spPr>
          <a:xfrm>
            <a:off x="7073900" y="3087469"/>
            <a:ext cx="1685077" cy="646331"/>
          </a:xfrm>
          <a:prstGeom prst="rect">
            <a:avLst/>
          </a:prstGeom>
          <a:noFill/>
        </p:spPr>
        <p:txBody>
          <a:bodyPr wrap="none" rtlCol="0">
            <a:spAutoFit/>
          </a:bodyPr>
          <a:lstStyle/>
          <a:p>
            <a:pPr defTabSz="457200"/>
            <a:r>
              <a:rPr lang="en-US" dirty="0">
                <a:solidFill>
                  <a:prstClr val="black"/>
                </a:solidFill>
              </a:rPr>
              <a:t>Slope: </a:t>
            </a:r>
            <a:r>
              <a:rPr lang="en-US" dirty="0"/>
              <a:t> -0.002 </a:t>
            </a:r>
            <a:endParaRPr lang="en-US" dirty="0">
              <a:solidFill>
                <a:prstClr val="black"/>
              </a:solidFill>
            </a:endParaRPr>
          </a:p>
          <a:p>
            <a:pPr defTabSz="457200"/>
            <a:r>
              <a:rPr lang="en-US" dirty="0">
                <a:solidFill>
                  <a:prstClr val="black"/>
                </a:solidFill>
              </a:rPr>
              <a:t>	</a:t>
            </a:r>
          </a:p>
        </p:txBody>
      </p:sp>
      <p:sp>
        <p:nvSpPr>
          <p:cNvPr id="91" name="Rectangle 90"/>
          <p:cNvSpPr/>
          <p:nvPr/>
        </p:nvSpPr>
        <p:spPr>
          <a:xfrm>
            <a:off x="7785100" y="3364468"/>
            <a:ext cx="962636" cy="369332"/>
          </a:xfrm>
          <a:prstGeom prst="rect">
            <a:avLst/>
          </a:prstGeom>
        </p:spPr>
        <p:txBody>
          <a:bodyPr wrap="none">
            <a:spAutoFit/>
          </a:bodyPr>
          <a:lstStyle/>
          <a:p>
            <a:r>
              <a:rPr lang="en-US" dirty="0">
                <a:solidFill>
                  <a:prstClr val="black"/>
                </a:solidFill>
              </a:rPr>
              <a:t> (0.011)</a:t>
            </a:r>
            <a:endParaRPr lang="en-US" dirty="0"/>
          </a:p>
        </p:txBody>
      </p:sp>
      <p:sp>
        <p:nvSpPr>
          <p:cNvPr id="92" name="TextBox 91"/>
          <p:cNvSpPr txBox="1"/>
          <p:nvPr/>
        </p:nvSpPr>
        <p:spPr>
          <a:xfrm>
            <a:off x="7668573" y="2709334"/>
            <a:ext cx="1018227" cy="369332"/>
          </a:xfrm>
          <a:prstGeom prst="rect">
            <a:avLst/>
          </a:prstGeom>
          <a:noFill/>
        </p:spPr>
        <p:txBody>
          <a:bodyPr wrap="none" rtlCol="0">
            <a:spAutoFit/>
          </a:bodyPr>
          <a:lstStyle/>
          <a:p>
            <a:pPr defTabSz="457200"/>
            <a:r>
              <a:rPr lang="el-GR" dirty="0">
                <a:solidFill>
                  <a:prstClr val="black"/>
                </a:solidFill>
              </a:rPr>
              <a:t>δ</a:t>
            </a:r>
            <a:r>
              <a:rPr lang="en-US" dirty="0">
                <a:solidFill>
                  <a:prstClr val="black"/>
                </a:solidFill>
              </a:rPr>
              <a:t>: 0.226</a:t>
            </a:r>
          </a:p>
        </p:txBody>
      </p:sp>
      <p:grpSp>
        <p:nvGrpSpPr>
          <p:cNvPr id="3" name="Group 4"/>
          <p:cNvGrpSpPr>
            <a:grpSpLocks noChangeAspect="1"/>
          </p:cNvGrpSpPr>
          <p:nvPr/>
        </p:nvGrpSpPr>
        <p:grpSpPr bwMode="auto">
          <a:xfrm>
            <a:off x="492126" y="336551"/>
            <a:ext cx="8513763" cy="5986463"/>
            <a:chOff x="310" y="212"/>
            <a:chExt cx="5363" cy="3771"/>
          </a:xfrm>
        </p:grpSpPr>
        <p:sp>
          <p:nvSpPr>
            <p:cNvPr id="93" name="Line 8"/>
            <p:cNvSpPr>
              <a:spLocks noChangeShapeType="1"/>
            </p:cNvSpPr>
            <p:nvPr/>
          </p:nvSpPr>
          <p:spPr bwMode="auto">
            <a:xfrm>
              <a:off x="569" y="3166"/>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9"/>
            <p:cNvSpPr>
              <a:spLocks noChangeShapeType="1"/>
            </p:cNvSpPr>
            <p:nvPr/>
          </p:nvSpPr>
          <p:spPr bwMode="auto">
            <a:xfrm>
              <a:off x="569" y="2390"/>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10"/>
            <p:cNvSpPr>
              <a:spLocks noChangeShapeType="1"/>
            </p:cNvSpPr>
            <p:nvPr/>
          </p:nvSpPr>
          <p:spPr bwMode="auto">
            <a:xfrm>
              <a:off x="569" y="1612"/>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11"/>
            <p:cNvSpPr>
              <a:spLocks noChangeShapeType="1"/>
            </p:cNvSpPr>
            <p:nvPr/>
          </p:nvSpPr>
          <p:spPr bwMode="auto">
            <a:xfrm>
              <a:off x="569" y="833"/>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12"/>
            <p:cNvSpPr>
              <a:spLocks noChangeShapeType="1"/>
            </p:cNvSpPr>
            <p:nvPr/>
          </p:nvSpPr>
          <p:spPr bwMode="auto">
            <a:xfrm flipV="1">
              <a:off x="4015" y="3602"/>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13"/>
            <p:cNvSpPr>
              <a:spLocks noChangeShapeType="1"/>
            </p:cNvSpPr>
            <p:nvPr/>
          </p:nvSpPr>
          <p:spPr bwMode="auto">
            <a:xfrm flipV="1">
              <a:off x="4015" y="347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14"/>
            <p:cNvSpPr>
              <a:spLocks noChangeShapeType="1"/>
            </p:cNvSpPr>
            <p:nvPr/>
          </p:nvSpPr>
          <p:spPr bwMode="auto">
            <a:xfrm flipV="1">
              <a:off x="4015" y="3351"/>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15"/>
            <p:cNvSpPr>
              <a:spLocks noChangeShapeType="1"/>
            </p:cNvSpPr>
            <p:nvPr/>
          </p:nvSpPr>
          <p:spPr bwMode="auto">
            <a:xfrm flipV="1">
              <a:off x="4015" y="3225"/>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16"/>
            <p:cNvSpPr>
              <a:spLocks noChangeShapeType="1"/>
            </p:cNvSpPr>
            <p:nvPr/>
          </p:nvSpPr>
          <p:spPr bwMode="auto">
            <a:xfrm flipV="1">
              <a:off x="4015" y="3099"/>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17"/>
            <p:cNvSpPr>
              <a:spLocks noChangeShapeType="1"/>
            </p:cNvSpPr>
            <p:nvPr/>
          </p:nvSpPr>
          <p:spPr bwMode="auto">
            <a:xfrm flipV="1">
              <a:off x="4015" y="2974"/>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18"/>
            <p:cNvSpPr>
              <a:spLocks noChangeShapeType="1"/>
            </p:cNvSpPr>
            <p:nvPr/>
          </p:nvSpPr>
          <p:spPr bwMode="auto">
            <a:xfrm flipV="1">
              <a:off x="4015" y="2851"/>
              <a:ext cx="0" cy="81"/>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19"/>
            <p:cNvSpPr>
              <a:spLocks noChangeShapeType="1"/>
            </p:cNvSpPr>
            <p:nvPr/>
          </p:nvSpPr>
          <p:spPr bwMode="auto">
            <a:xfrm flipV="1">
              <a:off x="4015" y="2726"/>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20"/>
            <p:cNvSpPr>
              <a:spLocks noChangeShapeType="1"/>
            </p:cNvSpPr>
            <p:nvPr/>
          </p:nvSpPr>
          <p:spPr bwMode="auto">
            <a:xfrm flipV="1">
              <a:off x="4015" y="260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21"/>
            <p:cNvSpPr>
              <a:spLocks noChangeShapeType="1"/>
            </p:cNvSpPr>
            <p:nvPr/>
          </p:nvSpPr>
          <p:spPr bwMode="auto">
            <a:xfrm flipV="1">
              <a:off x="4015" y="247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22"/>
            <p:cNvSpPr>
              <a:spLocks noChangeShapeType="1"/>
            </p:cNvSpPr>
            <p:nvPr/>
          </p:nvSpPr>
          <p:spPr bwMode="auto">
            <a:xfrm flipV="1">
              <a:off x="4015" y="2349"/>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23"/>
            <p:cNvSpPr>
              <a:spLocks noChangeShapeType="1"/>
            </p:cNvSpPr>
            <p:nvPr/>
          </p:nvSpPr>
          <p:spPr bwMode="auto">
            <a:xfrm flipV="1">
              <a:off x="4015" y="2223"/>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24"/>
            <p:cNvSpPr>
              <a:spLocks noChangeShapeType="1"/>
            </p:cNvSpPr>
            <p:nvPr/>
          </p:nvSpPr>
          <p:spPr bwMode="auto">
            <a:xfrm flipV="1">
              <a:off x="4015" y="2097"/>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25"/>
            <p:cNvSpPr>
              <a:spLocks noChangeShapeType="1"/>
            </p:cNvSpPr>
            <p:nvPr/>
          </p:nvSpPr>
          <p:spPr bwMode="auto">
            <a:xfrm flipV="1">
              <a:off x="4015" y="1971"/>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26"/>
            <p:cNvSpPr>
              <a:spLocks noChangeShapeType="1"/>
            </p:cNvSpPr>
            <p:nvPr/>
          </p:nvSpPr>
          <p:spPr bwMode="auto">
            <a:xfrm flipV="1">
              <a:off x="4015" y="184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27"/>
            <p:cNvSpPr>
              <a:spLocks noChangeShapeType="1"/>
            </p:cNvSpPr>
            <p:nvPr/>
          </p:nvSpPr>
          <p:spPr bwMode="auto">
            <a:xfrm flipV="1">
              <a:off x="4015" y="172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28"/>
            <p:cNvSpPr>
              <a:spLocks noChangeShapeType="1"/>
            </p:cNvSpPr>
            <p:nvPr/>
          </p:nvSpPr>
          <p:spPr bwMode="auto">
            <a:xfrm flipV="1">
              <a:off x="4015" y="159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29"/>
            <p:cNvSpPr>
              <a:spLocks noChangeShapeType="1"/>
            </p:cNvSpPr>
            <p:nvPr/>
          </p:nvSpPr>
          <p:spPr bwMode="auto">
            <a:xfrm flipV="1">
              <a:off x="4015" y="1469"/>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30"/>
            <p:cNvSpPr>
              <a:spLocks noChangeShapeType="1"/>
            </p:cNvSpPr>
            <p:nvPr/>
          </p:nvSpPr>
          <p:spPr bwMode="auto">
            <a:xfrm flipV="1">
              <a:off x="4015" y="1343"/>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31"/>
            <p:cNvSpPr>
              <a:spLocks noChangeShapeType="1"/>
            </p:cNvSpPr>
            <p:nvPr/>
          </p:nvSpPr>
          <p:spPr bwMode="auto">
            <a:xfrm flipV="1">
              <a:off x="4015" y="1217"/>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32"/>
            <p:cNvSpPr>
              <a:spLocks noChangeShapeType="1"/>
            </p:cNvSpPr>
            <p:nvPr/>
          </p:nvSpPr>
          <p:spPr bwMode="auto">
            <a:xfrm flipV="1">
              <a:off x="4015" y="1092"/>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33"/>
            <p:cNvSpPr>
              <a:spLocks noChangeShapeType="1"/>
            </p:cNvSpPr>
            <p:nvPr/>
          </p:nvSpPr>
          <p:spPr bwMode="auto">
            <a:xfrm flipV="1">
              <a:off x="4015" y="96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34"/>
            <p:cNvSpPr>
              <a:spLocks noChangeShapeType="1"/>
            </p:cNvSpPr>
            <p:nvPr/>
          </p:nvSpPr>
          <p:spPr bwMode="auto">
            <a:xfrm flipV="1">
              <a:off x="4015" y="84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35"/>
            <p:cNvSpPr>
              <a:spLocks noChangeShapeType="1"/>
            </p:cNvSpPr>
            <p:nvPr/>
          </p:nvSpPr>
          <p:spPr bwMode="auto">
            <a:xfrm flipV="1">
              <a:off x="4015" y="71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36"/>
            <p:cNvSpPr>
              <a:spLocks noChangeShapeType="1"/>
            </p:cNvSpPr>
            <p:nvPr/>
          </p:nvSpPr>
          <p:spPr bwMode="auto">
            <a:xfrm flipV="1">
              <a:off x="4015" y="589"/>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37"/>
            <p:cNvSpPr>
              <a:spLocks noChangeShapeType="1"/>
            </p:cNvSpPr>
            <p:nvPr/>
          </p:nvSpPr>
          <p:spPr bwMode="auto">
            <a:xfrm flipV="1">
              <a:off x="4015" y="470"/>
              <a:ext cx="0" cy="77"/>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Oval 38"/>
            <p:cNvSpPr>
              <a:spLocks noChangeArrowheads="1"/>
            </p:cNvSpPr>
            <p:nvPr/>
          </p:nvSpPr>
          <p:spPr bwMode="auto">
            <a:xfrm>
              <a:off x="628" y="94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Oval 39"/>
            <p:cNvSpPr>
              <a:spLocks noChangeArrowheads="1"/>
            </p:cNvSpPr>
            <p:nvPr/>
          </p:nvSpPr>
          <p:spPr bwMode="auto">
            <a:xfrm>
              <a:off x="859" y="112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Oval 40"/>
            <p:cNvSpPr>
              <a:spLocks noChangeArrowheads="1"/>
            </p:cNvSpPr>
            <p:nvPr/>
          </p:nvSpPr>
          <p:spPr bwMode="auto">
            <a:xfrm>
              <a:off x="1093" y="903"/>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Oval 41"/>
            <p:cNvSpPr>
              <a:spLocks noChangeArrowheads="1"/>
            </p:cNvSpPr>
            <p:nvPr/>
          </p:nvSpPr>
          <p:spPr bwMode="auto">
            <a:xfrm>
              <a:off x="1323" y="1050"/>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Oval 42"/>
            <p:cNvSpPr>
              <a:spLocks noChangeArrowheads="1"/>
            </p:cNvSpPr>
            <p:nvPr/>
          </p:nvSpPr>
          <p:spPr bwMode="auto">
            <a:xfrm>
              <a:off x="1553" y="1392"/>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Oval 43"/>
            <p:cNvSpPr>
              <a:spLocks noChangeArrowheads="1"/>
            </p:cNvSpPr>
            <p:nvPr/>
          </p:nvSpPr>
          <p:spPr bwMode="auto">
            <a:xfrm>
              <a:off x="1784" y="1577"/>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Oval 44"/>
            <p:cNvSpPr>
              <a:spLocks noChangeArrowheads="1"/>
            </p:cNvSpPr>
            <p:nvPr/>
          </p:nvSpPr>
          <p:spPr bwMode="auto">
            <a:xfrm>
              <a:off x="2018" y="142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Oval 45"/>
            <p:cNvSpPr>
              <a:spLocks noChangeArrowheads="1"/>
            </p:cNvSpPr>
            <p:nvPr/>
          </p:nvSpPr>
          <p:spPr bwMode="auto">
            <a:xfrm>
              <a:off x="2248" y="189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Oval 46"/>
            <p:cNvSpPr>
              <a:spLocks noChangeArrowheads="1"/>
            </p:cNvSpPr>
            <p:nvPr/>
          </p:nvSpPr>
          <p:spPr bwMode="auto">
            <a:xfrm>
              <a:off x="2479" y="1916"/>
              <a:ext cx="62"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Oval 47"/>
            <p:cNvSpPr>
              <a:spLocks noChangeArrowheads="1"/>
            </p:cNvSpPr>
            <p:nvPr/>
          </p:nvSpPr>
          <p:spPr bwMode="auto">
            <a:xfrm>
              <a:off x="2709" y="204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Oval 48"/>
            <p:cNvSpPr>
              <a:spLocks noChangeArrowheads="1"/>
            </p:cNvSpPr>
            <p:nvPr/>
          </p:nvSpPr>
          <p:spPr bwMode="auto">
            <a:xfrm>
              <a:off x="2943" y="229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Oval 49"/>
            <p:cNvSpPr>
              <a:spLocks noChangeArrowheads="1"/>
            </p:cNvSpPr>
            <p:nvPr/>
          </p:nvSpPr>
          <p:spPr bwMode="auto">
            <a:xfrm>
              <a:off x="3173" y="2464"/>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Oval 50"/>
            <p:cNvSpPr>
              <a:spLocks noChangeArrowheads="1"/>
            </p:cNvSpPr>
            <p:nvPr/>
          </p:nvSpPr>
          <p:spPr bwMode="auto">
            <a:xfrm>
              <a:off x="3404" y="2537"/>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Oval 51"/>
            <p:cNvSpPr>
              <a:spLocks noChangeArrowheads="1"/>
            </p:cNvSpPr>
            <p:nvPr/>
          </p:nvSpPr>
          <p:spPr bwMode="auto">
            <a:xfrm>
              <a:off x="3634" y="274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Oval 52"/>
            <p:cNvSpPr>
              <a:spLocks noChangeArrowheads="1"/>
            </p:cNvSpPr>
            <p:nvPr/>
          </p:nvSpPr>
          <p:spPr bwMode="auto">
            <a:xfrm>
              <a:off x="3868" y="291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53"/>
            <p:cNvSpPr>
              <a:spLocks/>
            </p:cNvSpPr>
            <p:nvPr/>
          </p:nvSpPr>
          <p:spPr bwMode="auto">
            <a:xfrm>
              <a:off x="660" y="809"/>
              <a:ext cx="3239" cy="2070"/>
            </a:xfrm>
            <a:custGeom>
              <a:avLst/>
              <a:gdLst>
                <a:gd name="T0" fmla="*/ 0 w 928"/>
                <a:gd name="T1" fmla="*/ 0 h 593"/>
                <a:gd name="T2" fmla="*/ 464 w 928"/>
                <a:gd name="T3" fmla="*/ 297 h 593"/>
                <a:gd name="T4" fmla="*/ 928 w 928"/>
                <a:gd name="T5" fmla="*/ 593 h 593"/>
              </a:gdLst>
              <a:ahLst/>
              <a:cxnLst>
                <a:cxn ang="0">
                  <a:pos x="T0" y="T1"/>
                </a:cxn>
                <a:cxn ang="0">
                  <a:pos x="T2" y="T3"/>
                </a:cxn>
                <a:cxn ang="0">
                  <a:pos x="T4" y="T5"/>
                </a:cxn>
              </a:cxnLst>
              <a:rect l="0" t="0" r="r" b="b"/>
              <a:pathLst>
                <a:path w="928" h="593">
                  <a:moveTo>
                    <a:pt x="0" y="0"/>
                  </a:moveTo>
                  <a:lnTo>
                    <a:pt x="464" y="297"/>
                  </a:lnTo>
                  <a:lnTo>
                    <a:pt x="928" y="593"/>
                  </a:lnTo>
                </a:path>
              </a:pathLst>
            </a:custGeom>
            <a:noFill/>
            <a:ln w="22225">
              <a:solidFill>
                <a:srgbClr val="90353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Oval 54"/>
            <p:cNvSpPr>
              <a:spLocks noChangeArrowheads="1"/>
            </p:cNvSpPr>
            <p:nvPr/>
          </p:nvSpPr>
          <p:spPr bwMode="auto">
            <a:xfrm>
              <a:off x="4098" y="3284"/>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Oval 55"/>
            <p:cNvSpPr>
              <a:spLocks noChangeArrowheads="1"/>
            </p:cNvSpPr>
            <p:nvPr/>
          </p:nvSpPr>
          <p:spPr bwMode="auto">
            <a:xfrm>
              <a:off x="4329" y="2890"/>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Oval 56"/>
            <p:cNvSpPr>
              <a:spLocks noChangeArrowheads="1"/>
            </p:cNvSpPr>
            <p:nvPr/>
          </p:nvSpPr>
          <p:spPr bwMode="auto">
            <a:xfrm>
              <a:off x="4563" y="3033"/>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Oval 57"/>
            <p:cNvSpPr>
              <a:spLocks noChangeArrowheads="1"/>
            </p:cNvSpPr>
            <p:nvPr/>
          </p:nvSpPr>
          <p:spPr bwMode="auto">
            <a:xfrm>
              <a:off x="4793" y="2925"/>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Oval 58"/>
            <p:cNvSpPr>
              <a:spLocks noChangeArrowheads="1"/>
            </p:cNvSpPr>
            <p:nvPr/>
          </p:nvSpPr>
          <p:spPr bwMode="auto">
            <a:xfrm>
              <a:off x="5023" y="3096"/>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Oval 59"/>
            <p:cNvSpPr>
              <a:spLocks noChangeArrowheads="1"/>
            </p:cNvSpPr>
            <p:nvPr/>
          </p:nvSpPr>
          <p:spPr bwMode="auto">
            <a:xfrm>
              <a:off x="5254" y="281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Oval 60"/>
            <p:cNvSpPr>
              <a:spLocks noChangeArrowheads="1"/>
            </p:cNvSpPr>
            <p:nvPr/>
          </p:nvSpPr>
          <p:spPr bwMode="auto">
            <a:xfrm>
              <a:off x="5488" y="3375"/>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Line 62"/>
            <p:cNvSpPr>
              <a:spLocks noChangeShapeType="1"/>
            </p:cNvSpPr>
            <p:nvPr/>
          </p:nvSpPr>
          <p:spPr bwMode="auto">
            <a:xfrm flipV="1">
              <a:off x="569" y="470"/>
              <a:ext cx="0" cy="3216"/>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63"/>
            <p:cNvSpPr>
              <a:spLocks noChangeShapeType="1"/>
            </p:cNvSpPr>
            <p:nvPr/>
          </p:nvSpPr>
          <p:spPr bwMode="auto">
            <a:xfrm flipH="1">
              <a:off x="510" y="3166"/>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Rectangle 64"/>
            <p:cNvSpPr>
              <a:spLocks noChangeArrowheads="1"/>
            </p:cNvSpPr>
            <p:nvPr/>
          </p:nvSpPr>
          <p:spPr bwMode="auto">
            <a:xfrm rot="16200000">
              <a:off x="278" y="3024"/>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Line 65"/>
            <p:cNvSpPr>
              <a:spLocks noChangeShapeType="1"/>
            </p:cNvSpPr>
            <p:nvPr/>
          </p:nvSpPr>
          <p:spPr bwMode="auto">
            <a:xfrm flipH="1">
              <a:off x="510" y="2390"/>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Rectangle 66"/>
            <p:cNvSpPr>
              <a:spLocks noChangeArrowheads="1"/>
            </p:cNvSpPr>
            <p:nvPr/>
          </p:nvSpPr>
          <p:spPr bwMode="auto">
            <a:xfrm rot="16200000">
              <a:off x="278" y="2249"/>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Line 67"/>
            <p:cNvSpPr>
              <a:spLocks noChangeShapeType="1"/>
            </p:cNvSpPr>
            <p:nvPr/>
          </p:nvSpPr>
          <p:spPr bwMode="auto">
            <a:xfrm flipH="1">
              <a:off x="510" y="1612"/>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Rectangle 68"/>
            <p:cNvSpPr>
              <a:spLocks noChangeArrowheads="1"/>
            </p:cNvSpPr>
            <p:nvPr/>
          </p:nvSpPr>
          <p:spPr bwMode="auto">
            <a:xfrm rot="16200000">
              <a:off x="277" y="1470"/>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Line 69"/>
            <p:cNvSpPr>
              <a:spLocks noChangeShapeType="1"/>
            </p:cNvSpPr>
            <p:nvPr/>
          </p:nvSpPr>
          <p:spPr bwMode="auto">
            <a:xfrm flipH="1">
              <a:off x="510" y="833"/>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Rectangle 70"/>
            <p:cNvSpPr>
              <a:spLocks noChangeArrowheads="1"/>
            </p:cNvSpPr>
            <p:nvPr/>
          </p:nvSpPr>
          <p:spPr bwMode="auto">
            <a:xfrm rot="16200000">
              <a:off x="278" y="691"/>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Line 72"/>
            <p:cNvSpPr>
              <a:spLocks noChangeShapeType="1"/>
            </p:cNvSpPr>
            <p:nvPr/>
          </p:nvSpPr>
          <p:spPr bwMode="auto">
            <a:xfrm>
              <a:off x="569" y="3686"/>
              <a:ext cx="5041"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73"/>
            <p:cNvSpPr>
              <a:spLocks noChangeShapeType="1"/>
            </p:cNvSpPr>
            <p:nvPr/>
          </p:nvSpPr>
          <p:spPr bwMode="auto">
            <a:xfrm>
              <a:off x="890"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Rectangle 74"/>
            <p:cNvSpPr>
              <a:spLocks noChangeArrowheads="1"/>
            </p:cNvSpPr>
            <p:nvPr/>
          </p:nvSpPr>
          <p:spPr bwMode="auto">
            <a:xfrm>
              <a:off x="810"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Line 75"/>
            <p:cNvSpPr>
              <a:spLocks noChangeShapeType="1"/>
            </p:cNvSpPr>
            <p:nvPr/>
          </p:nvSpPr>
          <p:spPr bwMode="auto">
            <a:xfrm>
              <a:off x="2049"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Rectangle 76"/>
            <p:cNvSpPr>
              <a:spLocks noChangeArrowheads="1"/>
            </p:cNvSpPr>
            <p:nvPr/>
          </p:nvSpPr>
          <p:spPr bwMode="auto">
            <a:xfrm>
              <a:off x="1969"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Line 77"/>
            <p:cNvSpPr>
              <a:spLocks noChangeShapeType="1"/>
            </p:cNvSpPr>
            <p:nvPr/>
          </p:nvSpPr>
          <p:spPr bwMode="auto">
            <a:xfrm>
              <a:off x="3205"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Rectangle 78"/>
            <p:cNvSpPr>
              <a:spLocks noChangeArrowheads="1"/>
            </p:cNvSpPr>
            <p:nvPr/>
          </p:nvSpPr>
          <p:spPr bwMode="auto">
            <a:xfrm>
              <a:off x="3124"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Line 79"/>
            <p:cNvSpPr>
              <a:spLocks noChangeShapeType="1"/>
            </p:cNvSpPr>
            <p:nvPr/>
          </p:nvSpPr>
          <p:spPr bwMode="auto">
            <a:xfrm>
              <a:off x="4360"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Rectangle 80"/>
            <p:cNvSpPr>
              <a:spLocks noChangeArrowheads="1"/>
            </p:cNvSpPr>
            <p:nvPr/>
          </p:nvSpPr>
          <p:spPr bwMode="auto">
            <a:xfrm>
              <a:off x="4280"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Line 81"/>
            <p:cNvSpPr>
              <a:spLocks noChangeShapeType="1"/>
            </p:cNvSpPr>
            <p:nvPr/>
          </p:nvSpPr>
          <p:spPr bwMode="auto">
            <a:xfrm>
              <a:off x="5519"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Rectangle 82"/>
            <p:cNvSpPr>
              <a:spLocks noChangeArrowheads="1"/>
            </p:cNvSpPr>
            <p:nvPr/>
          </p:nvSpPr>
          <p:spPr bwMode="auto">
            <a:xfrm>
              <a:off x="5439"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Rectangle 84"/>
            <p:cNvSpPr>
              <a:spLocks noChangeArrowheads="1"/>
            </p:cNvSpPr>
            <p:nvPr/>
          </p:nvSpPr>
          <p:spPr bwMode="auto">
            <a:xfrm>
              <a:off x="3062" y="212"/>
              <a:ext cx="150"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1E2D5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70" name="Rectangle 76"/>
          <p:cNvSpPr>
            <a:spLocks noChangeArrowheads="1"/>
          </p:cNvSpPr>
          <p:nvPr/>
        </p:nvSpPr>
        <p:spPr bwMode="auto">
          <a:xfrm rot="16200000">
            <a:off x="-2100262" y="2970213"/>
            <a:ext cx="483870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cs typeface="Arial" pitchFamily="34" charset="0"/>
              </a:rPr>
              <a:t>Coefficient on Predicted Rank in Destination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1" name="Rectangle 88"/>
          <p:cNvSpPr>
            <a:spLocks noChangeArrowheads="1"/>
          </p:cNvSpPr>
          <p:nvPr/>
        </p:nvSpPr>
        <p:spPr bwMode="auto">
          <a:xfrm>
            <a:off x="3214688" y="6372226"/>
            <a:ext cx="36417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cs typeface="Arial" pitchFamily="34" charset="0"/>
              </a:rPr>
              <a:t>Age of Child when Parents Move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85" name="TextBox 84"/>
              <p:cNvSpPr txBox="1"/>
              <p:nvPr/>
            </p:nvSpPr>
            <p:spPr>
              <a:xfrm>
                <a:off x="133" y="0"/>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rPr>
                  <a:t>Movers’ Outcomes vs. Predicted Outcomes Based on Residents in Destination</a:t>
                </a:r>
              </a:p>
              <a:p>
                <a:pPr algn="ctr" fontAlgn="base">
                  <a:spcBef>
                    <a:spcPct val="0"/>
                  </a:spcBef>
                  <a:spcAft>
                    <a:spcPct val="0"/>
                  </a:spcAft>
                </a:pPr>
                <a:r>
                  <a:rPr lang="en-US" dirty="0">
                    <a:solidFill>
                      <a:srgbClr val="1E2D53"/>
                    </a:solidFill>
                  </a:rPr>
                  <a:t>By Child’s Age at Move, </a:t>
                </a:r>
                <a:r>
                  <a:rPr lang="en-GB" dirty="0">
                    <a:solidFill>
                      <a:srgbClr val="1E2D53"/>
                    </a:solidFill>
                  </a:rPr>
                  <a:t>Income Measured at Age </a:t>
                </a:r>
                <a14:m>
                  <m:oMath xmlns:m="http://schemas.openxmlformats.org/officeDocument/2006/math">
                    <m:r>
                      <a:rPr lang="en-US" b="0" i="1" smtClean="0">
                        <a:solidFill>
                          <a:srgbClr val="1E2D53"/>
                        </a:solidFill>
                        <a:latin typeface="Cambria Math"/>
                        <a:ea typeface="Cambria Math"/>
                      </a:rPr>
                      <m:t>=</m:t>
                    </m:r>
                  </m:oMath>
                </a14:m>
                <a:r>
                  <a:rPr lang="en-GB" dirty="0">
                    <a:solidFill>
                      <a:srgbClr val="1E2D53"/>
                    </a:solidFill>
                  </a:rPr>
                  <a:t> 24</a:t>
                </a:r>
                <a:endParaRPr lang="en-US" dirty="0">
                  <a:solidFill>
                    <a:prstClr val="black"/>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133" y="0"/>
                <a:ext cx="9143867" cy="646331"/>
              </a:xfrm>
              <a:prstGeom prst="rect">
                <a:avLst/>
              </a:prstGeom>
              <a:blipFill rotWithShape="1">
                <a:blip r:embed="rId3"/>
                <a:stretch>
                  <a:fillRect/>
                </a:stretch>
              </a:blipFill>
            </p:spPr>
            <p:txBody>
              <a:bodyPr/>
              <a:lstStyle/>
              <a:p>
                <a:r>
                  <a:rPr lang="en-US">
                    <a:noFill/>
                  </a:rPr>
                  <a:t> </a:t>
                </a:r>
              </a:p>
            </p:txBody>
          </p:sp>
        </mc:Fallback>
      </mc:AlternateContent>
      <p:sp>
        <p:nvSpPr>
          <p:cNvPr id="86" name="TextBox 85"/>
          <p:cNvSpPr txBox="1"/>
          <p:nvPr/>
        </p:nvSpPr>
        <p:spPr>
          <a:xfrm>
            <a:off x="914400" y="5054025"/>
            <a:ext cx="5411097" cy="646331"/>
          </a:xfrm>
          <a:prstGeom prst="rect">
            <a:avLst/>
          </a:prstGeom>
          <a:noFill/>
        </p:spPr>
        <p:txBody>
          <a:bodyPr wrap="none" rtlCol="0">
            <a:spAutoFit/>
          </a:bodyPr>
          <a:lstStyle/>
          <a:p>
            <a:r>
              <a:rPr lang="en-US" i="1" dirty="0">
                <a:solidFill>
                  <a:srgbClr val="000000"/>
                </a:solidFill>
              </a:rPr>
              <a:t> Assumption 1: </a:t>
            </a:r>
            <a:r>
              <a:rPr lang="en-US" i="1" dirty="0" err="1">
                <a:solidFill>
                  <a:srgbClr val="000000"/>
                </a:solidFill>
                <a:latin typeface="Symbol" panose="05050102010706020507" pitchFamily="18" charset="2"/>
              </a:rPr>
              <a:t>d</a:t>
            </a:r>
            <a:r>
              <a:rPr lang="en-US" i="1" baseline="-25000" dirty="0" err="1">
                <a:solidFill>
                  <a:srgbClr val="000000"/>
                </a:solidFill>
              </a:rPr>
              <a:t>m</a:t>
            </a:r>
            <a:r>
              <a:rPr lang="en-US" i="1" dirty="0">
                <a:solidFill>
                  <a:srgbClr val="000000"/>
                </a:solidFill>
              </a:rPr>
              <a:t> = </a:t>
            </a:r>
            <a:r>
              <a:rPr lang="en-US" i="1" dirty="0">
                <a:solidFill>
                  <a:srgbClr val="000000"/>
                </a:solidFill>
                <a:latin typeface="Symbol" panose="05050102010706020507" pitchFamily="18" charset="2"/>
              </a:rPr>
              <a:t>d</a:t>
            </a:r>
            <a:r>
              <a:rPr lang="en-US" i="1" dirty="0">
                <a:solidFill>
                  <a:srgbClr val="000000"/>
                </a:solidFill>
              </a:rPr>
              <a:t> for all m</a:t>
            </a:r>
          </a:p>
          <a:p>
            <a:r>
              <a:rPr lang="en-US" i="1" dirty="0">
                <a:solidFill>
                  <a:srgbClr val="000000"/>
                </a:solidFill>
                <a:sym typeface="Wingdings" panose="05000000000000000000" pitchFamily="2" charset="2"/>
              </a:rPr>
              <a:t> </a:t>
            </a:r>
            <a:r>
              <a:rPr lang="en-US" dirty="0">
                <a:solidFill>
                  <a:srgbClr val="000000"/>
                </a:solidFill>
                <a:sym typeface="Wingdings" panose="05000000000000000000" pitchFamily="2" charset="2"/>
              </a:rPr>
              <a:t>Causal effect of moving at age </a:t>
            </a:r>
            <a:r>
              <a:rPr lang="en-US" i="1" dirty="0">
                <a:solidFill>
                  <a:srgbClr val="000000"/>
                </a:solidFill>
                <a:sym typeface="Wingdings" panose="05000000000000000000" pitchFamily="2" charset="2"/>
              </a:rPr>
              <a:t>m is  </a:t>
            </a:r>
            <a:r>
              <a:rPr lang="en-US" i="1" dirty="0" err="1">
                <a:solidFill>
                  <a:srgbClr val="000000"/>
                </a:solidFill>
                <a:latin typeface="Symbol" panose="05050102010706020507" pitchFamily="18" charset="2"/>
                <a:sym typeface="Wingdings" panose="05000000000000000000" pitchFamily="2" charset="2"/>
              </a:rPr>
              <a:t>b</a:t>
            </a:r>
            <a:r>
              <a:rPr lang="en-US" i="1" baseline="-25000" dirty="0" err="1">
                <a:solidFill>
                  <a:srgbClr val="000000"/>
                </a:solidFill>
                <a:sym typeface="Wingdings" panose="05000000000000000000" pitchFamily="2" charset="2"/>
              </a:rPr>
              <a:t>m</a:t>
            </a:r>
            <a:r>
              <a:rPr lang="en-US" i="1" dirty="0">
                <a:solidFill>
                  <a:srgbClr val="000000"/>
                </a:solidFill>
                <a:sym typeface="Wingdings" panose="05000000000000000000" pitchFamily="2" charset="2"/>
              </a:rPr>
              <a:t> = </a:t>
            </a:r>
            <a:r>
              <a:rPr lang="en-US" i="1" dirty="0" err="1">
                <a:solidFill>
                  <a:srgbClr val="000000"/>
                </a:solidFill>
                <a:sym typeface="Wingdings" panose="05000000000000000000" pitchFamily="2" charset="2"/>
              </a:rPr>
              <a:t>b</a:t>
            </a:r>
            <a:r>
              <a:rPr lang="en-US" i="1" baseline="-25000" dirty="0" err="1">
                <a:solidFill>
                  <a:srgbClr val="000000"/>
                </a:solidFill>
                <a:sym typeface="Wingdings" panose="05000000000000000000" pitchFamily="2" charset="2"/>
              </a:rPr>
              <a:t>m</a:t>
            </a:r>
            <a:r>
              <a:rPr lang="en-US" i="1" dirty="0">
                <a:solidFill>
                  <a:srgbClr val="000000"/>
                </a:solidFill>
                <a:sym typeface="Wingdings" panose="05000000000000000000" pitchFamily="2" charset="2"/>
              </a:rPr>
              <a:t> – </a:t>
            </a:r>
            <a:r>
              <a:rPr lang="en-US" i="1" dirty="0">
                <a:solidFill>
                  <a:srgbClr val="000000"/>
                </a:solidFill>
                <a:latin typeface="Symbol" panose="05050102010706020507" pitchFamily="18" charset="2"/>
                <a:sym typeface="Wingdings" panose="05000000000000000000" pitchFamily="2" charset="2"/>
              </a:rPr>
              <a:t>d</a:t>
            </a:r>
            <a:r>
              <a:rPr lang="en-US" i="1" dirty="0">
                <a:solidFill>
                  <a:srgbClr val="000000"/>
                </a:solidFill>
                <a:sym typeface="Wingdings" panose="05000000000000000000" pitchFamily="2" charset="2"/>
              </a:rPr>
              <a:t> </a:t>
            </a:r>
            <a:endParaRPr lang="en-US" i="1" dirty="0">
              <a:solidFill>
                <a:srgbClr val="000000"/>
              </a:solidFill>
            </a:endParaRPr>
          </a:p>
        </p:txBody>
      </p:sp>
      <p:cxnSp>
        <p:nvCxnSpPr>
          <p:cNvPr id="87" name="Straight Connector 86"/>
          <p:cNvCxnSpPr/>
          <p:nvPr/>
        </p:nvCxnSpPr>
        <p:spPr>
          <a:xfrm flipH="1">
            <a:off x="903290" y="4876800"/>
            <a:ext cx="8012110" cy="0"/>
          </a:xfrm>
          <a:prstGeom prst="line">
            <a:avLst/>
          </a:prstGeom>
          <a:ln>
            <a:solidFill>
              <a:srgbClr val="003366"/>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8489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492126" y="336551"/>
            <a:ext cx="8513763" cy="5986463"/>
            <a:chOff x="310" y="212"/>
            <a:chExt cx="5363" cy="3771"/>
          </a:xfrm>
        </p:grpSpPr>
        <p:sp>
          <p:nvSpPr>
            <p:cNvPr id="65" name="Line 8"/>
            <p:cNvSpPr>
              <a:spLocks noChangeShapeType="1"/>
            </p:cNvSpPr>
            <p:nvPr/>
          </p:nvSpPr>
          <p:spPr bwMode="auto">
            <a:xfrm>
              <a:off x="569" y="3368"/>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6" name="Line 9"/>
            <p:cNvSpPr>
              <a:spLocks noChangeShapeType="1"/>
            </p:cNvSpPr>
            <p:nvPr/>
          </p:nvSpPr>
          <p:spPr bwMode="auto">
            <a:xfrm>
              <a:off x="569" y="2722"/>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7" name="Line 10"/>
            <p:cNvSpPr>
              <a:spLocks noChangeShapeType="1"/>
            </p:cNvSpPr>
            <p:nvPr/>
          </p:nvSpPr>
          <p:spPr bwMode="auto">
            <a:xfrm>
              <a:off x="569" y="2076"/>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8" name="Line 11"/>
            <p:cNvSpPr>
              <a:spLocks noChangeShapeType="1"/>
            </p:cNvSpPr>
            <p:nvPr/>
          </p:nvSpPr>
          <p:spPr bwMode="auto">
            <a:xfrm>
              <a:off x="569" y="1434"/>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 name="Line 12"/>
            <p:cNvSpPr>
              <a:spLocks noChangeShapeType="1"/>
            </p:cNvSpPr>
            <p:nvPr/>
          </p:nvSpPr>
          <p:spPr bwMode="auto">
            <a:xfrm>
              <a:off x="569" y="788"/>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 name="Line 13"/>
            <p:cNvSpPr>
              <a:spLocks noChangeShapeType="1"/>
            </p:cNvSpPr>
            <p:nvPr/>
          </p:nvSpPr>
          <p:spPr bwMode="auto">
            <a:xfrm flipV="1">
              <a:off x="4015" y="3602"/>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1" name="Line 14"/>
            <p:cNvSpPr>
              <a:spLocks noChangeShapeType="1"/>
            </p:cNvSpPr>
            <p:nvPr/>
          </p:nvSpPr>
          <p:spPr bwMode="auto">
            <a:xfrm flipV="1">
              <a:off x="4015" y="347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 name="Line 15"/>
            <p:cNvSpPr>
              <a:spLocks noChangeShapeType="1"/>
            </p:cNvSpPr>
            <p:nvPr/>
          </p:nvSpPr>
          <p:spPr bwMode="auto">
            <a:xfrm flipV="1">
              <a:off x="4015" y="3351"/>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 name="Line 16"/>
            <p:cNvSpPr>
              <a:spLocks noChangeShapeType="1"/>
            </p:cNvSpPr>
            <p:nvPr/>
          </p:nvSpPr>
          <p:spPr bwMode="auto">
            <a:xfrm flipV="1">
              <a:off x="4015" y="3225"/>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 name="Line 17"/>
            <p:cNvSpPr>
              <a:spLocks noChangeShapeType="1"/>
            </p:cNvSpPr>
            <p:nvPr/>
          </p:nvSpPr>
          <p:spPr bwMode="auto">
            <a:xfrm flipV="1">
              <a:off x="4015" y="3099"/>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 name="Line 18"/>
            <p:cNvSpPr>
              <a:spLocks noChangeShapeType="1"/>
            </p:cNvSpPr>
            <p:nvPr/>
          </p:nvSpPr>
          <p:spPr bwMode="auto">
            <a:xfrm flipV="1">
              <a:off x="4015" y="2974"/>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6" name="Line 19"/>
            <p:cNvSpPr>
              <a:spLocks noChangeShapeType="1"/>
            </p:cNvSpPr>
            <p:nvPr/>
          </p:nvSpPr>
          <p:spPr bwMode="auto">
            <a:xfrm flipV="1">
              <a:off x="4015" y="2851"/>
              <a:ext cx="0" cy="81"/>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7" name="Line 20"/>
            <p:cNvSpPr>
              <a:spLocks noChangeShapeType="1"/>
            </p:cNvSpPr>
            <p:nvPr/>
          </p:nvSpPr>
          <p:spPr bwMode="auto">
            <a:xfrm flipV="1">
              <a:off x="4015" y="2726"/>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 name="Line 21"/>
            <p:cNvSpPr>
              <a:spLocks noChangeShapeType="1"/>
            </p:cNvSpPr>
            <p:nvPr/>
          </p:nvSpPr>
          <p:spPr bwMode="auto">
            <a:xfrm flipV="1">
              <a:off x="4015" y="260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9" name="Line 22"/>
            <p:cNvSpPr>
              <a:spLocks noChangeShapeType="1"/>
            </p:cNvSpPr>
            <p:nvPr/>
          </p:nvSpPr>
          <p:spPr bwMode="auto">
            <a:xfrm flipV="1">
              <a:off x="4015" y="247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0" name="Line 23"/>
            <p:cNvSpPr>
              <a:spLocks noChangeShapeType="1"/>
            </p:cNvSpPr>
            <p:nvPr/>
          </p:nvSpPr>
          <p:spPr bwMode="auto">
            <a:xfrm flipV="1">
              <a:off x="4015" y="2349"/>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1" name="Line 24"/>
            <p:cNvSpPr>
              <a:spLocks noChangeShapeType="1"/>
            </p:cNvSpPr>
            <p:nvPr/>
          </p:nvSpPr>
          <p:spPr bwMode="auto">
            <a:xfrm flipV="1">
              <a:off x="4015" y="2223"/>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2" name="Line 25"/>
            <p:cNvSpPr>
              <a:spLocks noChangeShapeType="1"/>
            </p:cNvSpPr>
            <p:nvPr/>
          </p:nvSpPr>
          <p:spPr bwMode="auto">
            <a:xfrm flipV="1">
              <a:off x="4015" y="2097"/>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3" name="Line 26"/>
            <p:cNvSpPr>
              <a:spLocks noChangeShapeType="1"/>
            </p:cNvSpPr>
            <p:nvPr/>
          </p:nvSpPr>
          <p:spPr bwMode="auto">
            <a:xfrm flipV="1">
              <a:off x="4015" y="1971"/>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4" name="Line 27"/>
            <p:cNvSpPr>
              <a:spLocks noChangeShapeType="1"/>
            </p:cNvSpPr>
            <p:nvPr/>
          </p:nvSpPr>
          <p:spPr bwMode="auto">
            <a:xfrm flipV="1">
              <a:off x="4015" y="184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 name="Line 28"/>
            <p:cNvSpPr>
              <a:spLocks noChangeShapeType="1"/>
            </p:cNvSpPr>
            <p:nvPr/>
          </p:nvSpPr>
          <p:spPr bwMode="auto">
            <a:xfrm flipV="1">
              <a:off x="4015" y="172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 name="Line 29"/>
            <p:cNvSpPr>
              <a:spLocks noChangeShapeType="1"/>
            </p:cNvSpPr>
            <p:nvPr/>
          </p:nvSpPr>
          <p:spPr bwMode="auto">
            <a:xfrm flipV="1">
              <a:off x="4015" y="159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 name="Line 30"/>
            <p:cNvSpPr>
              <a:spLocks noChangeShapeType="1"/>
            </p:cNvSpPr>
            <p:nvPr/>
          </p:nvSpPr>
          <p:spPr bwMode="auto">
            <a:xfrm flipV="1">
              <a:off x="4015" y="1469"/>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8" name="Line 31"/>
            <p:cNvSpPr>
              <a:spLocks noChangeShapeType="1"/>
            </p:cNvSpPr>
            <p:nvPr/>
          </p:nvSpPr>
          <p:spPr bwMode="auto">
            <a:xfrm flipV="1">
              <a:off x="4015" y="1343"/>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9" name="Line 32"/>
            <p:cNvSpPr>
              <a:spLocks noChangeShapeType="1"/>
            </p:cNvSpPr>
            <p:nvPr/>
          </p:nvSpPr>
          <p:spPr bwMode="auto">
            <a:xfrm flipV="1">
              <a:off x="4015" y="1217"/>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0" name="Line 33"/>
            <p:cNvSpPr>
              <a:spLocks noChangeShapeType="1"/>
            </p:cNvSpPr>
            <p:nvPr/>
          </p:nvSpPr>
          <p:spPr bwMode="auto">
            <a:xfrm flipV="1">
              <a:off x="4015" y="1092"/>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1" name="Line 34"/>
            <p:cNvSpPr>
              <a:spLocks noChangeShapeType="1"/>
            </p:cNvSpPr>
            <p:nvPr/>
          </p:nvSpPr>
          <p:spPr bwMode="auto">
            <a:xfrm flipV="1">
              <a:off x="4015" y="96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2" name="Line 35"/>
            <p:cNvSpPr>
              <a:spLocks noChangeShapeType="1"/>
            </p:cNvSpPr>
            <p:nvPr/>
          </p:nvSpPr>
          <p:spPr bwMode="auto">
            <a:xfrm flipV="1">
              <a:off x="4015" y="84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3" name="Line 36"/>
            <p:cNvSpPr>
              <a:spLocks noChangeShapeType="1"/>
            </p:cNvSpPr>
            <p:nvPr/>
          </p:nvSpPr>
          <p:spPr bwMode="auto">
            <a:xfrm flipV="1">
              <a:off x="4015" y="71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4" name="Line 37"/>
            <p:cNvSpPr>
              <a:spLocks noChangeShapeType="1"/>
            </p:cNvSpPr>
            <p:nvPr/>
          </p:nvSpPr>
          <p:spPr bwMode="auto">
            <a:xfrm flipV="1">
              <a:off x="4015" y="589"/>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 name="Line 38"/>
            <p:cNvSpPr>
              <a:spLocks noChangeShapeType="1"/>
            </p:cNvSpPr>
            <p:nvPr/>
          </p:nvSpPr>
          <p:spPr bwMode="auto">
            <a:xfrm flipV="1">
              <a:off x="4015" y="470"/>
              <a:ext cx="0" cy="77"/>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 name="Oval 39"/>
            <p:cNvSpPr>
              <a:spLocks noChangeArrowheads="1"/>
            </p:cNvSpPr>
            <p:nvPr/>
          </p:nvSpPr>
          <p:spPr bwMode="auto">
            <a:xfrm>
              <a:off x="628" y="98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 name="Oval 40"/>
            <p:cNvSpPr>
              <a:spLocks noChangeArrowheads="1"/>
            </p:cNvSpPr>
            <p:nvPr/>
          </p:nvSpPr>
          <p:spPr bwMode="auto">
            <a:xfrm>
              <a:off x="859" y="1549"/>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 name="Oval 41"/>
            <p:cNvSpPr>
              <a:spLocks noChangeArrowheads="1"/>
            </p:cNvSpPr>
            <p:nvPr/>
          </p:nvSpPr>
          <p:spPr bwMode="auto">
            <a:xfrm>
              <a:off x="1093" y="1291"/>
              <a:ext cx="62"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 name="Oval 42"/>
            <p:cNvSpPr>
              <a:spLocks noChangeArrowheads="1"/>
            </p:cNvSpPr>
            <p:nvPr/>
          </p:nvSpPr>
          <p:spPr bwMode="auto">
            <a:xfrm>
              <a:off x="1323" y="1088"/>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 name="Oval 43"/>
            <p:cNvSpPr>
              <a:spLocks noChangeArrowheads="1"/>
            </p:cNvSpPr>
            <p:nvPr/>
          </p:nvSpPr>
          <p:spPr bwMode="auto">
            <a:xfrm>
              <a:off x="1553" y="167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 name="Oval 44"/>
            <p:cNvSpPr>
              <a:spLocks noChangeArrowheads="1"/>
            </p:cNvSpPr>
            <p:nvPr/>
          </p:nvSpPr>
          <p:spPr bwMode="auto">
            <a:xfrm>
              <a:off x="1784" y="178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2" name="Oval 45"/>
            <p:cNvSpPr>
              <a:spLocks noChangeArrowheads="1"/>
            </p:cNvSpPr>
            <p:nvPr/>
          </p:nvSpPr>
          <p:spPr bwMode="auto">
            <a:xfrm>
              <a:off x="2018" y="1552"/>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3" name="Oval 46"/>
            <p:cNvSpPr>
              <a:spLocks noChangeArrowheads="1"/>
            </p:cNvSpPr>
            <p:nvPr/>
          </p:nvSpPr>
          <p:spPr bwMode="auto">
            <a:xfrm>
              <a:off x="2248" y="2087"/>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 name="Oval 47"/>
            <p:cNvSpPr>
              <a:spLocks noChangeArrowheads="1"/>
            </p:cNvSpPr>
            <p:nvPr/>
          </p:nvSpPr>
          <p:spPr bwMode="auto">
            <a:xfrm>
              <a:off x="2479" y="2205"/>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 name="Oval 48"/>
            <p:cNvSpPr>
              <a:spLocks noChangeArrowheads="1"/>
            </p:cNvSpPr>
            <p:nvPr/>
          </p:nvSpPr>
          <p:spPr bwMode="auto">
            <a:xfrm>
              <a:off x="2709" y="2240"/>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 name="Oval 49"/>
            <p:cNvSpPr>
              <a:spLocks noChangeArrowheads="1"/>
            </p:cNvSpPr>
            <p:nvPr/>
          </p:nvSpPr>
          <p:spPr bwMode="auto">
            <a:xfrm>
              <a:off x="2943" y="252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 name="Oval 50"/>
            <p:cNvSpPr>
              <a:spLocks noChangeArrowheads="1"/>
            </p:cNvSpPr>
            <p:nvPr/>
          </p:nvSpPr>
          <p:spPr bwMode="auto">
            <a:xfrm>
              <a:off x="3173" y="2520"/>
              <a:ext cx="63"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 name="Oval 51"/>
            <p:cNvSpPr>
              <a:spLocks noChangeArrowheads="1"/>
            </p:cNvSpPr>
            <p:nvPr/>
          </p:nvSpPr>
          <p:spPr bwMode="auto">
            <a:xfrm>
              <a:off x="3404" y="2589"/>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9" name="Oval 52"/>
            <p:cNvSpPr>
              <a:spLocks noChangeArrowheads="1"/>
            </p:cNvSpPr>
            <p:nvPr/>
          </p:nvSpPr>
          <p:spPr bwMode="auto">
            <a:xfrm>
              <a:off x="3634" y="2792"/>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0" name="Oval 53"/>
            <p:cNvSpPr>
              <a:spLocks noChangeArrowheads="1"/>
            </p:cNvSpPr>
            <p:nvPr/>
          </p:nvSpPr>
          <p:spPr bwMode="auto">
            <a:xfrm>
              <a:off x="3868" y="3082"/>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 name="Freeform 54"/>
            <p:cNvSpPr>
              <a:spLocks/>
            </p:cNvSpPr>
            <p:nvPr/>
          </p:nvSpPr>
          <p:spPr bwMode="auto">
            <a:xfrm>
              <a:off x="660" y="1067"/>
              <a:ext cx="3239" cy="1924"/>
            </a:xfrm>
            <a:custGeom>
              <a:avLst/>
              <a:gdLst>
                <a:gd name="T0" fmla="*/ 0 w 928"/>
                <a:gd name="T1" fmla="*/ 0 h 551"/>
                <a:gd name="T2" fmla="*/ 464 w 928"/>
                <a:gd name="T3" fmla="*/ 275 h 551"/>
                <a:gd name="T4" fmla="*/ 928 w 928"/>
                <a:gd name="T5" fmla="*/ 551 h 551"/>
              </a:gdLst>
              <a:ahLst/>
              <a:cxnLst>
                <a:cxn ang="0">
                  <a:pos x="T0" y="T1"/>
                </a:cxn>
                <a:cxn ang="0">
                  <a:pos x="T2" y="T3"/>
                </a:cxn>
                <a:cxn ang="0">
                  <a:pos x="T4" y="T5"/>
                </a:cxn>
              </a:cxnLst>
              <a:rect l="0" t="0" r="r" b="b"/>
              <a:pathLst>
                <a:path w="928" h="551">
                  <a:moveTo>
                    <a:pt x="0" y="0"/>
                  </a:moveTo>
                  <a:lnTo>
                    <a:pt x="464" y="275"/>
                  </a:lnTo>
                  <a:lnTo>
                    <a:pt x="928" y="551"/>
                  </a:lnTo>
                </a:path>
              </a:pathLst>
            </a:custGeom>
            <a:noFill/>
            <a:ln w="22225">
              <a:solidFill>
                <a:srgbClr val="90353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 name="Oval 55"/>
            <p:cNvSpPr>
              <a:spLocks noChangeArrowheads="1"/>
            </p:cNvSpPr>
            <p:nvPr/>
          </p:nvSpPr>
          <p:spPr bwMode="auto">
            <a:xfrm>
              <a:off x="4098" y="355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 name="Oval 56"/>
            <p:cNvSpPr>
              <a:spLocks noChangeArrowheads="1"/>
            </p:cNvSpPr>
            <p:nvPr/>
          </p:nvSpPr>
          <p:spPr bwMode="auto">
            <a:xfrm>
              <a:off x="4329" y="3176"/>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 name="Oval 57"/>
            <p:cNvSpPr>
              <a:spLocks noChangeArrowheads="1"/>
            </p:cNvSpPr>
            <p:nvPr/>
          </p:nvSpPr>
          <p:spPr bwMode="auto">
            <a:xfrm>
              <a:off x="4563" y="3043"/>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5" name="Oval 58"/>
            <p:cNvSpPr>
              <a:spLocks noChangeArrowheads="1"/>
            </p:cNvSpPr>
            <p:nvPr/>
          </p:nvSpPr>
          <p:spPr bwMode="auto">
            <a:xfrm>
              <a:off x="4793" y="3469"/>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 name="Oval 59"/>
            <p:cNvSpPr>
              <a:spLocks noChangeArrowheads="1"/>
            </p:cNvSpPr>
            <p:nvPr/>
          </p:nvSpPr>
          <p:spPr bwMode="auto">
            <a:xfrm>
              <a:off x="5023" y="3564"/>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7" name="Oval 60"/>
            <p:cNvSpPr>
              <a:spLocks noChangeArrowheads="1"/>
            </p:cNvSpPr>
            <p:nvPr/>
          </p:nvSpPr>
          <p:spPr bwMode="auto">
            <a:xfrm>
              <a:off x="5254" y="3187"/>
              <a:ext cx="63"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8" name="Oval 61"/>
            <p:cNvSpPr>
              <a:spLocks noChangeArrowheads="1"/>
            </p:cNvSpPr>
            <p:nvPr/>
          </p:nvSpPr>
          <p:spPr bwMode="auto">
            <a:xfrm>
              <a:off x="5488" y="3459"/>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9" name="Freeform 62"/>
            <p:cNvSpPr>
              <a:spLocks/>
            </p:cNvSpPr>
            <p:nvPr/>
          </p:nvSpPr>
          <p:spPr bwMode="auto">
            <a:xfrm>
              <a:off x="4130" y="3354"/>
              <a:ext cx="1389" cy="56"/>
            </a:xfrm>
            <a:custGeom>
              <a:avLst/>
              <a:gdLst>
                <a:gd name="T0" fmla="*/ 0 w 398"/>
                <a:gd name="T1" fmla="*/ 0 h 16"/>
                <a:gd name="T2" fmla="*/ 199 w 398"/>
                <a:gd name="T3" fmla="*/ 8 h 16"/>
                <a:gd name="T4" fmla="*/ 398 w 398"/>
                <a:gd name="T5" fmla="*/ 16 h 16"/>
              </a:gdLst>
              <a:ahLst/>
              <a:cxnLst>
                <a:cxn ang="0">
                  <a:pos x="T0" y="T1"/>
                </a:cxn>
                <a:cxn ang="0">
                  <a:pos x="T2" y="T3"/>
                </a:cxn>
                <a:cxn ang="0">
                  <a:pos x="T4" y="T5"/>
                </a:cxn>
              </a:cxnLst>
              <a:rect l="0" t="0" r="r" b="b"/>
              <a:pathLst>
                <a:path w="398" h="16">
                  <a:moveTo>
                    <a:pt x="0" y="0"/>
                  </a:moveTo>
                  <a:lnTo>
                    <a:pt x="199" y="8"/>
                  </a:lnTo>
                  <a:lnTo>
                    <a:pt x="398" y="16"/>
                  </a:lnTo>
                </a:path>
              </a:pathLst>
            </a:custGeom>
            <a:noFill/>
            <a:ln w="22225">
              <a:solidFill>
                <a:srgbClr val="90353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0" name="Line 63"/>
            <p:cNvSpPr>
              <a:spLocks noChangeShapeType="1"/>
            </p:cNvSpPr>
            <p:nvPr/>
          </p:nvSpPr>
          <p:spPr bwMode="auto">
            <a:xfrm flipV="1">
              <a:off x="569" y="470"/>
              <a:ext cx="0" cy="3216"/>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1" name="Line 64"/>
            <p:cNvSpPr>
              <a:spLocks noChangeShapeType="1"/>
            </p:cNvSpPr>
            <p:nvPr/>
          </p:nvSpPr>
          <p:spPr bwMode="auto">
            <a:xfrm flipH="1">
              <a:off x="510" y="3368"/>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2" name="Rectangle 65"/>
            <p:cNvSpPr>
              <a:spLocks noChangeArrowheads="1"/>
            </p:cNvSpPr>
            <p:nvPr/>
          </p:nvSpPr>
          <p:spPr bwMode="auto">
            <a:xfrm rot="16200000">
              <a:off x="341" y="3227"/>
              <a:ext cx="15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a:t>
              </a:r>
            </a:p>
          </p:txBody>
        </p:sp>
        <p:sp>
          <p:nvSpPr>
            <p:cNvPr id="153" name="Line 66"/>
            <p:cNvSpPr>
              <a:spLocks noChangeShapeType="1"/>
            </p:cNvSpPr>
            <p:nvPr/>
          </p:nvSpPr>
          <p:spPr bwMode="auto">
            <a:xfrm flipH="1">
              <a:off x="510" y="2722"/>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4" name="Rectangle 67"/>
            <p:cNvSpPr>
              <a:spLocks noChangeArrowheads="1"/>
            </p:cNvSpPr>
            <p:nvPr/>
          </p:nvSpPr>
          <p:spPr bwMode="auto">
            <a:xfrm rot="16200000">
              <a:off x="278" y="2580"/>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0.2</a:t>
              </a:r>
            </a:p>
          </p:txBody>
        </p:sp>
        <p:sp>
          <p:nvSpPr>
            <p:cNvPr id="155" name="Line 68"/>
            <p:cNvSpPr>
              <a:spLocks noChangeShapeType="1"/>
            </p:cNvSpPr>
            <p:nvPr/>
          </p:nvSpPr>
          <p:spPr bwMode="auto">
            <a:xfrm flipH="1">
              <a:off x="510" y="2076"/>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6" name="Rectangle 69"/>
            <p:cNvSpPr>
              <a:spLocks noChangeArrowheads="1"/>
            </p:cNvSpPr>
            <p:nvPr/>
          </p:nvSpPr>
          <p:spPr bwMode="auto">
            <a:xfrm rot="16200000">
              <a:off x="278" y="1934"/>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0.4</a:t>
              </a:r>
            </a:p>
          </p:txBody>
        </p:sp>
        <p:sp>
          <p:nvSpPr>
            <p:cNvPr id="157" name="Line 70"/>
            <p:cNvSpPr>
              <a:spLocks noChangeShapeType="1"/>
            </p:cNvSpPr>
            <p:nvPr/>
          </p:nvSpPr>
          <p:spPr bwMode="auto">
            <a:xfrm flipH="1">
              <a:off x="510" y="1434"/>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 name="Rectangle 71"/>
            <p:cNvSpPr>
              <a:spLocks noChangeArrowheads="1"/>
            </p:cNvSpPr>
            <p:nvPr/>
          </p:nvSpPr>
          <p:spPr bwMode="auto">
            <a:xfrm rot="16200000">
              <a:off x="277" y="1292"/>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0.6</a:t>
              </a:r>
            </a:p>
          </p:txBody>
        </p:sp>
        <p:sp>
          <p:nvSpPr>
            <p:cNvPr id="159" name="Line 72"/>
            <p:cNvSpPr>
              <a:spLocks noChangeShapeType="1"/>
            </p:cNvSpPr>
            <p:nvPr/>
          </p:nvSpPr>
          <p:spPr bwMode="auto">
            <a:xfrm flipH="1">
              <a:off x="510" y="788"/>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 name="Rectangle 73"/>
            <p:cNvSpPr>
              <a:spLocks noChangeArrowheads="1"/>
            </p:cNvSpPr>
            <p:nvPr/>
          </p:nvSpPr>
          <p:spPr bwMode="auto">
            <a:xfrm rot="16200000">
              <a:off x="278" y="646"/>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0.8</a:t>
              </a:r>
            </a:p>
          </p:txBody>
        </p:sp>
        <p:sp>
          <p:nvSpPr>
            <p:cNvPr id="162" name="Line 75"/>
            <p:cNvSpPr>
              <a:spLocks noChangeShapeType="1"/>
            </p:cNvSpPr>
            <p:nvPr/>
          </p:nvSpPr>
          <p:spPr bwMode="auto">
            <a:xfrm>
              <a:off x="569" y="3686"/>
              <a:ext cx="5041"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 name="Line 76"/>
            <p:cNvSpPr>
              <a:spLocks noChangeShapeType="1"/>
            </p:cNvSpPr>
            <p:nvPr/>
          </p:nvSpPr>
          <p:spPr bwMode="auto">
            <a:xfrm>
              <a:off x="890"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 name="Rectangle 77"/>
            <p:cNvSpPr>
              <a:spLocks noChangeArrowheads="1"/>
            </p:cNvSpPr>
            <p:nvPr/>
          </p:nvSpPr>
          <p:spPr bwMode="auto">
            <a:xfrm>
              <a:off x="810"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10</a:t>
              </a:r>
            </a:p>
          </p:txBody>
        </p:sp>
        <p:sp>
          <p:nvSpPr>
            <p:cNvPr id="165" name="Line 78"/>
            <p:cNvSpPr>
              <a:spLocks noChangeShapeType="1"/>
            </p:cNvSpPr>
            <p:nvPr/>
          </p:nvSpPr>
          <p:spPr bwMode="auto">
            <a:xfrm>
              <a:off x="2049"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 name="Rectangle 79"/>
            <p:cNvSpPr>
              <a:spLocks noChangeArrowheads="1"/>
            </p:cNvSpPr>
            <p:nvPr/>
          </p:nvSpPr>
          <p:spPr bwMode="auto">
            <a:xfrm>
              <a:off x="1969"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15</a:t>
              </a:r>
            </a:p>
          </p:txBody>
        </p:sp>
        <p:sp>
          <p:nvSpPr>
            <p:cNvPr id="167" name="Line 80"/>
            <p:cNvSpPr>
              <a:spLocks noChangeShapeType="1"/>
            </p:cNvSpPr>
            <p:nvPr/>
          </p:nvSpPr>
          <p:spPr bwMode="auto">
            <a:xfrm>
              <a:off x="3205"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 name="Rectangle 81"/>
            <p:cNvSpPr>
              <a:spLocks noChangeArrowheads="1"/>
            </p:cNvSpPr>
            <p:nvPr/>
          </p:nvSpPr>
          <p:spPr bwMode="auto">
            <a:xfrm>
              <a:off x="3124"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20</a:t>
              </a:r>
            </a:p>
          </p:txBody>
        </p:sp>
        <p:sp>
          <p:nvSpPr>
            <p:cNvPr id="169" name="Line 82"/>
            <p:cNvSpPr>
              <a:spLocks noChangeShapeType="1"/>
            </p:cNvSpPr>
            <p:nvPr/>
          </p:nvSpPr>
          <p:spPr bwMode="auto">
            <a:xfrm>
              <a:off x="4360"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 name="Rectangle 83"/>
            <p:cNvSpPr>
              <a:spLocks noChangeArrowheads="1"/>
            </p:cNvSpPr>
            <p:nvPr/>
          </p:nvSpPr>
          <p:spPr bwMode="auto">
            <a:xfrm>
              <a:off x="4280"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25</a:t>
              </a:r>
            </a:p>
          </p:txBody>
        </p:sp>
        <p:sp>
          <p:nvSpPr>
            <p:cNvPr id="171" name="Line 84"/>
            <p:cNvSpPr>
              <a:spLocks noChangeShapeType="1"/>
            </p:cNvSpPr>
            <p:nvPr/>
          </p:nvSpPr>
          <p:spPr bwMode="auto">
            <a:xfrm>
              <a:off x="5519"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 name="Rectangle 85"/>
            <p:cNvSpPr>
              <a:spLocks noChangeArrowheads="1"/>
            </p:cNvSpPr>
            <p:nvPr/>
          </p:nvSpPr>
          <p:spPr bwMode="auto">
            <a:xfrm>
              <a:off x="5439"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30</a:t>
              </a:r>
            </a:p>
          </p:txBody>
        </p:sp>
        <p:sp>
          <p:nvSpPr>
            <p:cNvPr id="174" name="Rectangle 87"/>
            <p:cNvSpPr>
              <a:spLocks noChangeArrowheads="1"/>
            </p:cNvSpPr>
            <p:nvPr/>
          </p:nvSpPr>
          <p:spPr bwMode="auto">
            <a:xfrm>
              <a:off x="3062" y="212"/>
              <a:ext cx="150"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1E2D53"/>
                  </a:solidFill>
                </a:rPr>
                <a:t> </a:t>
              </a:r>
              <a:endParaRPr lang="en-US" altLang="en-US">
                <a:solidFill>
                  <a:srgbClr val="000000"/>
                </a:solidFill>
              </a:endParaRPr>
            </a:p>
          </p:txBody>
        </p:sp>
      </p:grpSp>
      <p:sp>
        <p:nvSpPr>
          <p:cNvPr id="259" name="TextBox 258"/>
          <p:cNvSpPr txBox="1"/>
          <p:nvPr/>
        </p:nvSpPr>
        <p:spPr>
          <a:xfrm>
            <a:off x="133" y="76200"/>
            <a:ext cx="9143867" cy="369332"/>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rPr>
              <a:t>Family Fixed Effects: Sibling Comparisons </a:t>
            </a:r>
          </a:p>
        </p:txBody>
      </p:sp>
      <p:sp>
        <p:nvSpPr>
          <p:cNvPr id="260" name="TextBox 259"/>
          <p:cNvSpPr txBox="1"/>
          <p:nvPr/>
        </p:nvSpPr>
        <p:spPr>
          <a:xfrm>
            <a:off x="896908" y="3697069"/>
            <a:ext cx="2760692" cy="646331"/>
          </a:xfrm>
          <a:prstGeom prst="rect">
            <a:avLst/>
          </a:prstGeom>
          <a:noFill/>
        </p:spPr>
        <p:txBody>
          <a:bodyPr wrap="none" rtlCol="0">
            <a:spAutoFit/>
          </a:bodyPr>
          <a:lstStyle/>
          <a:p>
            <a:pPr defTabSz="457200"/>
            <a:r>
              <a:rPr lang="en-US" dirty="0">
                <a:solidFill>
                  <a:prstClr val="black"/>
                </a:solidFill>
              </a:rPr>
              <a:t>Slope (Age ≤ 23):  -0.043</a:t>
            </a:r>
          </a:p>
          <a:p>
            <a:pPr defTabSz="457200"/>
            <a:r>
              <a:rPr lang="en-US" dirty="0">
                <a:solidFill>
                  <a:prstClr val="black"/>
                </a:solidFill>
              </a:rPr>
              <a:t>	</a:t>
            </a:r>
          </a:p>
        </p:txBody>
      </p:sp>
      <p:sp>
        <p:nvSpPr>
          <p:cNvPr id="261" name="Rectangle 260"/>
          <p:cNvSpPr/>
          <p:nvPr/>
        </p:nvSpPr>
        <p:spPr>
          <a:xfrm>
            <a:off x="2742470" y="3927768"/>
            <a:ext cx="979755" cy="369332"/>
          </a:xfrm>
          <a:prstGeom prst="rect">
            <a:avLst/>
          </a:prstGeom>
        </p:spPr>
        <p:txBody>
          <a:bodyPr wrap="none">
            <a:spAutoFit/>
          </a:bodyPr>
          <a:lstStyle/>
          <a:p>
            <a:r>
              <a:rPr lang="en-US" dirty="0">
                <a:solidFill>
                  <a:prstClr val="black"/>
                </a:solidFill>
              </a:rPr>
              <a:t> (0.003)</a:t>
            </a:r>
            <a:endParaRPr lang="en-US" dirty="0">
              <a:solidFill>
                <a:srgbClr val="000000"/>
              </a:solidFill>
            </a:endParaRPr>
          </a:p>
        </p:txBody>
      </p:sp>
      <p:sp>
        <p:nvSpPr>
          <p:cNvPr id="262" name="TextBox 261"/>
          <p:cNvSpPr txBox="1"/>
          <p:nvPr/>
        </p:nvSpPr>
        <p:spPr>
          <a:xfrm>
            <a:off x="6311173" y="3649897"/>
            <a:ext cx="2832827" cy="646331"/>
          </a:xfrm>
          <a:prstGeom prst="rect">
            <a:avLst/>
          </a:prstGeom>
          <a:noFill/>
        </p:spPr>
        <p:txBody>
          <a:bodyPr wrap="none" rtlCol="0">
            <a:spAutoFit/>
          </a:bodyPr>
          <a:lstStyle/>
          <a:p>
            <a:pPr defTabSz="457200"/>
            <a:r>
              <a:rPr lang="en-US" dirty="0">
                <a:solidFill>
                  <a:prstClr val="black"/>
                </a:solidFill>
              </a:rPr>
              <a:t>Slope (Age &gt; 23): </a:t>
            </a:r>
            <a:r>
              <a:rPr lang="en-US" dirty="0">
                <a:solidFill>
                  <a:srgbClr val="000000"/>
                </a:solidFill>
              </a:rPr>
              <a:t> -0.003 </a:t>
            </a:r>
            <a:endParaRPr lang="en-US" dirty="0">
              <a:solidFill>
                <a:prstClr val="black"/>
              </a:solidFill>
            </a:endParaRPr>
          </a:p>
          <a:p>
            <a:pPr defTabSz="457200"/>
            <a:r>
              <a:rPr lang="en-US" dirty="0">
                <a:solidFill>
                  <a:prstClr val="black"/>
                </a:solidFill>
              </a:rPr>
              <a:t>	</a:t>
            </a:r>
          </a:p>
        </p:txBody>
      </p:sp>
      <p:sp>
        <p:nvSpPr>
          <p:cNvPr id="263" name="Rectangle 262"/>
          <p:cNvSpPr/>
          <p:nvPr/>
        </p:nvSpPr>
        <p:spPr>
          <a:xfrm>
            <a:off x="8162725" y="3903746"/>
            <a:ext cx="979755" cy="369332"/>
          </a:xfrm>
          <a:prstGeom prst="rect">
            <a:avLst/>
          </a:prstGeom>
        </p:spPr>
        <p:txBody>
          <a:bodyPr wrap="none">
            <a:spAutoFit/>
          </a:bodyPr>
          <a:lstStyle/>
          <a:p>
            <a:r>
              <a:rPr lang="en-US" dirty="0">
                <a:solidFill>
                  <a:prstClr val="black"/>
                </a:solidFill>
              </a:rPr>
              <a:t> (0.013)</a:t>
            </a:r>
            <a:endParaRPr lang="en-US" dirty="0">
              <a:solidFill>
                <a:srgbClr val="000000"/>
              </a:solidFill>
            </a:endParaRPr>
          </a:p>
        </p:txBody>
      </p:sp>
      <p:sp>
        <p:nvSpPr>
          <p:cNvPr id="264" name="TextBox 263"/>
          <p:cNvSpPr txBox="1"/>
          <p:nvPr/>
        </p:nvSpPr>
        <p:spPr>
          <a:xfrm>
            <a:off x="6781800" y="3305628"/>
            <a:ext cx="2438400" cy="369332"/>
          </a:xfrm>
          <a:prstGeom prst="rect">
            <a:avLst/>
          </a:prstGeom>
          <a:noFill/>
        </p:spPr>
        <p:txBody>
          <a:bodyPr wrap="square" rtlCol="0">
            <a:spAutoFit/>
          </a:bodyPr>
          <a:lstStyle/>
          <a:p>
            <a:pPr defTabSz="457200"/>
            <a:r>
              <a:rPr lang="el-GR" dirty="0">
                <a:solidFill>
                  <a:prstClr val="black"/>
                </a:solidFill>
              </a:rPr>
              <a:t>δ</a:t>
            </a:r>
            <a:r>
              <a:rPr lang="en-US" dirty="0">
                <a:solidFill>
                  <a:prstClr val="black"/>
                </a:solidFill>
              </a:rPr>
              <a:t> (Age &gt; 23):   0.008</a:t>
            </a:r>
          </a:p>
        </p:txBody>
      </p:sp>
      <p:sp>
        <p:nvSpPr>
          <p:cNvPr id="265" name="Rectangle 264"/>
          <p:cNvSpPr>
            <a:spLocks noChangeArrowheads="1"/>
          </p:cNvSpPr>
          <p:nvPr/>
        </p:nvSpPr>
        <p:spPr bwMode="auto">
          <a:xfrm>
            <a:off x="3214688" y="6372226"/>
            <a:ext cx="335989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Age of Child when Parents Move</a:t>
            </a:r>
          </a:p>
          <a:p>
            <a:endParaRPr lang="en-US" altLang="en-US" dirty="0">
              <a:solidFill>
                <a:srgbClr val="000000"/>
              </a:solidFill>
            </a:endParaRPr>
          </a:p>
        </p:txBody>
      </p:sp>
      <p:sp>
        <p:nvSpPr>
          <p:cNvPr id="266" name="Rectangle 265"/>
          <p:cNvSpPr>
            <a:spLocks noChangeArrowheads="1"/>
          </p:cNvSpPr>
          <p:nvPr/>
        </p:nvSpPr>
        <p:spPr bwMode="auto">
          <a:xfrm rot="16200000">
            <a:off x="-2012058" y="3084127"/>
            <a:ext cx="45098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Coefficient on Predicted Rank in Destination</a:t>
            </a:r>
          </a:p>
        </p:txBody>
      </p:sp>
    </p:spTree>
    <p:extLst>
      <p:ext uri="{BB962C8B-B14F-4D97-AF65-F5344CB8AC3E}">
        <p14:creationId xmlns:p14="http://schemas.microsoft.com/office/powerpoint/2010/main" val="300234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492125" y="336551"/>
            <a:ext cx="8513764" cy="5986463"/>
            <a:chOff x="310" y="212"/>
            <a:chExt cx="5363" cy="3771"/>
          </a:xfrm>
        </p:grpSpPr>
        <p:sp>
          <p:nvSpPr>
            <p:cNvPr id="96" name="Line 8"/>
            <p:cNvSpPr>
              <a:spLocks noChangeShapeType="1"/>
            </p:cNvSpPr>
            <p:nvPr/>
          </p:nvSpPr>
          <p:spPr bwMode="auto">
            <a:xfrm>
              <a:off x="569" y="3400"/>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7" name="Line 9"/>
            <p:cNvSpPr>
              <a:spLocks noChangeShapeType="1"/>
            </p:cNvSpPr>
            <p:nvPr/>
          </p:nvSpPr>
          <p:spPr bwMode="auto">
            <a:xfrm>
              <a:off x="569" y="2747"/>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8" name="Line 10"/>
            <p:cNvSpPr>
              <a:spLocks noChangeShapeType="1"/>
            </p:cNvSpPr>
            <p:nvPr/>
          </p:nvSpPr>
          <p:spPr bwMode="auto">
            <a:xfrm>
              <a:off x="569" y="2094"/>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 name="Line 11"/>
            <p:cNvSpPr>
              <a:spLocks noChangeShapeType="1"/>
            </p:cNvSpPr>
            <p:nvPr/>
          </p:nvSpPr>
          <p:spPr bwMode="auto">
            <a:xfrm>
              <a:off x="569" y="1441"/>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 name="Line 12"/>
            <p:cNvSpPr>
              <a:spLocks noChangeShapeType="1"/>
            </p:cNvSpPr>
            <p:nvPr/>
          </p:nvSpPr>
          <p:spPr bwMode="auto">
            <a:xfrm>
              <a:off x="569" y="788"/>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1" name="Line 13"/>
            <p:cNvSpPr>
              <a:spLocks noChangeShapeType="1"/>
            </p:cNvSpPr>
            <p:nvPr/>
          </p:nvSpPr>
          <p:spPr bwMode="auto">
            <a:xfrm flipV="1">
              <a:off x="4015" y="3602"/>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 name="Line 14"/>
            <p:cNvSpPr>
              <a:spLocks noChangeShapeType="1"/>
            </p:cNvSpPr>
            <p:nvPr/>
          </p:nvSpPr>
          <p:spPr bwMode="auto">
            <a:xfrm flipV="1">
              <a:off x="4015" y="347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 name="Line 15"/>
            <p:cNvSpPr>
              <a:spLocks noChangeShapeType="1"/>
            </p:cNvSpPr>
            <p:nvPr/>
          </p:nvSpPr>
          <p:spPr bwMode="auto">
            <a:xfrm flipV="1">
              <a:off x="4015" y="3351"/>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 name="Line 16"/>
            <p:cNvSpPr>
              <a:spLocks noChangeShapeType="1"/>
            </p:cNvSpPr>
            <p:nvPr/>
          </p:nvSpPr>
          <p:spPr bwMode="auto">
            <a:xfrm flipV="1">
              <a:off x="4015" y="3225"/>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 name="Line 17"/>
            <p:cNvSpPr>
              <a:spLocks noChangeShapeType="1"/>
            </p:cNvSpPr>
            <p:nvPr/>
          </p:nvSpPr>
          <p:spPr bwMode="auto">
            <a:xfrm flipV="1">
              <a:off x="4015" y="3099"/>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6" name="Line 18"/>
            <p:cNvSpPr>
              <a:spLocks noChangeShapeType="1"/>
            </p:cNvSpPr>
            <p:nvPr/>
          </p:nvSpPr>
          <p:spPr bwMode="auto">
            <a:xfrm flipV="1">
              <a:off x="4015" y="2974"/>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7" name="Line 19"/>
            <p:cNvSpPr>
              <a:spLocks noChangeShapeType="1"/>
            </p:cNvSpPr>
            <p:nvPr/>
          </p:nvSpPr>
          <p:spPr bwMode="auto">
            <a:xfrm flipV="1">
              <a:off x="4015" y="2851"/>
              <a:ext cx="0" cy="81"/>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 name="Line 20"/>
            <p:cNvSpPr>
              <a:spLocks noChangeShapeType="1"/>
            </p:cNvSpPr>
            <p:nvPr/>
          </p:nvSpPr>
          <p:spPr bwMode="auto">
            <a:xfrm flipV="1">
              <a:off x="4015" y="2726"/>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9" name="Line 21"/>
            <p:cNvSpPr>
              <a:spLocks noChangeShapeType="1"/>
            </p:cNvSpPr>
            <p:nvPr/>
          </p:nvSpPr>
          <p:spPr bwMode="auto">
            <a:xfrm flipV="1">
              <a:off x="4015" y="260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0" name="Line 22"/>
            <p:cNvSpPr>
              <a:spLocks noChangeShapeType="1"/>
            </p:cNvSpPr>
            <p:nvPr/>
          </p:nvSpPr>
          <p:spPr bwMode="auto">
            <a:xfrm flipV="1">
              <a:off x="4015" y="247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1" name="Line 23"/>
            <p:cNvSpPr>
              <a:spLocks noChangeShapeType="1"/>
            </p:cNvSpPr>
            <p:nvPr/>
          </p:nvSpPr>
          <p:spPr bwMode="auto">
            <a:xfrm flipV="1">
              <a:off x="4015" y="2349"/>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2" name="Line 24"/>
            <p:cNvSpPr>
              <a:spLocks noChangeShapeType="1"/>
            </p:cNvSpPr>
            <p:nvPr/>
          </p:nvSpPr>
          <p:spPr bwMode="auto">
            <a:xfrm flipV="1">
              <a:off x="4015" y="2223"/>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3" name="Line 25"/>
            <p:cNvSpPr>
              <a:spLocks noChangeShapeType="1"/>
            </p:cNvSpPr>
            <p:nvPr/>
          </p:nvSpPr>
          <p:spPr bwMode="auto">
            <a:xfrm flipV="1">
              <a:off x="4015" y="2097"/>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4" name="Line 26"/>
            <p:cNvSpPr>
              <a:spLocks noChangeShapeType="1"/>
            </p:cNvSpPr>
            <p:nvPr/>
          </p:nvSpPr>
          <p:spPr bwMode="auto">
            <a:xfrm flipV="1">
              <a:off x="4015" y="1971"/>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 name="Line 27"/>
            <p:cNvSpPr>
              <a:spLocks noChangeShapeType="1"/>
            </p:cNvSpPr>
            <p:nvPr/>
          </p:nvSpPr>
          <p:spPr bwMode="auto">
            <a:xfrm flipV="1">
              <a:off x="4015" y="184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 name="Line 28"/>
            <p:cNvSpPr>
              <a:spLocks noChangeShapeType="1"/>
            </p:cNvSpPr>
            <p:nvPr/>
          </p:nvSpPr>
          <p:spPr bwMode="auto">
            <a:xfrm flipV="1">
              <a:off x="4015" y="172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 name="Line 29"/>
            <p:cNvSpPr>
              <a:spLocks noChangeShapeType="1"/>
            </p:cNvSpPr>
            <p:nvPr/>
          </p:nvSpPr>
          <p:spPr bwMode="auto">
            <a:xfrm flipV="1">
              <a:off x="4015" y="159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8" name="Line 30"/>
            <p:cNvSpPr>
              <a:spLocks noChangeShapeType="1"/>
            </p:cNvSpPr>
            <p:nvPr/>
          </p:nvSpPr>
          <p:spPr bwMode="auto">
            <a:xfrm flipV="1">
              <a:off x="4015" y="1469"/>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9" name="Line 31"/>
            <p:cNvSpPr>
              <a:spLocks noChangeShapeType="1"/>
            </p:cNvSpPr>
            <p:nvPr/>
          </p:nvSpPr>
          <p:spPr bwMode="auto">
            <a:xfrm flipV="1">
              <a:off x="4015" y="1343"/>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0" name="Line 32"/>
            <p:cNvSpPr>
              <a:spLocks noChangeShapeType="1"/>
            </p:cNvSpPr>
            <p:nvPr/>
          </p:nvSpPr>
          <p:spPr bwMode="auto">
            <a:xfrm flipV="1">
              <a:off x="4015" y="1217"/>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1" name="Line 33"/>
            <p:cNvSpPr>
              <a:spLocks noChangeShapeType="1"/>
            </p:cNvSpPr>
            <p:nvPr/>
          </p:nvSpPr>
          <p:spPr bwMode="auto">
            <a:xfrm flipV="1">
              <a:off x="4015" y="1092"/>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2" name="Line 34"/>
            <p:cNvSpPr>
              <a:spLocks noChangeShapeType="1"/>
            </p:cNvSpPr>
            <p:nvPr/>
          </p:nvSpPr>
          <p:spPr bwMode="auto">
            <a:xfrm flipV="1">
              <a:off x="4015" y="96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3" name="Line 35"/>
            <p:cNvSpPr>
              <a:spLocks noChangeShapeType="1"/>
            </p:cNvSpPr>
            <p:nvPr/>
          </p:nvSpPr>
          <p:spPr bwMode="auto">
            <a:xfrm flipV="1">
              <a:off x="4015" y="84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4" name="Line 36"/>
            <p:cNvSpPr>
              <a:spLocks noChangeShapeType="1"/>
            </p:cNvSpPr>
            <p:nvPr/>
          </p:nvSpPr>
          <p:spPr bwMode="auto">
            <a:xfrm flipV="1">
              <a:off x="4015" y="71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 name="Line 37"/>
            <p:cNvSpPr>
              <a:spLocks noChangeShapeType="1"/>
            </p:cNvSpPr>
            <p:nvPr/>
          </p:nvSpPr>
          <p:spPr bwMode="auto">
            <a:xfrm flipV="1">
              <a:off x="4015" y="589"/>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 name="Line 38"/>
            <p:cNvSpPr>
              <a:spLocks noChangeShapeType="1"/>
            </p:cNvSpPr>
            <p:nvPr/>
          </p:nvSpPr>
          <p:spPr bwMode="auto">
            <a:xfrm flipV="1">
              <a:off x="4015" y="470"/>
              <a:ext cx="0" cy="77"/>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 name="Oval 39"/>
            <p:cNvSpPr>
              <a:spLocks noChangeArrowheads="1"/>
            </p:cNvSpPr>
            <p:nvPr/>
          </p:nvSpPr>
          <p:spPr bwMode="auto">
            <a:xfrm>
              <a:off x="628" y="97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 name="Oval 40"/>
            <p:cNvSpPr>
              <a:spLocks noChangeArrowheads="1"/>
            </p:cNvSpPr>
            <p:nvPr/>
          </p:nvSpPr>
          <p:spPr bwMode="auto">
            <a:xfrm>
              <a:off x="859" y="1549"/>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 name="Oval 41"/>
            <p:cNvSpPr>
              <a:spLocks noChangeArrowheads="1"/>
            </p:cNvSpPr>
            <p:nvPr/>
          </p:nvSpPr>
          <p:spPr bwMode="auto">
            <a:xfrm>
              <a:off x="1093" y="1287"/>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 name="Oval 42"/>
            <p:cNvSpPr>
              <a:spLocks noChangeArrowheads="1"/>
            </p:cNvSpPr>
            <p:nvPr/>
          </p:nvSpPr>
          <p:spPr bwMode="auto">
            <a:xfrm>
              <a:off x="1323" y="108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 name="Oval 43"/>
            <p:cNvSpPr>
              <a:spLocks noChangeArrowheads="1"/>
            </p:cNvSpPr>
            <p:nvPr/>
          </p:nvSpPr>
          <p:spPr bwMode="auto">
            <a:xfrm>
              <a:off x="1553" y="1675"/>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2" name="Oval 44"/>
            <p:cNvSpPr>
              <a:spLocks noChangeArrowheads="1"/>
            </p:cNvSpPr>
            <p:nvPr/>
          </p:nvSpPr>
          <p:spPr bwMode="auto">
            <a:xfrm>
              <a:off x="1784" y="1779"/>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3" name="Oval 45"/>
            <p:cNvSpPr>
              <a:spLocks noChangeArrowheads="1"/>
            </p:cNvSpPr>
            <p:nvPr/>
          </p:nvSpPr>
          <p:spPr bwMode="auto">
            <a:xfrm>
              <a:off x="2018" y="1549"/>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 name="Oval 46"/>
            <p:cNvSpPr>
              <a:spLocks noChangeArrowheads="1"/>
            </p:cNvSpPr>
            <p:nvPr/>
          </p:nvSpPr>
          <p:spPr bwMode="auto">
            <a:xfrm>
              <a:off x="2248" y="2090"/>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 name="Oval 47"/>
            <p:cNvSpPr>
              <a:spLocks noChangeArrowheads="1"/>
            </p:cNvSpPr>
            <p:nvPr/>
          </p:nvSpPr>
          <p:spPr bwMode="auto">
            <a:xfrm>
              <a:off x="2479" y="2205"/>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 name="Oval 48"/>
            <p:cNvSpPr>
              <a:spLocks noChangeArrowheads="1"/>
            </p:cNvSpPr>
            <p:nvPr/>
          </p:nvSpPr>
          <p:spPr bwMode="auto">
            <a:xfrm>
              <a:off x="2709" y="2240"/>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 name="Oval 49"/>
            <p:cNvSpPr>
              <a:spLocks noChangeArrowheads="1"/>
            </p:cNvSpPr>
            <p:nvPr/>
          </p:nvSpPr>
          <p:spPr bwMode="auto">
            <a:xfrm>
              <a:off x="2943" y="2527"/>
              <a:ext cx="63"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 name="Oval 50"/>
            <p:cNvSpPr>
              <a:spLocks noChangeArrowheads="1"/>
            </p:cNvSpPr>
            <p:nvPr/>
          </p:nvSpPr>
          <p:spPr bwMode="auto">
            <a:xfrm>
              <a:off x="3173" y="2520"/>
              <a:ext cx="63"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9" name="Oval 51"/>
            <p:cNvSpPr>
              <a:spLocks noChangeArrowheads="1"/>
            </p:cNvSpPr>
            <p:nvPr/>
          </p:nvSpPr>
          <p:spPr bwMode="auto">
            <a:xfrm>
              <a:off x="3404" y="2589"/>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0" name="Oval 52"/>
            <p:cNvSpPr>
              <a:spLocks noChangeArrowheads="1"/>
            </p:cNvSpPr>
            <p:nvPr/>
          </p:nvSpPr>
          <p:spPr bwMode="auto">
            <a:xfrm>
              <a:off x="3634" y="2795"/>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 name="Oval 53"/>
            <p:cNvSpPr>
              <a:spLocks noChangeArrowheads="1"/>
            </p:cNvSpPr>
            <p:nvPr/>
          </p:nvSpPr>
          <p:spPr bwMode="auto">
            <a:xfrm>
              <a:off x="3868" y="3085"/>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 name="Freeform 54"/>
            <p:cNvSpPr>
              <a:spLocks/>
            </p:cNvSpPr>
            <p:nvPr/>
          </p:nvSpPr>
          <p:spPr bwMode="auto">
            <a:xfrm>
              <a:off x="660" y="1060"/>
              <a:ext cx="3239" cy="1935"/>
            </a:xfrm>
            <a:custGeom>
              <a:avLst/>
              <a:gdLst>
                <a:gd name="T0" fmla="*/ 0 w 928"/>
                <a:gd name="T1" fmla="*/ 0 h 554"/>
                <a:gd name="T2" fmla="*/ 464 w 928"/>
                <a:gd name="T3" fmla="*/ 277 h 554"/>
                <a:gd name="T4" fmla="*/ 928 w 928"/>
                <a:gd name="T5" fmla="*/ 554 h 554"/>
              </a:gdLst>
              <a:ahLst/>
              <a:cxnLst>
                <a:cxn ang="0">
                  <a:pos x="T0" y="T1"/>
                </a:cxn>
                <a:cxn ang="0">
                  <a:pos x="T2" y="T3"/>
                </a:cxn>
                <a:cxn ang="0">
                  <a:pos x="T4" y="T5"/>
                </a:cxn>
              </a:cxnLst>
              <a:rect l="0" t="0" r="r" b="b"/>
              <a:pathLst>
                <a:path w="928" h="554">
                  <a:moveTo>
                    <a:pt x="0" y="0"/>
                  </a:moveTo>
                  <a:lnTo>
                    <a:pt x="464" y="277"/>
                  </a:lnTo>
                  <a:lnTo>
                    <a:pt x="928" y="554"/>
                  </a:lnTo>
                </a:path>
              </a:pathLst>
            </a:custGeom>
            <a:noFill/>
            <a:ln w="22225">
              <a:solidFill>
                <a:srgbClr val="90353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 name="Oval 55"/>
            <p:cNvSpPr>
              <a:spLocks noChangeArrowheads="1"/>
            </p:cNvSpPr>
            <p:nvPr/>
          </p:nvSpPr>
          <p:spPr bwMode="auto">
            <a:xfrm>
              <a:off x="4098" y="3564"/>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 name="Oval 56"/>
            <p:cNvSpPr>
              <a:spLocks noChangeArrowheads="1"/>
            </p:cNvSpPr>
            <p:nvPr/>
          </p:nvSpPr>
          <p:spPr bwMode="auto">
            <a:xfrm>
              <a:off x="4329" y="3180"/>
              <a:ext cx="63"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5" name="Oval 57"/>
            <p:cNvSpPr>
              <a:spLocks noChangeArrowheads="1"/>
            </p:cNvSpPr>
            <p:nvPr/>
          </p:nvSpPr>
          <p:spPr bwMode="auto">
            <a:xfrm>
              <a:off x="4563" y="3043"/>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 name="Oval 58"/>
            <p:cNvSpPr>
              <a:spLocks noChangeArrowheads="1"/>
            </p:cNvSpPr>
            <p:nvPr/>
          </p:nvSpPr>
          <p:spPr bwMode="auto">
            <a:xfrm>
              <a:off x="4793" y="347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7" name="Oval 59"/>
            <p:cNvSpPr>
              <a:spLocks noChangeArrowheads="1"/>
            </p:cNvSpPr>
            <p:nvPr/>
          </p:nvSpPr>
          <p:spPr bwMode="auto">
            <a:xfrm>
              <a:off x="5023" y="3564"/>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8" name="Oval 60"/>
            <p:cNvSpPr>
              <a:spLocks noChangeArrowheads="1"/>
            </p:cNvSpPr>
            <p:nvPr/>
          </p:nvSpPr>
          <p:spPr bwMode="auto">
            <a:xfrm>
              <a:off x="5254" y="3187"/>
              <a:ext cx="63"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9" name="Oval 61"/>
            <p:cNvSpPr>
              <a:spLocks noChangeArrowheads="1"/>
            </p:cNvSpPr>
            <p:nvPr/>
          </p:nvSpPr>
          <p:spPr bwMode="auto">
            <a:xfrm>
              <a:off x="5488" y="3462"/>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0" name="Freeform 62"/>
            <p:cNvSpPr>
              <a:spLocks/>
            </p:cNvSpPr>
            <p:nvPr/>
          </p:nvSpPr>
          <p:spPr bwMode="auto">
            <a:xfrm>
              <a:off x="4130" y="3361"/>
              <a:ext cx="1389" cy="49"/>
            </a:xfrm>
            <a:custGeom>
              <a:avLst/>
              <a:gdLst>
                <a:gd name="T0" fmla="*/ 0 w 398"/>
                <a:gd name="T1" fmla="*/ 0 h 14"/>
                <a:gd name="T2" fmla="*/ 199 w 398"/>
                <a:gd name="T3" fmla="*/ 7 h 14"/>
                <a:gd name="T4" fmla="*/ 398 w 398"/>
                <a:gd name="T5" fmla="*/ 14 h 14"/>
              </a:gdLst>
              <a:ahLst/>
              <a:cxnLst>
                <a:cxn ang="0">
                  <a:pos x="T0" y="T1"/>
                </a:cxn>
                <a:cxn ang="0">
                  <a:pos x="T2" y="T3"/>
                </a:cxn>
                <a:cxn ang="0">
                  <a:pos x="T4" y="T5"/>
                </a:cxn>
              </a:cxnLst>
              <a:rect l="0" t="0" r="r" b="b"/>
              <a:pathLst>
                <a:path w="398" h="14">
                  <a:moveTo>
                    <a:pt x="0" y="0"/>
                  </a:moveTo>
                  <a:lnTo>
                    <a:pt x="199" y="7"/>
                  </a:lnTo>
                  <a:lnTo>
                    <a:pt x="398" y="14"/>
                  </a:lnTo>
                </a:path>
              </a:pathLst>
            </a:custGeom>
            <a:noFill/>
            <a:ln w="22225">
              <a:solidFill>
                <a:srgbClr val="90353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1" name="Line 63"/>
            <p:cNvSpPr>
              <a:spLocks noChangeShapeType="1"/>
            </p:cNvSpPr>
            <p:nvPr/>
          </p:nvSpPr>
          <p:spPr bwMode="auto">
            <a:xfrm flipV="1">
              <a:off x="569" y="470"/>
              <a:ext cx="0" cy="3216"/>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2" name="Line 64"/>
            <p:cNvSpPr>
              <a:spLocks noChangeShapeType="1"/>
            </p:cNvSpPr>
            <p:nvPr/>
          </p:nvSpPr>
          <p:spPr bwMode="auto">
            <a:xfrm flipH="1">
              <a:off x="510" y="3400"/>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3" name="Rectangle 65"/>
            <p:cNvSpPr>
              <a:spLocks noChangeArrowheads="1"/>
            </p:cNvSpPr>
            <p:nvPr/>
          </p:nvSpPr>
          <p:spPr bwMode="auto">
            <a:xfrm rot="16200000">
              <a:off x="341" y="3258"/>
              <a:ext cx="15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a:t>
              </a:r>
            </a:p>
          </p:txBody>
        </p:sp>
        <p:sp>
          <p:nvSpPr>
            <p:cNvPr id="154" name="Line 66"/>
            <p:cNvSpPr>
              <a:spLocks noChangeShapeType="1"/>
            </p:cNvSpPr>
            <p:nvPr/>
          </p:nvSpPr>
          <p:spPr bwMode="auto">
            <a:xfrm flipH="1">
              <a:off x="510" y="2747"/>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5" name="Rectangle 67"/>
            <p:cNvSpPr>
              <a:spLocks noChangeArrowheads="1"/>
            </p:cNvSpPr>
            <p:nvPr/>
          </p:nvSpPr>
          <p:spPr bwMode="auto">
            <a:xfrm rot="16200000">
              <a:off x="278" y="2605"/>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0.2</a:t>
              </a:r>
            </a:p>
          </p:txBody>
        </p:sp>
        <p:sp>
          <p:nvSpPr>
            <p:cNvPr id="156" name="Line 68"/>
            <p:cNvSpPr>
              <a:spLocks noChangeShapeType="1"/>
            </p:cNvSpPr>
            <p:nvPr/>
          </p:nvSpPr>
          <p:spPr bwMode="auto">
            <a:xfrm flipH="1">
              <a:off x="510" y="2094"/>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 name="Rectangle 69"/>
            <p:cNvSpPr>
              <a:spLocks noChangeArrowheads="1"/>
            </p:cNvSpPr>
            <p:nvPr/>
          </p:nvSpPr>
          <p:spPr bwMode="auto">
            <a:xfrm rot="16200000">
              <a:off x="278" y="1952"/>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0.4</a:t>
              </a:r>
            </a:p>
          </p:txBody>
        </p:sp>
        <p:sp>
          <p:nvSpPr>
            <p:cNvPr id="158" name="Line 70"/>
            <p:cNvSpPr>
              <a:spLocks noChangeShapeType="1"/>
            </p:cNvSpPr>
            <p:nvPr/>
          </p:nvSpPr>
          <p:spPr bwMode="auto">
            <a:xfrm flipH="1">
              <a:off x="510" y="1441"/>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 name="Rectangle 71"/>
            <p:cNvSpPr>
              <a:spLocks noChangeArrowheads="1"/>
            </p:cNvSpPr>
            <p:nvPr/>
          </p:nvSpPr>
          <p:spPr bwMode="auto">
            <a:xfrm rot="16200000">
              <a:off x="277" y="1299"/>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0.6</a:t>
              </a:r>
            </a:p>
          </p:txBody>
        </p:sp>
        <p:sp>
          <p:nvSpPr>
            <p:cNvPr id="160" name="Line 72"/>
            <p:cNvSpPr>
              <a:spLocks noChangeShapeType="1"/>
            </p:cNvSpPr>
            <p:nvPr/>
          </p:nvSpPr>
          <p:spPr bwMode="auto">
            <a:xfrm flipH="1">
              <a:off x="510" y="788"/>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 name="Rectangle 73"/>
            <p:cNvSpPr>
              <a:spLocks noChangeArrowheads="1"/>
            </p:cNvSpPr>
            <p:nvPr/>
          </p:nvSpPr>
          <p:spPr bwMode="auto">
            <a:xfrm rot="16200000">
              <a:off x="278" y="646"/>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0.8</a:t>
              </a:r>
            </a:p>
          </p:txBody>
        </p:sp>
        <p:sp>
          <p:nvSpPr>
            <p:cNvPr id="163" name="Line 75"/>
            <p:cNvSpPr>
              <a:spLocks noChangeShapeType="1"/>
            </p:cNvSpPr>
            <p:nvPr/>
          </p:nvSpPr>
          <p:spPr bwMode="auto">
            <a:xfrm>
              <a:off x="569" y="3686"/>
              <a:ext cx="5041"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 name="Line 76"/>
            <p:cNvSpPr>
              <a:spLocks noChangeShapeType="1"/>
            </p:cNvSpPr>
            <p:nvPr/>
          </p:nvSpPr>
          <p:spPr bwMode="auto">
            <a:xfrm>
              <a:off x="890"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 name="Rectangle 77"/>
            <p:cNvSpPr>
              <a:spLocks noChangeArrowheads="1"/>
            </p:cNvSpPr>
            <p:nvPr/>
          </p:nvSpPr>
          <p:spPr bwMode="auto">
            <a:xfrm>
              <a:off x="810"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10</a:t>
              </a:r>
            </a:p>
          </p:txBody>
        </p:sp>
        <p:sp>
          <p:nvSpPr>
            <p:cNvPr id="166" name="Line 78"/>
            <p:cNvSpPr>
              <a:spLocks noChangeShapeType="1"/>
            </p:cNvSpPr>
            <p:nvPr/>
          </p:nvSpPr>
          <p:spPr bwMode="auto">
            <a:xfrm>
              <a:off x="2049"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 name="Rectangle 79"/>
            <p:cNvSpPr>
              <a:spLocks noChangeArrowheads="1"/>
            </p:cNvSpPr>
            <p:nvPr/>
          </p:nvSpPr>
          <p:spPr bwMode="auto">
            <a:xfrm>
              <a:off x="1969"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15</a:t>
              </a:r>
            </a:p>
          </p:txBody>
        </p:sp>
        <p:sp>
          <p:nvSpPr>
            <p:cNvPr id="168" name="Line 80"/>
            <p:cNvSpPr>
              <a:spLocks noChangeShapeType="1"/>
            </p:cNvSpPr>
            <p:nvPr/>
          </p:nvSpPr>
          <p:spPr bwMode="auto">
            <a:xfrm>
              <a:off x="3205"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 name="Rectangle 81"/>
            <p:cNvSpPr>
              <a:spLocks noChangeArrowheads="1"/>
            </p:cNvSpPr>
            <p:nvPr/>
          </p:nvSpPr>
          <p:spPr bwMode="auto">
            <a:xfrm>
              <a:off x="3124"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20</a:t>
              </a:r>
            </a:p>
          </p:txBody>
        </p:sp>
        <p:sp>
          <p:nvSpPr>
            <p:cNvPr id="170" name="Line 82"/>
            <p:cNvSpPr>
              <a:spLocks noChangeShapeType="1"/>
            </p:cNvSpPr>
            <p:nvPr/>
          </p:nvSpPr>
          <p:spPr bwMode="auto">
            <a:xfrm>
              <a:off x="4360"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 name="Rectangle 83"/>
            <p:cNvSpPr>
              <a:spLocks noChangeArrowheads="1"/>
            </p:cNvSpPr>
            <p:nvPr/>
          </p:nvSpPr>
          <p:spPr bwMode="auto">
            <a:xfrm>
              <a:off x="4280"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25</a:t>
              </a:r>
            </a:p>
          </p:txBody>
        </p:sp>
        <p:sp>
          <p:nvSpPr>
            <p:cNvPr id="172" name="Line 84"/>
            <p:cNvSpPr>
              <a:spLocks noChangeShapeType="1"/>
            </p:cNvSpPr>
            <p:nvPr/>
          </p:nvSpPr>
          <p:spPr bwMode="auto">
            <a:xfrm>
              <a:off x="5519"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 name="Rectangle 85"/>
            <p:cNvSpPr>
              <a:spLocks noChangeArrowheads="1"/>
            </p:cNvSpPr>
            <p:nvPr/>
          </p:nvSpPr>
          <p:spPr bwMode="auto">
            <a:xfrm>
              <a:off x="5439"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30</a:t>
              </a:r>
            </a:p>
          </p:txBody>
        </p:sp>
        <p:sp>
          <p:nvSpPr>
            <p:cNvPr id="175" name="Rectangle 87"/>
            <p:cNvSpPr>
              <a:spLocks noChangeArrowheads="1"/>
            </p:cNvSpPr>
            <p:nvPr/>
          </p:nvSpPr>
          <p:spPr bwMode="auto">
            <a:xfrm>
              <a:off x="3062" y="212"/>
              <a:ext cx="150"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1E2D53"/>
                  </a:solidFill>
                </a:rPr>
                <a:t> </a:t>
              </a:r>
              <a:endParaRPr lang="en-US" altLang="en-US">
                <a:solidFill>
                  <a:srgbClr val="000000"/>
                </a:solidFill>
              </a:endParaRPr>
            </a:p>
          </p:txBody>
        </p:sp>
      </p:grpSp>
      <p:sp>
        <p:nvSpPr>
          <p:cNvPr id="88" name="TextBox 87"/>
          <p:cNvSpPr txBox="1"/>
          <p:nvPr/>
        </p:nvSpPr>
        <p:spPr>
          <a:xfrm>
            <a:off x="896908" y="3697069"/>
            <a:ext cx="2760692" cy="646331"/>
          </a:xfrm>
          <a:prstGeom prst="rect">
            <a:avLst/>
          </a:prstGeom>
          <a:noFill/>
        </p:spPr>
        <p:txBody>
          <a:bodyPr wrap="none" rtlCol="0">
            <a:spAutoFit/>
          </a:bodyPr>
          <a:lstStyle/>
          <a:p>
            <a:pPr defTabSz="457200"/>
            <a:r>
              <a:rPr lang="en-US" dirty="0">
                <a:solidFill>
                  <a:prstClr val="black"/>
                </a:solidFill>
              </a:rPr>
              <a:t>Slope (Age ≤ 23):  -0.042</a:t>
            </a:r>
          </a:p>
          <a:p>
            <a:pPr defTabSz="457200"/>
            <a:r>
              <a:rPr lang="en-US" dirty="0">
                <a:solidFill>
                  <a:prstClr val="black"/>
                </a:solidFill>
              </a:rPr>
              <a:t>	</a:t>
            </a:r>
          </a:p>
        </p:txBody>
      </p:sp>
      <p:sp>
        <p:nvSpPr>
          <p:cNvPr id="89" name="Rectangle 88"/>
          <p:cNvSpPr/>
          <p:nvPr/>
        </p:nvSpPr>
        <p:spPr>
          <a:xfrm>
            <a:off x="2742470" y="3927768"/>
            <a:ext cx="979755" cy="369332"/>
          </a:xfrm>
          <a:prstGeom prst="rect">
            <a:avLst/>
          </a:prstGeom>
        </p:spPr>
        <p:txBody>
          <a:bodyPr wrap="none">
            <a:spAutoFit/>
          </a:bodyPr>
          <a:lstStyle/>
          <a:p>
            <a:r>
              <a:rPr lang="en-US" dirty="0">
                <a:solidFill>
                  <a:prstClr val="black"/>
                </a:solidFill>
              </a:rPr>
              <a:t> (0.003)</a:t>
            </a:r>
            <a:endParaRPr lang="en-US" dirty="0">
              <a:solidFill>
                <a:srgbClr val="000000"/>
              </a:solidFill>
            </a:endParaRPr>
          </a:p>
        </p:txBody>
      </p:sp>
      <p:sp>
        <p:nvSpPr>
          <p:cNvPr id="95" name="TextBox 94"/>
          <p:cNvSpPr txBox="1"/>
          <p:nvPr/>
        </p:nvSpPr>
        <p:spPr>
          <a:xfrm>
            <a:off x="6311173" y="3649897"/>
            <a:ext cx="2832827" cy="646331"/>
          </a:xfrm>
          <a:prstGeom prst="rect">
            <a:avLst/>
          </a:prstGeom>
          <a:noFill/>
        </p:spPr>
        <p:txBody>
          <a:bodyPr wrap="none" rtlCol="0">
            <a:spAutoFit/>
          </a:bodyPr>
          <a:lstStyle/>
          <a:p>
            <a:pPr defTabSz="457200"/>
            <a:r>
              <a:rPr lang="en-US" dirty="0">
                <a:solidFill>
                  <a:prstClr val="black"/>
                </a:solidFill>
              </a:rPr>
              <a:t>Slope (Age &gt; 23): </a:t>
            </a:r>
            <a:r>
              <a:rPr lang="en-US" dirty="0">
                <a:solidFill>
                  <a:srgbClr val="000000"/>
                </a:solidFill>
              </a:rPr>
              <a:t> -0.003 </a:t>
            </a:r>
            <a:endParaRPr lang="en-US" dirty="0">
              <a:solidFill>
                <a:prstClr val="black"/>
              </a:solidFill>
            </a:endParaRPr>
          </a:p>
          <a:p>
            <a:pPr defTabSz="457200"/>
            <a:r>
              <a:rPr lang="en-US" dirty="0">
                <a:solidFill>
                  <a:prstClr val="black"/>
                </a:solidFill>
              </a:rPr>
              <a:t>	</a:t>
            </a:r>
          </a:p>
        </p:txBody>
      </p:sp>
      <p:sp>
        <p:nvSpPr>
          <p:cNvPr id="176" name="Rectangle 175"/>
          <p:cNvSpPr/>
          <p:nvPr/>
        </p:nvSpPr>
        <p:spPr>
          <a:xfrm>
            <a:off x="8162725" y="3903746"/>
            <a:ext cx="979755" cy="369332"/>
          </a:xfrm>
          <a:prstGeom prst="rect">
            <a:avLst/>
          </a:prstGeom>
        </p:spPr>
        <p:txBody>
          <a:bodyPr wrap="none">
            <a:spAutoFit/>
          </a:bodyPr>
          <a:lstStyle/>
          <a:p>
            <a:r>
              <a:rPr lang="en-US" dirty="0">
                <a:solidFill>
                  <a:prstClr val="black"/>
                </a:solidFill>
              </a:rPr>
              <a:t> (0.013)</a:t>
            </a:r>
            <a:endParaRPr lang="en-US" dirty="0">
              <a:solidFill>
                <a:srgbClr val="000000"/>
              </a:solidFill>
            </a:endParaRPr>
          </a:p>
        </p:txBody>
      </p:sp>
      <p:sp>
        <p:nvSpPr>
          <p:cNvPr id="177" name="TextBox 176"/>
          <p:cNvSpPr txBox="1"/>
          <p:nvPr/>
        </p:nvSpPr>
        <p:spPr>
          <a:xfrm>
            <a:off x="6781800" y="3305628"/>
            <a:ext cx="2438400" cy="369332"/>
          </a:xfrm>
          <a:prstGeom prst="rect">
            <a:avLst/>
          </a:prstGeom>
          <a:noFill/>
        </p:spPr>
        <p:txBody>
          <a:bodyPr wrap="square" rtlCol="0">
            <a:spAutoFit/>
          </a:bodyPr>
          <a:lstStyle/>
          <a:p>
            <a:pPr defTabSz="457200"/>
            <a:r>
              <a:rPr lang="el-GR" dirty="0">
                <a:solidFill>
                  <a:prstClr val="black"/>
                </a:solidFill>
              </a:rPr>
              <a:t>δ</a:t>
            </a:r>
            <a:r>
              <a:rPr lang="en-US" dirty="0">
                <a:solidFill>
                  <a:prstClr val="black"/>
                </a:solidFill>
              </a:rPr>
              <a:t> (Age &gt; 23):   0.015</a:t>
            </a:r>
          </a:p>
        </p:txBody>
      </p:sp>
      <p:sp>
        <p:nvSpPr>
          <p:cNvPr id="178" name="Rectangle 76"/>
          <p:cNvSpPr>
            <a:spLocks noChangeArrowheads="1"/>
          </p:cNvSpPr>
          <p:nvPr/>
        </p:nvSpPr>
        <p:spPr bwMode="auto">
          <a:xfrm rot="16200000">
            <a:off x="-2012057" y="3084126"/>
            <a:ext cx="45098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Coefficient on Predicted Rank in Destination</a:t>
            </a:r>
          </a:p>
        </p:txBody>
      </p:sp>
      <p:sp>
        <p:nvSpPr>
          <p:cNvPr id="179" name="Rectangle 88"/>
          <p:cNvSpPr>
            <a:spLocks noChangeArrowheads="1"/>
          </p:cNvSpPr>
          <p:nvPr/>
        </p:nvSpPr>
        <p:spPr bwMode="auto">
          <a:xfrm>
            <a:off x="3214688" y="6372226"/>
            <a:ext cx="335989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Age of Child when Parents Move</a:t>
            </a:r>
          </a:p>
          <a:p>
            <a:endParaRPr lang="en-US" altLang="en-US" dirty="0">
              <a:solidFill>
                <a:srgbClr val="000000"/>
              </a:solidFill>
            </a:endParaRPr>
          </a:p>
        </p:txBody>
      </p:sp>
      <p:sp>
        <p:nvSpPr>
          <p:cNvPr id="180" name="TextBox 179"/>
          <p:cNvSpPr txBox="1"/>
          <p:nvPr/>
        </p:nvSpPr>
        <p:spPr>
          <a:xfrm>
            <a:off x="133" y="76200"/>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rPr>
              <a:t>Family Fixed Effects: Sibling Comparisons </a:t>
            </a:r>
          </a:p>
          <a:p>
            <a:pPr algn="ctr" fontAlgn="base">
              <a:spcBef>
                <a:spcPct val="0"/>
              </a:spcBef>
              <a:spcAft>
                <a:spcPct val="0"/>
              </a:spcAft>
            </a:pPr>
            <a:r>
              <a:rPr lang="en-US" dirty="0">
                <a:solidFill>
                  <a:srgbClr val="1E2D53"/>
                </a:solidFill>
              </a:rPr>
              <a:t>with Controls for Change in Income and Marital Status at Move</a:t>
            </a:r>
          </a:p>
        </p:txBody>
      </p:sp>
    </p:spTree>
    <p:extLst>
      <p:ext uri="{BB962C8B-B14F-4D97-AF65-F5344CB8AC3E}">
        <p14:creationId xmlns:p14="http://schemas.microsoft.com/office/powerpoint/2010/main" val="4210387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dirty="0">
                <a:ea typeface="ＭＳ Ｐゴシック"/>
                <a:cs typeface="ＭＳ Ｐゴシック"/>
              </a:rPr>
              <a:t>Time-Varying </a:t>
            </a:r>
            <a:r>
              <a:rPr lang="en-US" dirty="0" err="1">
                <a:ea typeface="ＭＳ Ｐゴシック"/>
                <a:cs typeface="ＭＳ Ｐゴシック"/>
              </a:rPr>
              <a:t>Unobservables</a:t>
            </a:r>
            <a:endParaRPr lang="en-US" dirty="0">
              <a:ea typeface="ＭＳ Ｐゴシック"/>
              <a:cs typeface="ＭＳ Ｐゴシック"/>
            </a:endParaRPr>
          </a:p>
        </p:txBody>
      </p:sp>
      <p:sp>
        <p:nvSpPr>
          <p:cNvPr id="125954" name="Content Placeholder 2"/>
          <p:cNvSpPr>
            <a:spLocks noGrp="1"/>
          </p:cNvSpPr>
          <p:nvPr>
            <p:ph idx="1"/>
          </p:nvPr>
        </p:nvSpPr>
        <p:spPr>
          <a:xfrm>
            <a:off x="381000" y="1066800"/>
            <a:ext cx="8305800" cy="5791200"/>
          </a:xfrm>
        </p:spPr>
        <p:txBody>
          <a:bodyPr/>
          <a:lstStyle/>
          <a:p>
            <a:r>
              <a:rPr lang="en-US" sz="1800" dirty="0">
                <a:ea typeface="ＭＳ Ｐゴシック"/>
                <a:cs typeface="ＭＳ Ｐゴシック"/>
              </a:rPr>
              <a:t>Family fixed effects do not rule out time-varying </a:t>
            </a:r>
            <a:r>
              <a:rPr lang="en-US" sz="1800" dirty="0" err="1">
                <a:ea typeface="ＭＳ Ｐゴシック"/>
                <a:cs typeface="ＭＳ Ｐゴシック"/>
              </a:rPr>
              <a:t>unobservables</a:t>
            </a:r>
            <a:r>
              <a:rPr lang="en-US" sz="1800" dirty="0">
                <a:ea typeface="ＭＳ Ｐゴシック"/>
                <a:cs typeface="ＭＳ Ｐゴシック"/>
              </a:rPr>
              <a:t> (e.g. wealth shocks) that affect children in proportion to exposure time</a:t>
            </a:r>
          </a:p>
          <a:p>
            <a:endParaRPr lang="en-US" sz="1800" dirty="0">
              <a:ea typeface="ＭＳ Ｐゴシック"/>
              <a:cs typeface="ＭＳ Ｐゴシック"/>
            </a:endParaRPr>
          </a:p>
          <a:p>
            <a:endParaRPr lang="en-US" sz="1800" dirty="0">
              <a:ea typeface="ＭＳ Ｐゴシック"/>
              <a:cs typeface="ＭＳ Ｐゴシック"/>
            </a:endParaRPr>
          </a:p>
          <a:p>
            <a:r>
              <a:rPr lang="en-US" sz="1800" dirty="0">
                <a:ea typeface="ＭＳ Ｐゴシック"/>
                <a:cs typeface="ＭＳ Ｐゴシック"/>
              </a:rPr>
              <a:t>Two approaches to evaluate such confounds:</a:t>
            </a:r>
          </a:p>
          <a:p>
            <a:endParaRPr lang="en-US" sz="1800" dirty="0">
              <a:ea typeface="ＭＳ Ｐゴシック"/>
              <a:cs typeface="ＭＳ Ｐゴシック"/>
            </a:endParaRPr>
          </a:p>
          <a:p>
            <a:pPr marL="800100" lvl="1" indent="-342900">
              <a:buFont typeface="+mj-lt"/>
              <a:buAutoNum type="arabicPeriod"/>
            </a:pPr>
            <a:r>
              <a:rPr lang="en-US" sz="1800" dirty="0">
                <a:ea typeface="ＭＳ Ｐゴシック"/>
                <a:cs typeface="ＭＳ Ｐゴシック"/>
              </a:rPr>
              <a:t>Outcome-based placebo (</a:t>
            </a:r>
            <a:r>
              <a:rPr lang="en-US" sz="1800" dirty="0" err="1">
                <a:ea typeface="ＭＳ Ｐゴシック"/>
                <a:cs typeface="ＭＳ Ｐゴシック"/>
              </a:rPr>
              <a:t>overidentification</a:t>
            </a:r>
            <a:r>
              <a:rPr lang="en-US" sz="1800" dirty="0">
                <a:ea typeface="ＭＳ Ｐゴシック"/>
                <a:cs typeface="ＭＳ Ｐゴシック"/>
              </a:rPr>
              <a:t>) tests</a:t>
            </a:r>
          </a:p>
          <a:p>
            <a:pPr marL="800100" lvl="1" indent="-342900">
              <a:buFont typeface="+mj-lt"/>
              <a:buAutoNum type="arabicPeriod"/>
            </a:pPr>
            <a:endParaRPr lang="en-US" sz="1800" dirty="0">
              <a:ea typeface="ＭＳ Ｐゴシック"/>
              <a:cs typeface="ＭＳ Ｐゴシック"/>
            </a:endParaRPr>
          </a:p>
          <a:p>
            <a:pPr marL="800100" lvl="1" indent="-342900">
              <a:buFont typeface="+mj-lt"/>
              <a:buAutoNum type="arabicPeriod"/>
            </a:pPr>
            <a:r>
              <a:rPr lang="en-US" sz="1800" dirty="0">
                <a:ea typeface="ＭＳ Ｐゴシック"/>
                <a:cs typeface="ＭＳ Ｐゴシック"/>
              </a:rPr>
              <a:t>Experimental/quasi-experimental variation from displacement shocks or randomized incentives to move</a:t>
            </a:r>
          </a:p>
          <a:p>
            <a:endParaRPr lang="en-US" sz="1800" dirty="0">
              <a:ea typeface="ＭＳ Ｐゴシック"/>
              <a:cs typeface="ＭＳ Ｐゴシック"/>
            </a:endParaRPr>
          </a:p>
          <a:p>
            <a:pPr lvl="1"/>
            <a:endParaRPr lang="en-US" sz="1800" dirty="0">
              <a:ea typeface="ＭＳ Ｐゴシック"/>
              <a:cs typeface="ＭＳ Ｐゴシック"/>
            </a:endParaRPr>
          </a:p>
        </p:txBody>
      </p:sp>
    </p:spTree>
    <p:extLst>
      <p:ext uri="{BB962C8B-B14F-4D97-AF65-F5344CB8AC3E}">
        <p14:creationId xmlns:p14="http://schemas.microsoft.com/office/powerpoint/2010/main" val="3039687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dirty="0">
                <a:ea typeface="ＭＳ Ｐゴシック"/>
                <a:cs typeface="ＭＳ Ｐゴシック"/>
              </a:rPr>
              <a:t>Outcome-Based Placebo Tests</a:t>
            </a:r>
          </a:p>
        </p:txBody>
      </p:sp>
      <p:sp>
        <p:nvSpPr>
          <p:cNvPr id="125954" name="Content Placeholder 2"/>
          <p:cNvSpPr>
            <a:spLocks noGrp="1"/>
          </p:cNvSpPr>
          <p:nvPr>
            <p:ph idx="1"/>
          </p:nvPr>
        </p:nvSpPr>
        <p:spPr>
          <a:xfrm>
            <a:off x="381000" y="1066800"/>
            <a:ext cx="8305800" cy="5791200"/>
          </a:xfrm>
        </p:spPr>
        <p:txBody>
          <a:bodyPr/>
          <a:lstStyle/>
          <a:p>
            <a:r>
              <a:rPr lang="en-US" sz="1800" dirty="0">
                <a:ea typeface="ＭＳ Ｐゴシック"/>
                <a:cs typeface="ＭＳ Ｐゴシック"/>
              </a:rPr>
              <a:t>General idea: exploit heterogeneity in place effects across subgroups to obtain </a:t>
            </a:r>
            <a:r>
              <a:rPr lang="en-US" sz="1800" dirty="0" err="1">
                <a:ea typeface="ＭＳ Ｐゴシック"/>
                <a:cs typeface="ＭＳ Ｐゴシック"/>
              </a:rPr>
              <a:t>overidentification</a:t>
            </a:r>
            <a:r>
              <a:rPr lang="en-US" sz="1800" dirty="0">
                <a:ea typeface="ＭＳ Ｐゴシック"/>
                <a:cs typeface="ＭＳ Ｐゴシック"/>
              </a:rPr>
              <a:t> tests of exposure effect model</a:t>
            </a:r>
          </a:p>
          <a:p>
            <a:pPr lvl="1"/>
            <a:endParaRPr lang="en-US" sz="1800" dirty="0">
              <a:ea typeface="ＭＳ Ｐゴシック"/>
              <a:cs typeface="ＭＳ Ｐゴシック"/>
            </a:endParaRPr>
          </a:p>
          <a:p>
            <a:endParaRPr lang="en-US" sz="1800" dirty="0">
              <a:ea typeface="ＭＳ Ｐゴシック"/>
              <a:cs typeface="ＭＳ Ｐゴシック"/>
            </a:endParaRPr>
          </a:p>
          <a:p>
            <a:r>
              <a:rPr lang="en-US" sz="1800" dirty="0">
                <a:ea typeface="ＭＳ Ｐゴシック"/>
                <a:cs typeface="ＭＳ Ｐゴシック"/>
              </a:rPr>
              <a:t>Start with variation in place effects across birth cohorts</a:t>
            </a:r>
          </a:p>
          <a:p>
            <a:endParaRPr lang="en-US" sz="1800" dirty="0">
              <a:ea typeface="ＭＳ Ｐゴシック"/>
              <a:cs typeface="ＭＳ Ｐゴシック"/>
            </a:endParaRPr>
          </a:p>
          <a:p>
            <a:pPr lvl="1"/>
            <a:r>
              <a:rPr lang="en-US" sz="1800" dirty="0">
                <a:ea typeface="ＭＳ Ｐゴシック"/>
                <a:cs typeface="ＭＳ Ｐゴシック"/>
              </a:rPr>
              <a:t>Some areas are getting better over time, others are getting worse</a:t>
            </a:r>
          </a:p>
          <a:p>
            <a:pPr marL="0" indent="0">
              <a:buNone/>
            </a:pPr>
            <a:endParaRPr lang="en-US" sz="1800" dirty="0">
              <a:ea typeface="ＭＳ Ｐゴシック"/>
              <a:cs typeface="ＭＳ Ｐゴシック"/>
            </a:endParaRPr>
          </a:p>
          <a:p>
            <a:pPr lvl="1"/>
            <a:r>
              <a:rPr lang="en-US" sz="1800" dirty="0">
                <a:ea typeface="ＭＳ Ｐゴシック"/>
                <a:cs typeface="ＭＳ Ｐゴシック"/>
              </a:rPr>
              <a:t>Causal effect of neighborhood on a child who moves in to an area should depend on properties of that area while he is growing up</a:t>
            </a:r>
          </a:p>
        </p:txBody>
      </p:sp>
    </p:spTree>
    <p:extLst>
      <p:ext uri="{BB962C8B-B14F-4D97-AF65-F5344CB8AC3E}">
        <p14:creationId xmlns:p14="http://schemas.microsoft.com/office/powerpoint/2010/main" val="12283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ChangeArrowheads="1"/>
          </p:cNvSpPr>
          <p:nvPr/>
        </p:nvSpPr>
        <p:spPr bwMode="auto">
          <a:xfrm>
            <a:off x="-12700" y="762000"/>
            <a:ext cx="9004300" cy="5940088"/>
          </a:xfrm>
          <a:prstGeom prst="rect">
            <a:avLst/>
          </a:prstGeom>
          <a:noFill/>
          <a:ln w="9525">
            <a:noFill/>
            <a:miter lim="800000"/>
            <a:headEnd/>
            <a:tailEnd/>
          </a:ln>
        </p:spPr>
        <p:txBody>
          <a:bodyPr wrap="square">
            <a:spAutoFit/>
          </a:bodyPr>
          <a:lstStyle/>
          <a:p>
            <a:pPr marL="609600" marR="0" lvl="0" indent="-376238"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a:endParaRPr>
          </a:p>
          <a:p>
            <a:pPr marL="609600" lvl="0" indent="-376238" eaLnBrk="0" fontAlgn="base" hangingPunct="0">
              <a:spcBef>
                <a:spcPct val="0"/>
              </a:spcBef>
              <a:spcAft>
                <a:spcPct val="0"/>
              </a:spcAft>
              <a:buSzPct val="80000"/>
              <a:buBlip>
                <a:blip r:embed="rId3"/>
              </a:buBlip>
              <a:defRPr/>
            </a:pPr>
            <a:r>
              <a:rPr kumimoji="0" lang="en-US" sz="2000" b="0" i="0" u="none" strike="noStrike" kern="0" cap="none" spc="0" normalizeH="0" baseline="0" noProof="0" dirty="0">
                <a:ln>
                  <a:noFill/>
                </a:ln>
                <a:solidFill>
                  <a:srgbClr val="222222"/>
                </a:solidFill>
                <a:effectLst/>
                <a:uLnTx/>
                <a:uFillTx/>
                <a:latin typeface="Arial" panose="020B0604020202020204" pitchFamily="34" charset="0"/>
                <a:ea typeface="Calibri"/>
                <a:cs typeface="Arial"/>
              </a:rPr>
              <a:t>We use data </a:t>
            </a:r>
            <a:r>
              <a:rPr lang="en-US" sz="2000" kern="0" dirty="0">
                <a:solidFill>
                  <a:srgbClr val="222222"/>
                </a:solidFill>
                <a:latin typeface="Arial" panose="020B0604020202020204" pitchFamily="34" charset="0"/>
                <a:ea typeface="Calibri"/>
              </a:rPr>
              <a:t>from de-identified tax records on </a:t>
            </a:r>
            <a:r>
              <a:rPr kumimoji="0" lang="en-US" sz="2000" b="0" i="0" u="none" strike="noStrike" kern="0" cap="none" spc="0" normalizeH="0" baseline="0" noProof="0" dirty="0">
                <a:ln>
                  <a:noFill/>
                </a:ln>
                <a:solidFill>
                  <a:srgbClr val="222222"/>
                </a:solidFill>
                <a:effectLst/>
                <a:uLnTx/>
                <a:uFillTx/>
                <a:latin typeface="Arial" panose="020B0604020202020204" pitchFamily="34" charset="0"/>
                <a:ea typeface="Calibri"/>
                <a:cs typeface="Arial"/>
              </a:rPr>
              <a:t>7 million families who move across counties to present two sets of results:</a:t>
            </a:r>
          </a:p>
          <a:p>
            <a:pPr marL="609600" marR="0" lvl="0" indent="-376238"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a:endParaRPr>
          </a:p>
          <a:p>
            <a:pPr marL="1066800" marR="0" lvl="1" indent="-376238" algn="l" defTabSz="914400" rtl="0" eaLnBrk="0" fontAlgn="base" latinLnBrk="0" hangingPunct="0">
              <a:lnSpc>
                <a:spcPct val="100000"/>
              </a:lnSpc>
              <a:spcBef>
                <a:spcPct val="0"/>
              </a:spcBef>
              <a:spcAft>
                <a:spcPct val="0"/>
              </a:spcAft>
              <a:buClrTx/>
              <a:buSzPct val="80000"/>
              <a:buFont typeface="+mj-lt"/>
              <a:buAutoNum type="arabicPeriod"/>
              <a:tabLst/>
              <a:defRPr/>
            </a:pPr>
            <a:r>
              <a:rPr kumimoji="0" lang="en-US" sz="2000" b="0" i="0" u="none" strike="noStrike" kern="0" cap="none" spc="0" normalizeH="0" baseline="0" noProof="0" dirty="0">
                <a:ln>
                  <a:noFill/>
                </a:ln>
                <a:solidFill>
                  <a:srgbClr val="222222"/>
                </a:solidFill>
                <a:effectLst/>
                <a:uLnTx/>
                <a:uFillTx/>
                <a:latin typeface="Arial" panose="020B0604020202020204" pitchFamily="34" charset="0"/>
                <a:ea typeface="Calibri"/>
                <a:cs typeface="Arial"/>
              </a:rPr>
              <a:t>Quasi-experimental evidence that neighborhoods have significant causal effects in proportion to </a:t>
            </a:r>
            <a:r>
              <a:rPr kumimoji="0" lang="en-US" sz="2000" b="0" i="1" u="none" strike="noStrike" kern="0" cap="none" spc="0" normalizeH="0" baseline="0" noProof="0" dirty="0">
                <a:ln>
                  <a:noFill/>
                </a:ln>
                <a:solidFill>
                  <a:srgbClr val="222222"/>
                </a:solidFill>
                <a:effectLst/>
                <a:uLnTx/>
                <a:uFillTx/>
                <a:latin typeface="Arial" panose="020B0604020202020204" pitchFamily="34" charset="0"/>
                <a:ea typeface="Calibri"/>
                <a:cs typeface="Arial"/>
              </a:rPr>
              <a:t>childhood exposure </a:t>
            </a:r>
          </a:p>
          <a:p>
            <a:pPr marL="1066800" marR="0" lvl="1" indent="-376238" algn="l" defTabSz="914400" rtl="0" eaLnBrk="0" fontAlgn="base" latinLnBrk="0" hangingPunct="0">
              <a:lnSpc>
                <a:spcPct val="100000"/>
              </a:lnSpc>
              <a:spcBef>
                <a:spcPct val="0"/>
              </a:spcBef>
              <a:spcAft>
                <a:spcPct val="0"/>
              </a:spcAft>
              <a:buClrTx/>
              <a:buSzPct val="80000"/>
              <a:buFont typeface="+mj-lt"/>
              <a:buAutoNum type="arabicPeriod"/>
              <a:tabLst/>
              <a:defRPr/>
            </a:pPr>
            <a:endParaRPr kumimoji="0" lang="en-US" sz="2000" b="0" i="1" u="none" strike="noStrike" kern="0" cap="none" spc="0" normalizeH="0" baseline="0" noProof="0" dirty="0">
              <a:ln>
                <a:noFill/>
              </a:ln>
              <a:solidFill>
                <a:srgbClr val="222222"/>
              </a:solidFill>
              <a:effectLst/>
              <a:uLnTx/>
              <a:uFillTx/>
              <a:latin typeface="Arial" panose="020B0604020202020204" pitchFamily="34" charset="0"/>
              <a:ea typeface="Calibri"/>
              <a:cs typeface="Arial"/>
            </a:endParaRPr>
          </a:p>
          <a:p>
            <a:pPr marL="1066800" marR="0" lvl="1" indent="-376238" algn="l" defTabSz="914400" rtl="0" eaLnBrk="0" fontAlgn="base" latinLnBrk="0" hangingPunct="0">
              <a:lnSpc>
                <a:spcPct val="100000"/>
              </a:lnSpc>
              <a:spcBef>
                <a:spcPct val="0"/>
              </a:spcBef>
              <a:spcAft>
                <a:spcPct val="0"/>
              </a:spcAft>
              <a:buClrTx/>
              <a:buSzPct val="80000"/>
              <a:buFont typeface="+mj-lt"/>
              <a:buAutoNum type="arabicPeriod"/>
              <a:tabLst/>
              <a:defRPr/>
            </a:pPr>
            <a:r>
              <a:rPr kumimoji="0" lang="en-US" sz="2000" b="0" i="0" u="none" strike="noStrike" kern="0" cap="none" spc="0" normalizeH="0" baseline="0" noProof="0" dirty="0">
                <a:ln>
                  <a:noFill/>
                </a:ln>
                <a:solidFill>
                  <a:srgbClr val="222222"/>
                </a:solidFill>
                <a:effectLst/>
                <a:uLnTx/>
                <a:uFillTx/>
                <a:latin typeface="Arial" panose="020B0604020202020204" pitchFamily="34" charset="0"/>
                <a:ea typeface="Calibri"/>
                <a:cs typeface="Arial"/>
              </a:rPr>
              <a:t>Estimates of causal effects of each county in the U.S. on children’s earnings</a:t>
            </a:r>
          </a:p>
          <a:p>
            <a:pPr marL="609600" marR="0" lvl="0" indent="-376238" algn="l" defTabSz="914400" rtl="0" eaLnBrk="0" fontAlgn="base" latinLnBrk="0" hangingPunct="0">
              <a:lnSpc>
                <a:spcPct val="100000"/>
              </a:lnSpc>
              <a:spcBef>
                <a:spcPct val="0"/>
              </a:spcBef>
              <a:spcAft>
                <a:spcPct val="0"/>
              </a:spcAft>
              <a:buClrTx/>
              <a:buSzPct val="80000"/>
              <a:buFontTx/>
              <a:buBlip>
                <a:blip r:embed="rId3"/>
              </a:buBlip>
              <a:tabLst/>
              <a:defRPr/>
            </a:pPr>
            <a:endParaRPr kumimoji="0" lang="en-US" sz="2000" b="0" i="0" u="none" strike="noStrike" kern="0" cap="none" spc="0" normalizeH="0" baseline="0" noProof="0" dirty="0">
              <a:ln>
                <a:noFill/>
              </a:ln>
              <a:solidFill>
                <a:srgbClr val="222222"/>
              </a:solidFill>
              <a:effectLst/>
              <a:uLnTx/>
              <a:uFillTx/>
              <a:latin typeface="Arial" panose="020B0604020202020204" pitchFamily="34" charset="0"/>
              <a:ea typeface="Calibri"/>
              <a:cs typeface="Arial"/>
            </a:endParaRPr>
          </a:p>
          <a:p>
            <a:pPr marL="609600" marR="0" lvl="0" indent="-376238" algn="l" defTabSz="914400" rtl="0" eaLnBrk="0" fontAlgn="base" latinLnBrk="0" hangingPunct="0">
              <a:lnSpc>
                <a:spcPct val="100000"/>
              </a:lnSpc>
              <a:spcBef>
                <a:spcPct val="0"/>
              </a:spcBef>
              <a:spcAft>
                <a:spcPct val="0"/>
              </a:spcAft>
              <a:buClrTx/>
              <a:buSzPct val="80000"/>
              <a:buFontTx/>
              <a:buBlip>
                <a:blip r:embed="rId3"/>
              </a:buBlip>
              <a:tabLst/>
              <a:defRPr/>
            </a:pPr>
            <a:endParaRPr kumimoji="0" lang="en-US" sz="2000" b="0" i="0" u="none" strike="noStrike" kern="0" cap="none" spc="0" normalizeH="0" baseline="0" noProof="0" dirty="0">
              <a:ln>
                <a:noFill/>
              </a:ln>
              <a:solidFill>
                <a:srgbClr val="222222"/>
              </a:solidFill>
              <a:effectLst/>
              <a:uLnTx/>
              <a:uFillTx/>
              <a:latin typeface="Arial" panose="020B0604020202020204" pitchFamily="34" charset="0"/>
              <a:ea typeface="Calibri"/>
              <a:cs typeface="Arial"/>
            </a:endParaRPr>
          </a:p>
          <a:p>
            <a:pPr marL="609600" marR="0" lvl="0" indent="-376238" algn="l" defTabSz="914400" rtl="0" eaLnBrk="0" fontAlgn="base" latinLnBrk="0" hangingPunct="0">
              <a:lnSpc>
                <a:spcPct val="100000"/>
              </a:lnSpc>
              <a:spcBef>
                <a:spcPct val="0"/>
              </a:spcBef>
              <a:spcAft>
                <a:spcPct val="0"/>
              </a:spcAft>
              <a:buClrTx/>
              <a:buSzPct val="80000"/>
              <a:buFontTx/>
              <a:buBlip>
                <a:blip r:embed="rId3"/>
              </a:buBlip>
              <a:tabLst/>
              <a:defRPr/>
            </a:pPr>
            <a:r>
              <a:rPr kumimoji="0" lang="en-US" sz="2000" b="0" i="0" u="none" strike="noStrike" kern="0" cap="none" spc="0" normalizeH="0" baseline="0" noProof="0" dirty="0">
                <a:ln>
                  <a:noFill/>
                </a:ln>
                <a:solidFill>
                  <a:srgbClr val="222222"/>
                </a:solidFill>
                <a:effectLst/>
                <a:uLnTx/>
                <a:uFillTx/>
                <a:latin typeface="Arial" panose="020B0604020202020204" pitchFamily="34" charset="0"/>
                <a:ea typeface="Calibri"/>
                <a:cs typeface="Arial"/>
              </a:rPr>
              <a:t>Results presented in two companion papers:</a:t>
            </a:r>
          </a:p>
          <a:p>
            <a:pPr marL="233362" marR="0" lvl="0" algn="l" defTabSz="914400" rtl="0" eaLnBrk="0" fontAlgn="base" latinLnBrk="0" hangingPunct="0">
              <a:lnSpc>
                <a:spcPct val="100000"/>
              </a:lnSpc>
              <a:spcBef>
                <a:spcPct val="0"/>
              </a:spcBef>
              <a:spcAft>
                <a:spcPct val="0"/>
              </a:spcAft>
              <a:buClrTx/>
              <a:buSzPct val="80000"/>
              <a:tabLst/>
              <a:defRPr/>
            </a:pPr>
            <a:endParaRPr kumimoji="0" lang="en-US" sz="2000" b="0" i="0" u="none" strike="noStrike" kern="0" cap="none" spc="0" normalizeH="0" baseline="0" noProof="0" dirty="0">
              <a:ln>
                <a:noFill/>
              </a:ln>
              <a:solidFill>
                <a:srgbClr val="222222"/>
              </a:solidFill>
              <a:effectLst/>
              <a:uLnTx/>
              <a:uFillTx/>
              <a:latin typeface="Arial" panose="020B0604020202020204" pitchFamily="34" charset="0"/>
              <a:ea typeface="Calibri"/>
              <a:cs typeface="Arial"/>
            </a:endParaRPr>
          </a:p>
          <a:p>
            <a:pPr marL="1066800" lvl="1" indent="-376238" eaLnBrk="0" fontAlgn="base" hangingPunct="0">
              <a:spcBef>
                <a:spcPct val="0"/>
              </a:spcBef>
              <a:spcAft>
                <a:spcPct val="0"/>
              </a:spcAft>
              <a:buSzPct val="80000"/>
              <a:buFontTx/>
              <a:buBlip>
                <a:blip r:embed="rId3"/>
              </a:buBlip>
              <a:defRPr/>
            </a:pPr>
            <a:r>
              <a:rPr kumimoji="0" lang="en-US" sz="2000" b="1" i="0" u="none" strike="noStrike" kern="0" cap="none" spc="0" normalizeH="0" baseline="0" noProof="0" dirty="0">
                <a:ln>
                  <a:noFill/>
                </a:ln>
                <a:solidFill>
                  <a:srgbClr val="222222"/>
                </a:solidFill>
                <a:effectLst/>
                <a:uLnTx/>
                <a:uFillTx/>
                <a:latin typeface="Arial" panose="020B0604020202020204" pitchFamily="34" charset="0"/>
                <a:ea typeface="Calibri"/>
                <a:cs typeface="Arial"/>
              </a:rPr>
              <a:t>First paper: </a:t>
            </a:r>
            <a:r>
              <a:rPr kumimoji="0" lang="en-US" sz="2000" b="0" i="0" u="none" strike="noStrike" kern="0" cap="none" spc="0" normalizeH="0" baseline="0" noProof="0" dirty="0">
                <a:ln>
                  <a:noFill/>
                </a:ln>
                <a:solidFill>
                  <a:srgbClr val="222222"/>
                </a:solidFill>
                <a:effectLst/>
                <a:uLnTx/>
                <a:uFillTx/>
                <a:latin typeface="Arial" panose="020B0604020202020204" pitchFamily="34" charset="0"/>
                <a:ea typeface="Calibri"/>
                <a:cs typeface="Arial"/>
              </a:rPr>
              <a:t>“The Impacts of Neighborhoods on Intergenerational Mobility I: Childhood Exposure Effects”</a:t>
            </a:r>
          </a:p>
          <a:p>
            <a:pPr marL="1066800" lvl="1" indent="-376238" eaLnBrk="0" fontAlgn="base" hangingPunct="0">
              <a:spcBef>
                <a:spcPct val="0"/>
              </a:spcBef>
              <a:spcAft>
                <a:spcPct val="0"/>
              </a:spcAft>
              <a:buSzPct val="80000"/>
              <a:buFontTx/>
              <a:buBlip>
                <a:blip r:embed="rId3"/>
              </a:buBlip>
              <a:defRPr/>
            </a:pPr>
            <a:endParaRPr lang="en-US" sz="2000" kern="0" dirty="0">
              <a:solidFill>
                <a:srgbClr val="222222"/>
              </a:solidFill>
              <a:latin typeface="Arial" panose="020B0604020202020204" pitchFamily="34" charset="0"/>
              <a:ea typeface="Calibri"/>
              <a:cs typeface="Arial"/>
            </a:endParaRPr>
          </a:p>
          <a:p>
            <a:pPr marL="1066800" lvl="1" indent="-376238" eaLnBrk="0" fontAlgn="base" hangingPunct="0">
              <a:spcBef>
                <a:spcPct val="0"/>
              </a:spcBef>
              <a:spcAft>
                <a:spcPct val="0"/>
              </a:spcAft>
              <a:buSzPct val="80000"/>
              <a:buBlip>
                <a:blip r:embed="rId3"/>
              </a:buBlip>
              <a:defRPr/>
            </a:pPr>
            <a:r>
              <a:rPr lang="en-US" sz="2000" b="1" kern="0" dirty="0">
                <a:solidFill>
                  <a:srgbClr val="222222"/>
                </a:solidFill>
                <a:latin typeface="Arial" panose="020B0604020202020204" pitchFamily="34" charset="0"/>
                <a:ea typeface="Calibri"/>
              </a:rPr>
              <a:t>Second Paper: </a:t>
            </a:r>
            <a:r>
              <a:rPr lang="en-US" sz="2000" kern="0" dirty="0">
                <a:solidFill>
                  <a:srgbClr val="222222"/>
                </a:solidFill>
                <a:latin typeface="Arial" panose="020B0604020202020204" pitchFamily="34" charset="0"/>
                <a:ea typeface="Calibri"/>
              </a:rPr>
              <a:t>“The Impacts of Neighborhoods on Intergenerational Mobility II: County-Level Estimates”</a:t>
            </a:r>
          </a:p>
          <a:p>
            <a:pPr marL="1066800" lvl="1" indent="-376238" eaLnBrk="0" fontAlgn="base" hangingPunct="0">
              <a:spcBef>
                <a:spcPct val="0"/>
              </a:spcBef>
              <a:spcAft>
                <a:spcPct val="0"/>
              </a:spcAft>
              <a:buSzPct val="80000"/>
              <a:buFontTx/>
              <a:buBlip>
                <a:blip r:embed="rId3"/>
              </a:buBlip>
              <a:defRPr/>
            </a:pPr>
            <a:endParaRPr kumimoji="0" lang="en-US" sz="2000" b="0" i="0" u="none" strike="noStrike" kern="0" cap="none" spc="0" normalizeH="0" baseline="0" noProof="0" dirty="0">
              <a:ln>
                <a:noFill/>
              </a:ln>
              <a:solidFill>
                <a:srgbClr val="222222"/>
              </a:solidFill>
              <a:effectLst/>
              <a:uLnTx/>
              <a:uFillTx/>
              <a:latin typeface="Arial" panose="020B0604020202020204" pitchFamily="34" charset="0"/>
              <a:ea typeface="Calibri"/>
              <a:cs typeface="Arial"/>
            </a:endParaRPr>
          </a:p>
        </p:txBody>
      </p:sp>
      <p:sp>
        <p:nvSpPr>
          <p:cNvPr id="218115" name="AutoShape 3"/>
          <p:cNvSpPr>
            <a:spLocks noChangeAspect="1" noChangeArrowheads="1" noTextEdit="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itchFamily="34" charset="0"/>
              <a:ea typeface="+mn-ea"/>
              <a:cs typeface="Arial"/>
            </a:endParaRPr>
          </a:p>
        </p:txBody>
      </p:sp>
      <p:sp>
        <p:nvSpPr>
          <p:cNvPr id="218116" name="Text Box 7"/>
          <p:cNvSpPr txBox="1">
            <a:spLocks noChangeArrowheads="1"/>
          </p:cNvSpPr>
          <p:nvPr/>
        </p:nvSpPr>
        <p:spPr bwMode="auto">
          <a:xfrm>
            <a:off x="228600" y="76200"/>
            <a:ext cx="8915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marL="609600" marR="0" lvl="0" indent="-60960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This Talk</a:t>
            </a:r>
          </a:p>
        </p:txBody>
      </p:sp>
    </p:spTree>
    <p:extLst>
      <p:ext uri="{BB962C8B-B14F-4D97-AF65-F5344CB8AC3E}">
        <p14:creationId xmlns:p14="http://schemas.microsoft.com/office/powerpoint/2010/main" val="23886017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dirty="0">
                <a:ea typeface="ＭＳ Ｐゴシック"/>
                <a:cs typeface="ＭＳ Ｐゴシック"/>
              </a:rPr>
              <a:t>Outcome-Based Placebo Tests</a:t>
            </a:r>
          </a:p>
        </p:txBody>
      </p:sp>
      <p:sp>
        <p:nvSpPr>
          <p:cNvPr id="125954" name="Content Placeholder 2"/>
          <p:cNvSpPr>
            <a:spLocks noGrp="1"/>
          </p:cNvSpPr>
          <p:nvPr>
            <p:ph idx="1"/>
          </p:nvPr>
        </p:nvSpPr>
        <p:spPr>
          <a:xfrm>
            <a:off x="381000" y="1066800"/>
            <a:ext cx="8458200" cy="5791200"/>
          </a:xfrm>
        </p:spPr>
        <p:txBody>
          <a:bodyPr/>
          <a:lstStyle/>
          <a:p>
            <a:r>
              <a:rPr lang="en-US" sz="1800" dirty="0">
                <a:ea typeface="ＭＳ Ｐゴシック"/>
                <a:cs typeface="ＭＳ Ｐゴシック"/>
              </a:rPr>
              <a:t>Parents choose neighborhoods based on their preferences and information set at time of move</a:t>
            </a:r>
          </a:p>
          <a:p>
            <a:endParaRPr lang="en-US" sz="1800" dirty="0">
              <a:ea typeface="ＭＳ Ｐゴシック"/>
              <a:cs typeface="ＭＳ Ｐゴシック"/>
            </a:endParaRPr>
          </a:p>
          <a:p>
            <a:pPr lvl="1"/>
            <a:r>
              <a:rPr lang="en-US" sz="1800" dirty="0">
                <a:ea typeface="ＭＳ Ｐゴシック"/>
                <a:cs typeface="ＭＳ Ｐゴシック"/>
              </a:rPr>
              <a:t>Difficult to predict high-frequency differences that are realized 15 years later </a:t>
            </a:r>
            <a:r>
              <a:rPr lang="en-US" sz="1800" dirty="0">
                <a:ea typeface="ＭＳ Ｐゴシック"/>
                <a:cs typeface="ＭＳ Ｐゴシック"/>
                <a:sym typeface="Wingdings" panose="05000000000000000000" pitchFamily="2" charset="2"/>
              </a:rPr>
              <a:t> hard to sort on this dimension</a:t>
            </a:r>
            <a:endParaRPr lang="en-US" sz="1800" dirty="0">
              <a:ea typeface="ＭＳ Ｐゴシック"/>
              <a:cs typeface="ＭＳ Ｐゴシック"/>
            </a:endParaRPr>
          </a:p>
          <a:p>
            <a:endParaRPr lang="en-US" sz="1800" dirty="0">
              <a:ea typeface="ＭＳ Ｐゴシック"/>
              <a:cs typeface="ＭＳ Ｐゴシック"/>
            </a:endParaRPr>
          </a:p>
          <a:p>
            <a:endParaRPr lang="en-US" sz="1800" dirty="0">
              <a:ea typeface="ＭＳ Ｐゴシック"/>
              <a:cs typeface="ＭＳ Ｐゴシック"/>
            </a:endParaRPr>
          </a:p>
          <a:p>
            <a:r>
              <a:rPr lang="en-US" sz="1800" dirty="0">
                <a:ea typeface="ＭＳ Ｐゴシック"/>
                <a:cs typeface="ＭＳ Ｐゴシック"/>
              </a:rPr>
              <a:t>Key assumption: if </a:t>
            </a:r>
            <a:r>
              <a:rPr lang="en-US" sz="1800" dirty="0" err="1">
                <a:ea typeface="ＭＳ Ｐゴシック"/>
                <a:cs typeface="ＭＳ Ｐゴシック"/>
              </a:rPr>
              <a:t>unobservables</a:t>
            </a:r>
            <a:r>
              <a:rPr lang="en-US" sz="1800" dirty="0">
                <a:ea typeface="ＭＳ Ｐゴシック"/>
                <a:cs typeface="ＭＳ Ｐゴシック"/>
              </a:rPr>
              <a:t> </a:t>
            </a:r>
            <a:r>
              <a:rPr lang="en-US" sz="1800" dirty="0">
                <a:latin typeface="Symbol" panose="05050102010706020507" pitchFamily="18" charset="2"/>
                <a:ea typeface="ＭＳ Ｐゴシック"/>
                <a:cs typeface="ＭＳ Ｐゴシック"/>
              </a:rPr>
              <a:t>q</a:t>
            </a:r>
            <a:r>
              <a:rPr lang="en-US" sz="1800" baseline="-25000" dirty="0">
                <a:ea typeface="ＭＳ Ｐゴシック"/>
                <a:cs typeface="ＭＳ Ｐゴシック"/>
              </a:rPr>
              <a:t>i</a:t>
            </a:r>
            <a:r>
              <a:rPr lang="en-US" sz="1800" dirty="0">
                <a:ea typeface="ＭＳ Ｐゴシック"/>
                <a:cs typeface="ＭＳ Ｐゴシック"/>
              </a:rPr>
              <a:t> correlated with exposure effect for cohort </a:t>
            </a:r>
            <a:r>
              <a:rPr lang="en-US" sz="1800" i="1" dirty="0">
                <a:ea typeface="ＭＳ Ｐゴシック"/>
                <a:cs typeface="ＭＳ Ｐゴシック"/>
              </a:rPr>
              <a:t>s</a:t>
            </a:r>
            <a:r>
              <a:rPr lang="en-US" sz="1800" dirty="0">
                <a:ea typeface="ＭＳ Ｐゴシック"/>
                <a:cs typeface="ＭＳ Ｐゴシック"/>
              </a:rPr>
              <a:t>, then correlated with exposure effects for surrounding cohorts s</a:t>
            </a:r>
            <a:r>
              <a:rPr lang="en-US" sz="1800" dirty="0">
                <a:ea typeface="ＭＳ Ｐゴシック"/>
                <a:cs typeface="ＭＳ Ｐゴシック"/>
                <a:sym typeface="Symbol"/>
              </a:rPr>
              <a:t></a:t>
            </a:r>
            <a:r>
              <a:rPr lang="en-US" sz="1800" dirty="0">
                <a:ea typeface="ＭＳ Ｐゴシック"/>
                <a:cs typeface="ＭＳ Ｐゴシック"/>
              </a:rPr>
              <a:t> as well</a:t>
            </a:r>
          </a:p>
          <a:p>
            <a:endParaRPr lang="en-US" sz="1800" dirty="0">
              <a:ea typeface="ＭＳ Ｐゴシック"/>
              <a:cs typeface="ＭＳ Ｐゴシック"/>
            </a:endParaRPr>
          </a:p>
          <a:p>
            <a:pPr lvl="1"/>
            <a:endParaRPr lang="en-US" sz="1800" dirty="0">
              <a:ea typeface="ＭＳ Ｐゴシック"/>
              <a:cs typeface="ＭＳ Ｐゴシック"/>
            </a:endParaRPr>
          </a:p>
          <a:p>
            <a:pPr lvl="1"/>
            <a:endParaRPr lang="en-US" sz="1800" dirty="0">
              <a:ea typeface="ＭＳ Ｐゴシック"/>
              <a:cs typeface="ＭＳ Ｐゴシック"/>
            </a:endParaRPr>
          </a:p>
          <a:p>
            <a:endParaRPr lang="en-US" sz="1800" dirty="0">
              <a:ea typeface="ＭＳ Ｐゴシック"/>
              <a:cs typeface="ＭＳ Ｐゴシック"/>
            </a:endParaRPr>
          </a:p>
          <a:p>
            <a:r>
              <a:rPr lang="en-US" sz="1800" dirty="0">
                <a:ea typeface="ＭＳ Ｐゴシック"/>
                <a:cs typeface="ＭＳ Ｐゴシック"/>
              </a:rPr>
              <a:t>Under this assumption, selection effects will be manifested in correlation with place effects for surrounding cohorts</a:t>
            </a:r>
          </a:p>
        </p:txBody>
      </p:sp>
      <p:pic>
        <p:nvPicPr>
          <p:cNvPr id="2" name="Picture 1"/>
          <p:cNvPicPr>
            <a:picLocks noChangeAspect="1"/>
          </p:cNvPicPr>
          <p:nvPr/>
        </p:nvPicPr>
        <p:blipFill>
          <a:blip r:embed="rId3"/>
          <a:stretch>
            <a:fillRect/>
          </a:stretch>
        </p:blipFill>
        <p:spPr>
          <a:xfrm>
            <a:off x="838200" y="4321562"/>
            <a:ext cx="7772400" cy="402838"/>
          </a:xfrm>
          <a:prstGeom prst="rect">
            <a:avLst/>
          </a:prstGeom>
        </p:spPr>
      </p:pic>
    </p:spTree>
    <p:extLst>
      <p:ext uri="{BB962C8B-B14F-4D97-AF65-F5344CB8AC3E}">
        <p14:creationId xmlns:p14="http://schemas.microsoft.com/office/powerpoint/2010/main" val="429726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Line 350"/>
          <p:cNvSpPr>
            <a:spLocks noChangeShapeType="1"/>
          </p:cNvSpPr>
          <p:nvPr/>
        </p:nvSpPr>
        <p:spPr bwMode="auto">
          <a:xfrm>
            <a:off x="5029200" y="6731793"/>
            <a:ext cx="865188" cy="0"/>
          </a:xfrm>
          <a:prstGeom prst="line">
            <a:avLst/>
          </a:prstGeom>
          <a:noFill/>
          <a:ln w="22225">
            <a:solidFill>
              <a:srgbClr val="A8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134" name="Rectangle 354"/>
          <p:cNvSpPr>
            <a:spLocks noChangeArrowheads="1"/>
          </p:cNvSpPr>
          <p:nvPr/>
        </p:nvSpPr>
        <p:spPr bwMode="auto">
          <a:xfrm>
            <a:off x="6032500" y="6581001"/>
            <a:ext cx="9361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Separate</a:t>
            </a:r>
            <a:endParaRPr lang="en-US" altLang="en-US" dirty="0">
              <a:solidFill>
                <a:prstClr val="black"/>
              </a:solidFill>
            </a:endParaRPr>
          </a:p>
        </p:txBody>
      </p:sp>
      <p:sp>
        <p:nvSpPr>
          <p:cNvPr id="135" name="Freeform 100"/>
          <p:cNvSpPr>
            <a:spLocks/>
          </p:cNvSpPr>
          <p:nvPr/>
        </p:nvSpPr>
        <p:spPr bwMode="auto">
          <a:xfrm>
            <a:off x="5445125" y="6671183"/>
            <a:ext cx="117475" cy="98425"/>
          </a:xfrm>
          <a:custGeom>
            <a:avLst/>
            <a:gdLst>
              <a:gd name="T0" fmla="*/ 35 w 74"/>
              <a:gd name="T1" fmla="*/ 0 h 62"/>
              <a:gd name="T2" fmla="*/ 0 w 74"/>
              <a:gd name="T3" fmla="*/ 62 h 62"/>
              <a:gd name="T4" fmla="*/ 74 w 74"/>
              <a:gd name="T5" fmla="*/ 62 h 62"/>
              <a:gd name="T6" fmla="*/ 35 w 74"/>
              <a:gd name="T7" fmla="*/ 0 h 62"/>
            </a:gdLst>
            <a:ahLst/>
            <a:cxnLst>
              <a:cxn ang="0">
                <a:pos x="T0" y="T1"/>
              </a:cxn>
              <a:cxn ang="0">
                <a:pos x="T2" y="T3"/>
              </a:cxn>
              <a:cxn ang="0">
                <a:pos x="T4" y="T5"/>
              </a:cxn>
              <a:cxn ang="0">
                <a:pos x="T6" y="T7"/>
              </a:cxn>
            </a:cxnLst>
            <a:rect l="0" t="0" r="r" b="b"/>
            <a:pathLst>
              <a:path w="74" h="62">
                <a:moveTo>
                  <a:pt x="35" y="0"/>
                </a:moveTo>
                <a:lnTo>
                  <a:pt x="0" y="62"/>
                </a:lnTo>
                <a:lnTo>
                  <a:pt x="74" y="62"/>
                </a:lnTo>
                <a:lnTo>
                  <a:pt x="35"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4"/>
          <p:cNvGrpSpPr>
            <a:grpSpLocks noChangeAspect="1"/>
          </p:cNvGrpSpPr>
          <p:nvPr/>
        </p:nvGrpSpPr>
        <p:grpSpPr bwMode="auto">
          <a:xfrm>
            <a:off x="492126" y="336556"/>
            <a:ext cx="8447088" cy="6213475"/>
            <a:chOff x="310" y="212"/>
            <a:chExt cx="5321" cy="3914"/>
          </a:xfrm>
        </p:grpSpPr>
        <p:sp>
          <p:nvSpPr>
            <p:cNvPr id="7" name="Rectangle 7"/>
            <p:cNvSpPr>
              <a:spLocks noChangeArrowheads="1"/>
            </p:cNvSpPr>
            <p:nvPr/>
          </p:nvSpPr>
          <p:spPr bwMode="auto">
            <a:xfrm>
              <a:off x="569" y="470"/>
              <a:ext cx="5041" cy="3216"/>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Line 8"/>
            <p:cNvSpPr>
              <a:spLocks noChangeShapeType="1"/>
            </p:cNvSpPr>
            <p:nvPr/>
          </p:nvSpPr>
          <p:spPr bwMode="auto">
            <a:xfrm>
              <a:off x="569" y="3595"/>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Line 9"/>
            <p:cNvSpPr>
              <a:spLocks noChangeShapeType="1"/>
            </p:cNvSpPr>
            <p:nvPr/>
          </p:nvSpPr>
          <p:spPr bwMode="auto">
            <a:xfrm>
              <a:off x="569" y="2988"/>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Line 10"/>
            <p:cNvSpPr>
              <a:spLocks noChangeShapeType="1"/>
            </p:cNvSpPr>
            <p:nvPr/>
          </p:nvSpPr>
          <p:spPr bwMode="auto">
            <a:xfrm>
              <a:off x="569" y="2380"/>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Line 11"/>
            <p:cNvSpPr>
              <a:spLocks noChangeShapeType="1"/>
            </p:cNvSpPr>
            <p:nvPr/>
          </p:nvSpPr>
          <p:spPr bwMode="auto">
            <a:xfrm>
              <a:off x="569" y="1776"/>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Line 12"/>
            <p:cNvSpPr>
              <a:spLocks noChangeShapeType="1"/>
            </p:cNvSpPr>
            <p:nvPr/>
          </p:nvSpPr>
          <p:spPr bwMode="auto">
            <a:xfrm>
              <a:off x="569" y="1168"/>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Line 13"/>
            <p:cNvSpPr>
              <a:spLocks noChangeShapeType="1"/>
            </p:cNvSpPr>
            <p:nvPr/>
          </p:nvSpPr>
          <p:spPr bwMode="auto">
            <a:xfrm>
              <a:off x="569" y="561"/>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Line 14"/>
            <p:cNvSpPr>
              <a:spLocks noChangeShapeType="1"/>
            </p:cNvSpPr>
            <p:nvPr/>
          </p:nvSpPr>
          <p:spPr bwMode="auto">
            <a:xfrm flipV="1">
              <a:off x="3089" y="3602"/>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Line 15"/>
            <p:cNvSpPr>
              <a:spLocks noChangeShapeType="1"/>
            </p:cNvSpPr>
            <p:nvPr/>
          </p:nvSpPr>
          <p:spPr bwMode="auto">
            <a:xfrm flipV="1">
              <a:off x="3089" y="347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Line 16"/>
            <p:cNvSpPr>
              <a:spLocks noChangeShapeType="1"/>
            </p:cNvSpPr>
            <p:nvPr/>
          </p:nvSpPr>
          <p:spPr bwMode="auto">
            <a:xfrm flipV="1">
              <a:off x="3089" y="3351"/>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Line 17"/>
            <p:cNvSpPr>
              <a:spLocks noChangeShapeType="1"/>
            </p:cNvSpPr>
            <p:nvPr/>
          </p:nvSpPr>
          <p:spPr bwMode="auto">
            <a:xfrm flipV="1">
              <a:off x="3089" y="3225"/>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Line 18"/>
            <p:cNvSpPr>
              <a:spLocks noChangeShapeType="1"/>
            </p:cNvSpPr>
            <p:nvPr/>
          </p:nvSpPr>
          <p:spPr bwMode="auto">
            <a:xfrm flipV="1">
              <a:off x="3089" y="3099"/>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Line 19"/>
            <p:cNvSpPr>
              <a:spLocks noChangeShapeType="1"/>
            </p:cNvSpPr>
            <p:nvPr/>
          </p:nvSpPr>
          <p:spPr bwMode="auto">
            <a:xfrm flipV="1">
              <a:off x="3089" y="2974"/>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Line 20"/>
            <p:cNvSpPr>
              <a:spLocks noChangeShapeType="1"/>
            </p:cNvSpPr>
            <p:nvPr/>
          </p:nvSpPr>
          <p:spPr bwMode="auto">
            <a:xfrm flipV="1">
              <a:off x="3089" y="2851"/>
              <a:ext cx="0" cy="81"/>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Line 21"/>
            <p:cNvSpPr>
              <a:spLocks noChangeShapeType="1"/>
            </p:cNvSpPr>
            <p:nvPr/>
          </p:nvSpPr>
          <p:spPr bwMode="auto">
            <a:xfrm flipV="1">
              <a:off x="3089" y="2726"/>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Line 22"/>
            <p:cNvSpPr>
              <a:spLocks noChangeShapeType="1"/>
            </p:cNvSpPr>
            <p:nvPr/>
          </p:nvSpPr>
          <p:spPr bwMode="auto">
            <a:xfrm flipV="1">
              <a:off x="3089" y="260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Line 23"/>
            <p:cNvSpPr>
              <a:spLocks noChangeShapeType="1"/>
            </p:cNvSpPr>
            <p:nvPr/>
          </p:nvSpPr>
          <p:spPr bwMode="auto">
            <a:xfrm flipV="1">
              <a:off x="3089" y="247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Line 24"/>
            <p:cNvSpPr>
              <a:spLocks noChangeShapeType="1"/>
            </p:cNvSpPr>
            <p:nvPr/>
          </p:nvSpPr>
          <p:spPr bwMode="auto">
            <a:xfrm flipV="1">
              <a:off x="3089" y="2349"/>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Line 25"/>
            <p:cNvSpPr>
              <a:spLocks noChangeShapeType="1"/>
            </p:cNvSpPr>
            <p:nvPr/>
          </p:nvSpPr>
          <p:spPr bwMode="auto">
            <a:xfrm flipV="1">
              <a:off x="3089" y="2223"/>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Line 26"/>
            <p:cNvSpPr>
              <a:spLocks noChangeShapeType="1"/>
            </p:cNvSpPr>
            <p:nvPr/>
          </p:nvSpPr>
          <p:spPr bwMode="auto">
            <a:xfrm flipV="1">
              <a:off x="3089" y="2097"/>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Line 27"/>
            <p:cNvSpPr>
              <a:spLocks noChangeShapeType="1"/>
            </p:cNvSpPr>
            <p:nvPr/>
          </p:nvSpPr>
          <p:spPr bwMode="auto">
            <a:xfrm flipV="1">
              <a:off x="3089" y="1971"/>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Line 28"/>
            <p:cNvSpPr>
              <a:spLocks noChangeShapeType="1"/>
            </p:cNvSpPr>
            <p:nvPr/>
          </p:nvSpPr>
          <p:spPr bwMode="auto">
            <a:xfrm flipV="1">
              <a:off x="3089" y="184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Line 29"/>
            <p:cNvSpPr>
              <a:spLocks noChangeShapeType="1"/>
            </p:cNvSpPr>
            <p:nvPr/>
          </p:nvSpPr>
          <p:spPr bwMode="auto">
            <a:xfrm flipV="1">
              <a:off x="3089" y="172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Line 30"/>
            <p:cNvSpPr>
              <a:spLocks noChangeShapeType="1"/>
            </p:cNvSpPr>
            <p:nvPr/>
          </p:nvSpPr>
          <p:spPr bwMode="auto">
            <a:xfrm flipV="1">
              <a:off x="3089" y="159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Line 31"/>
            <p:cNvSpPr>
              <a:spLocks noChangeShapeType="1"/>
            </p:cNvSpPr>
            <p:nvPr/>
          </p:nvSpPr>
          <p:spPr bwMode="auto">
            <a:xfrm flipV="1">
              <a:off x="3089" y="1469"/>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6" name="Line 32"/>
            <p:cNvSpPr>
              <a:spLocks noChangeShapeType="1"/>
            </p:cNvSpPr>
            <p:nvPr/>
          </p:nvSpPr>
          <p:spPr bwMode="auto">
            <a:xfrm flipV="1">
              <a:off x="3089" y="1343"/>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8" name="Line 33"/>
            <p:cNvSpPr>
              <a:spLocks noChangeShapeType="1"/>
            </p:cNvSpPr>
            <p:nvPr/>
          </p:nvSpPr>
          <p:spPr bwMode="auto">
            <a:xfrm flipV="1">
              <a:off x="3089" y="1217"/>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9" name="Line 34"/>
            <p:cNvSpPr>
              <a:spLocks noChangeShapeType="1"/>
            </p:cNvSpPr>
            <p:nvPr/>
          </p:nvSpPr>
          <p:spPr bwMode="auto">
            <a:xfrm flipV="1">
              <a:off x="3089" y="1092"/>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0" name="Line 35"/>
            <p:cNvSpPr>
              <a:spLocks noChangeShapeType="1"/>
            </p:cNvSpPr>
            <p:nvPr/>
          </p:nvSpPr>
          <p:spPr bwMode="auto">
            <a:xfrm flipV="1">
              <a:off x="3089" y="96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36"/>
            <p:cNvSpPr>
              <a:spLocks noChangeShapeType="1"/>
            </p:cNvSpPr>
            <p:nvPr/>
          </p:nvSpPr>
          <p:spPr bwMode="auto">
            <a:xfrm flipV="1">
              <a:off x="3089" y="84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37"/>
            <p:cNvSpPr>
              <a:spLocks noChangeShapeType="1"/>
            </p:cNvSpPr>
            <p:nvPr/>
          </p:nvSpPr>
          <p:spPr bwMode="auto">
            <a:xfrm flipV="1">
              <a:off x="3089" y="71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Line 38"/>
            <p:cNvSpPr>
              <a:spLocks noChangeShapeType="1"/>
            </p:cNvSpPr>
            <p:nvPr/>
          </p:nvSpPr>
          <p:spPr bwMode="auto">
            <a:xfrm flipV="1">
              <a:off x="3089" y="589"/>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Line 39"/>
            <p:cNvSpPr>
              <a:spLocks noChangeShapeType="1"/>
            </p:cNvSpPr>
            <p:nvPr/>
          </p:nvSpPr>
          <p:spPr bwMode="auto">
            <a:xfrm flipV="1">
              <a:off x="3089" y="470"/>
              <a:ext cx="0" cy="77"/>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40"/>
            <p:cNvSpPr>
              <a:spLocks noChangeShapeType="1"/>
            </p:cNvSpPr>
            <p:nvPr/>
          </p:nvSpPr>
          <p:spPr bwMode="auto">
            <a:xfrm>
              <a:off x="569"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41"/>
            <p:cNvSpPr>
              <a:spLocks noChangeShapeType="1"/>
            </p:cNvSpPr>
            <p:nvPr/>
          </p:nvSpPr>
          <p:spPr bwMode="auto">
            <a:xfrm>
              <a:off x="695"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42"/>
            <p:cNvSpPr>
              <a:spLocks noChangeShapeType="1"/>
            </p:cNvSpPr>
            <p:nvPr/>
          </p:nvSpPr>
          <p:spPr bwMode="auto">
            <a:xfrm>
              <a:off x="820"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43"/>
            <p:cNvSpPr>
              <a:spLocks noChangeShapeType="1"/>
            </p:cNvSpPr>
            <p:nvPr/>
          </p:nvSpPr>
          <p:spPr bwMode="auto">
            <a:xfrm>
              <a:off x="946"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Line 44"/>
            <p:cNvSpPr>
              <a:spLocks noChangeShapeType="1"/>
            </p:cNvSpPr>
            <p:nvPr/>
          </p:nvSpPr>
          <p:spPr bwMode="auto">
            <a:xfrm>
              <a:off x="1072"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Line 45"/>
            <p:cNvSpPr>
              <a:spLocks noChangeShapeType="1"/>
            </p:cNvSpPr>
            <p:nvPr/>
          </p:nvSpPr>
          <p:spPr bwMode="auto">
            <a:xfrm>
              <a:off x="1197"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Line 46"/>
            <p:cNvSpPr>
              <a:spLocks noChangeShapeType="1"/>
            </p:cNvSpPr>
            <p:nvPr/>
          </p:nvSpPr>
          <p:spPr bwMode="auto">
            <a:xfrm>
              <a:off x="1323"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Line 47"/>
            <p:cNvSpPr>
              <a:spLocks noChangeShapeType="1"/>
            </p:cNvSpPr>
            <p:nvPr/>
          </p:nvSpPr>
          <p:spPr bwMode="auto">
            <a:xfrm>
              <a:off x="1449"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Line 48"/>
            <p:cNvSpPr>
              <a:spLocks noChangeShapeType="1"/>
            </p:cNvSpPr>
            <p:nvPr/>
          </p:nvSpPr>
          <p:spPr bwMode="auto">
            <a:xfrm>
              <a:off x="1574" y="2988"/>
              <a:ext cx="81"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Line 49"/>
            <p:cNvSpPr>
              <a:spLocks noChangeShapeType="1"/>
            </p:cNvSpPr>
            <p:nvPr/>
          </p:nvSpPr>
          <p:spPr bwMode="auto">
            <a:xfrm>
              <a:off x="1700" y="2988"/>
              <a:ext cx="80"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Line 50"/>
            <p:cNvSpPr>
              <a:spLocks noChangeShapeType="1"/>
            </p:cNvSpPr>
            <p:nvPr/>
          </p:nvSpPr>
          <p:spPr bwMode="auto">
            <a:xfrm>
              <a:off x="1822"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Line 51"/>
            <p:cNvSpPr>
              <a:spLocks noChangeShapeType="1"/>
            </p:cNvSpPr>
            <p:nvPr/>
          </p:nvSpPr>
          <p:spPr bwMode="auto">
            <a:xfrm>
              <a:off x="1948"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Line 52"/>
            <p:cNvSpPr>
              <a:spLocks noChangeShapeType="1"/>
            </p:cNvSpPr>
            <p:nvPr/>
          </p:nvSpPr>
          <p:spPr bwMode="auto">
            <a:xfrm>
              <a:off x="2074"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Line 53"/>
            <p:cNvSpPr>
              <a:spLocks noChangeShapeType="1"/>
            </p:cNvSpPr>
            <p:nvPr/>
          </p:nvSpPr>
          <p:spPr bwMode="auto">
            <a:xfrm>
              <a:off x="2199"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Line 54"/>
            <p:cNvSpPr>
              <a:spLocks noChangeShapeType="1"/>
            </p:cNvSpPr>
            <p:nvPr/>
          </p:nvSpPr>
          <p:spPr bwMode="auto">
            <a:xfrm>
              <a:off x="2325"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Line 55"/>
            <p:cNvSpPr>
              <a:spLocks noChangeShapeType="1"/>
            </p:cNvSpPr>
            <p:nvPr/>
          </p:nvSpPr>
          <p:spPr bwMode="auto">
            <a:xfrm>
              <a:off x="2451"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Line 56"/>
            <p:cNvSpPr>
              <a:spLocks noChangeShapeType="1"/>
            </p:cNvSpPr>
            <p:nvPr/>
          </p:nvSpPr>
          <p:spPr bwMode="auto">
            <a:xfrm>
              <a:off x="2576"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Line 57"/>
            <p:cNvSpPr>
              <a:spLocks noChangeShapeType="1"/>
            </p:cNvSpPr>
            <p:nvPr/>
          </p:nvSpPr>
          <p:spPr bwMode="auto">
            <a:xfrm>
              <a:off x="2702"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58"/>
            <p:cNvSpPr>
              <a:spLocks noChangeShapeType="1"/>
            </p:cNvSpPr>
            <p:nvPr/>
          </p:nvSpPr>
          <p:spPr bwMode="auto">
            <a:xfrm>
              <a:off x="2828"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59"/>
            <p:cNvSpPr>
              <a:spLocks noChangeShapeType="1"/>
            </p:cNvSpPr>
            <p:nvPr/>
          </p:nvSpPr>
          <p:spPr bwMode="auto">
            <a:xfrm>
              <a:off x="2953"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60"/>
            <p:cNvSpPr>
              <a:spLocks noChangeShapeType="1"/>
            </p:cNvSpPr>
            <p:nvPr/>
          </p:nvSpPr>
          <p:spPr bwMode="auto">
            <a:xfrm>
              <a:off x="3079"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Line 61"/>
            <p:cNvSpPr>
              <a:spLocks noChangeShapeType="1"/>
            </p:cNvSpPr>
            <p:nvPr/>
          </p:nvSpPr>
          <p:spPr bwMode="auto">
            <a:xfrm>
              <a:off x="3205"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2" name="Line 62"/>
            <p:cNvSpPr>
              <a:spLocks noChangeShapeType="1"/>
            </p:cNvSpPr>
            <p:nvPr/>
          </p:nvSpPr>
          <p:spPr bwMode="auto">
            <a:xfrm>
              <a:off x="3330"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3" name="Line 63"/>
            <p:cNvSpPr>
              <a:spLocks noChangeShapeType="1"/>
            </p:cNvSpPr>
            <p:nvPr/>
          </p:nvSpPr>
          <p:spPr bwMode="auto">
            <a:xfrm>
              <a:off x="3456"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4" name="Line 64"/>
            <p:cNvSpPr>
              <a:spLocks noChangeShapeType="1"/>
            </p:cNvSpPr>
            <p:nvPr/>
          </p:nvSpPr>
          <p:spPr bwMode="auto">
            <a:xfrm>
              <a:off x="3582"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5" name="Line 65"/>
            <p:cNvSpPr>
              <a:spLocks noChangeShapeType="1"/>
            </p:cNvSpPr>
            <p:nvPr/>
          </p:nvSpPr>
          <p:spPr bwMode="auto">
            <a:xfrm>
              <a:off x="3707"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6" name="Line 66"/>
            <p:cNvSpPr>
              <a:spLocks noChangeShapeType="1"/>
            </p:cNvSpPr>
            <p:nvPr/>
          </p:nvSpPr>
          <p:spPr bwMode="auto">
            <a:xfrm>
              <a:off x="3833"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7" name="Line 67"/>
            <p:cNvSpPr>
              <a:spLocks noChangeShapeType="1"/>
            </p:cNvSpPr>
            <p:nvPr/>
          </p:nvSpPr>
          <p:spPr bwMode="auto">
            <a:xfrm>
              <a:off x="3959"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8" name="Line 68"/>
            <p:cNvSpPr>
              <a:spLocks noChangeShapeType="1"/>
            </p:cNvSpPr>
            <p:nvPr/>
          </p:nvSpPr>
          <p:spPr bwMode="auto">
            <a:xfrm>
              <a:off x="4084"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9" name="Line 69"/>
            <p:cNvSpPr>
              <a:spLocks noChangeShapeType="1"/>
            </p:cNvSpPr>
            <p:nvPr/>
          </p:nvSpPr>
          <p:spPr bwMode="auto">
            <a:xfrm>
              <a:off x="4210"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 name="Line 70"/>
            <p:cNvSpPr>
              <a:spLocks noChangeShapeType="1"/>
            </p:cNvSpPr>
            <p:nvPr/>
          </p:nvSpPr>
          <p:spPr bwMode="auto">
            <a:xfrm>
              <a:off x="4336"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1" name="Line 71"/>
            <p:cNvSpPr>
              <a:spLocks noChangeShapeType="1"/>
            </p:cNvSpPr>
            <p:nvPr/>
          </p:nvSpPr>
          <p:spPr bwMode="auto">
            <a:xfrm>
              <a:off x="4461"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2" name="Line 72"/>
            <p:cNvSpPr>
              <a:spLocks noChangeShapeType="1"/>
            </p:cNvSpPr>
            <p:nvPr/>
          </p:nvSpPr>
          <p:spPr bwMode="auto">
            <a:xfrm>
              <a:off x="4587"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3" name="Line 73"/>
            <p:cNvSpPr>
              <a:spLocks noChangeShapeType="1"/>
            </p:cNvSpPr>
            <p:nvPr/>
          </p:nvSpPr>
          <p:spPr bwMode="auto">
            <a:xfrm>
              <a:off x="4713"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4" name="Line 74"/>
            <p:cNvSpPr>
              <a:spLocks noChangeShapeType="1"/>
            </p:cNvSpPr>
            <p:nvPr/>
          </p:nvSpPr>
          <p:spPr bwMode="auto">
            <a:xfrm>
              <a:off x="4838"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5" name="Line 75"/>
            <p:cNvSpPr>
              <a:spLocks noChangeShapeType="1"/>
            </p:cNvSpPr>
            <p:nvPr/>
          </p:nvSpPr>
          <p:spPr bwMode="auto">
            <a:xfrm>
              <a:off x="4964"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6" name="Line 76"/>
            <p:cNvSpPr>
              <a:spLocks noChangeShapeType="1"/>
            </p:cNvSpPr>
            <p:nvPr/>
          </p:nvSpPr>
          <p:spPr bwMode="auto">
            <a:xfrm>
              <a:off x="5090"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7" name="Line 77"/>
            <p:cNvSpPr>
              <a:spLocks noChangeShapeType="1"/>
            </p:cNvSpPr>
            <p:nvPr/>
          </p:nvSpPr>
          <p:spPr bwMode="auto">
            <a:xfrm>
              <a:off x="5215"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8" name="Line 78"/>
            <p:cNvSpPr>
              <a:spLocks noChangeShapeType="1"/>
            </p:cNvSpPr>
            <p:nvPr/>
          </p:nvSpPr>
          <p:spPr bwMode="auto">
            <a:xfrm>
              <a:off x="5341"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9" name="Line 79"/>
            <p:cNvSpPr>
              <a:spLocks noChangeShapeType="1"/>
            </p:cNvSpPr>
            <p:nvPr/>
          </p:nvSpPr>
          <p:spPr bwMode="auto">
            <a:xfrm>
              <a:off x="5467"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0" name="Line 80"/>
            <p:cNvSpPr>
              <a:spLocks noChangeShapeType="1"/>
            </p:cNvSpPr>
            <p:nvPr/>
          </p:nvSpPr>
          <p:spPr bwMode="auto">
            <a:xfrm>
              <a:off x="5592" y="2988"/>
              <a:ext cx="18"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1" name="Freeform 91"/>
            <p:cNvSpPr>
              <a:spLocks/>
            </p:cNvSpPr>
            <p:nvPr/>
          </p:nvSpPr>
          <p:spPr bwMode="auto">
            <a:xfrm>
              <a:off x="660" y="585"/>
              <a:ext cx="4859" cy="590"/>
            </a:xfrm>
            <a:custGeom>
              <a:avLst/>
              <a:gdLst>
                <a:gd name="T0" fmla="*/ 0 w 1392"/>
                <a:gd name="T1" fmla="*/ 169 h 169"/>
                <a:gd name="T2" fmla="*/ 174 w 1392"/>
                <a:gd name="T3" fmla="*/ 118 h 169"/>
                <a:gd name="T4" fmla="*/ 348 w 1392"/>
                <a:gd name="T5" fmla="*/ 78 h 169"/>
                <a:gd name="T6" fmla="*/ 522 w 1392"/>
                <a:gd name="T7" fmla="*/ 42 h 169"/>
                <a:gd name="T8" fmla="*/ 696 w 1392"/>
                <a:gd name="T9" fmla="*/ 0 h 169"/>
                <a:gd name="T10" fmla="*/ 870 w 1392"/>
                <a:gd name="T11" fmla="*/ 19 h 169"/>
                <a:gd name="T12" fmla="*/ 1044 w 1392"/>
                <a:gd name="T13" fmla="*/ 28 h 169"/>
                <a:gd name="T14" fmla="*/ 1218 w 1392"/>
                <a:gd name="T15" fmla="*/ 68 h 169"/>
                <a:gd name="T16" fmla="*/ 1392 w 1392"/>
                <a:gd name="T17" fmla="*/ 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169">
                  <a:moveTo>
                    <a:pt x="0" y="169"/>
                  </a:moveTo>
                  <a:lnTo>
                    <a:pt x="174" y="118"/>
                  </a:lnTo>
                  <a:lnTo>
                    <a:pt x="348" y="78"/>
                  </a:lnTo>
                  <a:lnTo>
                    <a:pt x="522" y="42"/>
                  </a:lnTo>
                  <a:lnTo>
                    <a:pt x="696" y="0"/>
                  </a:lnTo>
                  <a:lnTo>
                    <a:pt x="870" y="19"/>
                  </a:lnTo>
                  <a:lnTo>
                    <a:pt x="1044" y="28"/>
                  </a:lnTo>
                  <a:lnTo>
                    <a:pt x="1218" y="68"/>
                  </a:lnTo>
                  <a:lnTo>
                    <a:pt x="1392" y="52"/>
                  </a:lnTo>
                </a:path>
              </a:pathLst>
            </a:custGeom>
            <a:noFill/>
            <a:ln w="22225">
              <a:solidFill>
                <a:srgbClr val="90353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2" name="Freeform 92"/>
            <p:cNvSpPr>
              <a:spLocks/>
            </p:cNvSpPr>
            <p:nvPr/>
          </p:nvSpPr>
          <p:spPr bwMode="auto">
            <a:xfrm>
              <a:off x="621" y="1130"/>
              <a:ext cx="77" cy="66"/>
            </a:xfrm>
            <a:custGeom>
              <a:avLst/>
              <a:gdLst>
                <a:gd name="T0" fmla="*/ 39 w 77"/>
                <a:gd name="T1" fmla="*/ 0 h 66"/>
                <a:gd name="T2" fmla="*/ 0 w 77"/>
                <a:gd name="T3" fmla="*/ 66 h 66"/>
                <a:gd name="T4" fmla="*/ 77 w 77"/>
                <a:gd name="T5" fmla="*/ 66 h 66"/>
                <a:gd name="T6" fmla="*/ 39 w 77"/>
                <a:gd name="T7" fmla="*/ 0 h 66"/>
              </a:gdLst>
              <a:ahLst/>
              <a:cxnLst>
                <a:cxn ang="0">
                  <a:pos x="T0" y="T1"/>
                </a:cxn>
                <a:cxn ang="0">
                  <a:pos x="T2" y="T3"/>
                </a:cxn>
                <a:cxn ang="0">
                  <a:pos x="T4" y="T5"/>
                </a:cxn>
                <a:cxn ang="0">
                  <a:pos x="T6" y="T7"/>
                </a:cxn>
              </a:cxnLst>
              <a:rect l="0" t="0" r="r" b="b"/>
              <a:pathLst>
                <a:path w="77" h="66">
                  <a:moveTo>
                    <a:pt x="39" y="0"/>
                  </a:moveTo>
                  <a:lnTo>
                    <a:pt x="0" y="66"/>
                  </a:lnTo>
                  <a:lnTo>
                    <a:pt x="77" y="66"/>
                  </a:lnTo>
                  <a:lnTo>
                    <a:pt x="39"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3" name="Freeform 93"/>
            <p:cNvSpPr>
              <a:spLocks/>
            </p:cNvSpPr>
            <p:nvPr/>
          </p:nvSpPr>
          <p:spPr bwMode="auto">
            <a:xfrm>
              <a:off x="1229" y="955"/>
              <a:ext cx="77" cy="63"/>
            </a:xfrm>
            <a:custGeom>
              <a:avLst/>
              <a:gdLst>
                <a:gd name="T0" fmla="*/ 38 w 77"/>
                <a:gd name="T1" fmla="*/ 0 h 63"/>
                <a:gd name="T2" fmla="*/ 0 w 77"/>
                <a:gd name="T3" fmla="*/ 63 h 63"/>
                <a:gd name="T4" fmla="*/ 77 w 77"/>
                <a:gd name="T5" fmla="*/ 63 h 63"/>
                <a:gd name="T6" fmla="*/ 38 w 77"/>
                <a:gd name="T7" fmla="*/ 0 h 63"/>
              </a:gdLst>
              <a:ahLst/>
              <a:cxnLst>
                <a:cxn ang="0">
                  <a:pos x="T0" y="T1"/>
                </a:cxn>
                <a:cxn ang="0">
                  <a:pos x="T2" y="T3"/>
                </a:cxn>
                <a:cxn ang="0">
                  <a:pos x="T4" y="T5"/>
                </a:cxn>
                <a:cxn ang="0">
                  <a:pos x="T6" y="T7"/>
                </a:cxn>
              </a:cxnLst>
              <a:rect l="0" t="0" r="r" b="b"/>
              <a:pathLst>
                <a:path w="77" h="63">
                  <a:moveTo>
                    <a:pt x="38" y="0"/>
                  </a:moveTo>
                  <a:lnTo>
                    <a:pt x="0" y="63"/>
                  </a:lnTo>
                  <a:lnTo>
                    <a:pt x="77" y="63"/>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4" name="Freeform 94"/>
            <p:cNvSpPr>
              <a:spLocks/>
            </p:cNvSpPr>
            <p:nvPr/>
          </p:nvSpPr>
          <p:spPr bwMode="auto">
            <a:xfrm>
              <a:off x="1836" y="816"/>
              <a:ext cx="77" cy="63"/>
            </a:xfrm>
            <a:custGeom>
              <a:avLst/>
              <a:gdLst>
                <a:gd name="T0" fmla="*/ 39 w 77"/>
                <a:gd name="T1" fmla="*/ 0 h 63"/>
                <a:gd name="T2" fmla="*/ 0 w 77"/>
                <a:gd name="T3" fmla="*/ 63 h 63"/>
                <a:gd name="T4" fmla="*/ 77 w 77"/>
                <a:gd name="T5" fmla="*/ 63 h 63"/>
                <a:gd name="T6" fmla="*/ 39 w 77"/>
                <a:gd name="T7" fmla="*/ 0 h 63"/>
              </a:gdLst>
              <a:ahLst/>
              <a:cxnLst>
                <a:cxn ang="0">
                  <a:pos x="T0" y="T1"/>
                </a:cxn>
                <a:cxn ang="0">
                  <a:pos x="T2" y="T3"/>
                </a:cxn>
                <a:cxn ang="0">
                  <a:pos x="T4" y="T5"/>
                </a:cxn>
                <a:cxn ang="0">
                  <a:pos x="T6" y="T7"/>
                </a:cxn>
              </a:cxnLst>
              <a:rect l="0" t="0" r="r" b="b"/>
              <a:pathLst>
                <a:path w="77" h="63">
                  <a:moveTo>
                    <a:pt x="39" y="0"/>
                  </a:moveTo>
                  <a:lnTo>
                    <a:pt x="0" y="63"/>
                  </a:lnTo>
                  <a:lnTo>
                    <a:pt x="77" y="63"/>
                  </a:lnTo>
                  <a:lnTo>
                    <a:pt x="39"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5" name="Freeform 95"/>
            <p:cNvSpPr>
              <a:spLocks/>
            </p:cNvSpPr>
            <p:nvPr/>
          </p:nvSpPr>
          <p:spPr bwMode="auto">
            <a:xfrm>
              <a:off x="2444" y="687"/>
              <a:ext cx="73" cy="66"/>
            </a:xfrm>
            <a:custGeom>
              <a:avLst/>
              <a:gdLst>
                <a:gd name="T0" fmla="*/ 38 w 73"/>
                <a:gd name="T1" fmla="*/ 0 h 66"/>
                <a:gd name="T2" fmla="*/ 0 w 73"/>
                <a:gd name="T3" fmla="*/ 66 h 66"/>
                <a:gd name="T4" fmla="*/ 73 w 73"/>
                <a:gd name="T5" fmla="*/ 66 h 66"/>
                <a:gd name="T6" fmla="*/ 38 w 73"/>
                <a:gd name="T7" fmla="*/ 0 h 66"/>
              </a:gdLst>
              <a:ahLst/>
              <a:cxnLst>
                <a:cxn ang="0">
                  <a:pos x="T0" y="T1"/>
                </a:cxn>
                <a:cxn ang="0">
                  <a:pos x="T2" y="T3"/>
                </a:cxn>
                <a:cxn ang="0">
                  <a:pos x="T4" y="T5"/>
                </a:cxn>
                <a:cxn ang="0">
                  <a:pos x="T6" y="T7"/>
                </a:cxn>
              </a:cxnLst>
              <a:rect l="0" t="0" r="r" b="b"/>
              <a:pathLst>
                <a:path w="73" h="66">
                  <a:moveTo>
                    <a:pt x="38" y="0"/>
                  </a:moveTo>
                  <a:lnTo>
                    <a:pt x="0" y="66"/>
                  </a:lnTo>
                  <a:lnTo>
                    <a:pt x="73" y="66"/>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6" name="Freeform 96"/>
            <p:cNvSpPr>
              <a:spLocks/>
            </p:cNvSpPr>
            <p:nvPr/>
          </p:nvSpPr>
          <p:spPr bwMode="auto">
            <a:xfrm>
              <a:off x="3051" y="543"/>
              <a:ext cx="73" cy="6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7" name="Freeform 97"/>
            <p:cNvSpPr>
              <a:spLocks/>
            </p:cNvSpPr>
            <p:nvPr/>
          </p:nvSpPr>
          <p:spPr bwMode="auto">
            <a:xfrm>
              <a:off x="3658" y="610"/>
              <a:ext cx="74" cy="63"/>
            </a:xfrm>
            <a:custGeom>
              <a:avLst/>
              <a:gdLst>
                <a:gd name="T0" fmla="*/ 39 w 74"/>
                <a:gd name="T1" fmla="*/ 0 h 63"/>
                <a:gd name="T2" fmla="*/ 0 w 74"/>
                <a:gd name="T3" fmla="*/ 63 h 63"/>
                <a:gd name="T4" fmla="*/ 74 w 74"/>
                <a:gd name="T5" fmla="*/ 63 h 63"/>
                <a:gd name="T6" fmla="*/ 39 w 74"/>
                <a:gd name="T7" fmla="*/ 0 h 63"/>
              </a:gdLst>
              <a:ahLst/>
              <a:cxnLst>
                <a:cxn ang="0">
                  <a:pos x="T0" y="T1"/>
                </a:cxn>
                <a:cxn ang="0">
                  <a:pos x="T2" y="T3"/>
                </a:cxn>
                <a:cxn ang="0">
                  <a:pos x="T4" y="T5"/>
                </a:cxn>
                <a:cxn ang="0">
                  <a:pos x="T6" y="T7"/>
                </a:cxn>
              </a:cxnLst>
              <a:rect l="0" t="0" r="r" b="b"/>
              <a:pathLst>
                <a:path w="74" h="63">
                  <a:moveTo>
                    <a:pt x="39" y="0"/>
                  </a:moveTo>
                  <a:lnTo>
                    <a:pt x="0" y="63"/>
                  </a:lnTo>
                  <a:lnTo>
                    <a:pt x="74" y="63"/>
                  </a:lnTo>
                  <a:lnTo>
                    <a:pt x="39"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8" name="Freeform 98"/>
            <p:cNvSpPr>
              <a:spLocks/>
            </p:cNvSpPr>
            <p:nvPr/>
          </p:nvSpPr>
          <p:spPr bwMode="auto">
            <a:xfrm>
              <a:off x="4266" y="641"/>
              <a:ext cx="73" cy="6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9" name="Freeform 99"/>
            <p:cNvSpPr>
              <a:spLocks/>
            </p:cNvSpPr>
            <p:nvPr/>
          </p:nvSpPr>
          <p:spPr bwMode="auto">
            <a:xfrm>
              <a:off x="4873" y="781"/>
              <a:ext cx="74" cy="63"/>
            </a:xfrm>
            <a:custGeom>
              <a:avLst/>
              <a:gdLst>
                <a:gd name="T0" fmla="*/ 39 w 74"/>
                <a:gd name="T1" fmla="*/ 0 h 63"/>
                <a:gd name="T2" fmla="*/ 0 w 74"/>
                <a:gd name="T3" fmla="*/ 63 h 63"/>
                <a:gd name="T4" fmla="*/ 74 w 74"/>
                <a:gd name="T5" fmla="*/ 63 h 63"/>
                <a:gd name="T6" fmla="*/ 39 w 74"/>
                <a:gd name="T7" fmla="*/ 0 h 63"/>
              </a:gdLst>
              <a:ahLst/>
              <a:cxnLst>
                <a:cxn ang="0">
                  <a:pos x="T0" y="T1"/>
                </a:cxn>
                <a:cxn ang="0">
                  <a:pos x="T2" y="T3"/>
                </a:cxn>
                <a:cxn ang="0">
                  <a:pos x="T4" y="T5"/>
                </a:cxn>
                <a:cxn ang="0">
                  <a:pos x="T6" y="T7"/>
                </a:cxn>
              </a:cxnLst>
              <a:rect l="0" t="0" r="r" b="b"/>
              <a:pathLst>
                <a:path w="74" h="63">
                  <a:moveTo>
                    <a:pt x="39" y="0"/>
                  </a:moveTo>
                  <a:lnTo>
                    <a:pt x="0" y="63"/>
                  </a:lnTo>
                  <a:lnTo>
                    <a:pt x="74" y="63"/>
                  </a:lnTo>
                  <a:lnTo>
                    <a:pt x="39"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0" name="Freeform 100"/>
            <p:cNvSpPr>
              <a:spLocks/>
            </p:cNvSpPr>
            <p:nvPr/>
          </p:nvSpPr>
          <p:spPr bwMode="auto">
            <a:xfrm>
              <a:off x="5481" y="725"/>
              <a:ext cx="73" cy="6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1" name="Line 101"/>
            <p:cNvSpPr>
              <a:spLocks noChangeShapeType="1"/>
            </p:cNvSpPr>
            <p:nvPr/>
          </p:nvSpPr>
          <p:spPr bwMode="auto">
            <a:xfrm flipV="1">
              <a:off x="569" y="470"/>
              <a:ext cx="0" cy="3216"/>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2" name="Line 102"/>
            <p:cNvSpPr>
              <a:spLocks noChangeShapeType="1"/>
            </p:cNvSpPr>
            <p:nvPr/>
          </p:nvSpPr>
          <p:spPr bwMode="auto">
            <a:xfrm flipH="1">
              <a:off x="510" y="3595"/>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3" name="Rectangle 103"/>
            <p:cNvSpPr>
              <a:spLocks noChangeArrowheads="1"/>
            </p:cNvSpPr>
            <p:nvPr/>
          </p:nvSpPr>
          <p:spPr bwMode="auto">
            <a:xfrm rot="16200000">
              <a:off x="210" y="3448"/>
              <a:ext cx="412"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-0.01</a:t>
              </a:r>
              <a:endParaRPr lang="en-US" altLang="en-US">
                <a:solidFill>
                  <a:prstClr val="black"/>
                </a:solidFill>
              </a:endParaRPr>
            </a:p>
          </p:txBody>
        </p:sp>
        <p:sp>
          <p:nvSpPr>
            <p:cNvPr id="424" name="Line 104"/>
            <p:cNvSpPr>
              <a:spLocks noChangeShapeType="1"/>
            </p:cNvSpPr>
            <p:nvPr/>
          </p:nvSpPr>
          <p:spPr bwMode="auto">
            <a:xfrm flipH="1">
              <a:off x="510" y="2988"/>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5" name="Rectangle 105"/>
            <p:cNvSpPr>
              <a:spLocks noChangeArrowheads="1"/>
            </p:cNvSpPr>
            <p:nvPr/>
          </p:nvSpPr>
          <p:spPr bwMode="auto">
            <a:xfrm rot="16200000">
              <a:off x="341" y="2846"/>
              <a:ext cx="15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a:t>
              </a:r>
              <a:endParaRPr lang="en-US" altLang="en-US">
                <a:solidFill>
                  <a:prstClr val="black"/>
                </a:solidFill>
              </a:endParaRPr>
            </a:p>
          </p:txBody>
        </p:sp>
        <p:sp>
          <p:nvSpPr>
            <p:cNvPr id="426" name="Line 106"/>
            <p:cNvSpPr>
              <a:spLocks noChangeShapeType="1"/>
            </p:cNvSpPr>
            <p:nvPr/>
          </p:nvSpPr>
          <p:spPr bwMode="auto">
            <a:xfrm flipH="1">
              <a:off x="510" y="2380"/>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7" name="Rectangle 107"/>
            <p:cNvSpPr>
              <a:spLocks noChangeArrowheads="1"/>
            </p:cNvSpPr>
            <p:nvPr/>
          </p:nvSpPr>
          <p:spPr bwMode="auto">
            <a:xfrm rot="16200000">
              <a:off x="236" y="2235"/>
              <a:ext cx="36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0.01</a:t>
              </a:r>
              <a:endParaRPr lang="en-US" altLang="en-US">
                <a:solidFill>
                  <a:prstClr val="black"/>
                </a:solidFill>
              </a:endParaRPr>
            </a:p>
          </p:txBody>
        </p:sp>
        <p:sp>
          <p:nvSpPr>
            <p:cNvPr id="428" name="Line 108"/>
            <p:cNvSpPr>
              <a:spLocks noChangeShapeType="1"/>
            </p:cNvSpPr>
            <p:nvPr/>
          </p:nvSpPr>
          <p:spPr bwMode="auto">
            <a:xfrm flipH="1">
              <a:off x="510" y="1776"/>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9" name="Rectangle 109"/>
            <p:cNvSpPr>
              <a:spLocks noChangeArrowheads="1"/>
            </p:cNvSpPr>
            <p:nvPr/>
          </p:nvSpPr>
          <p:spPr bwMode="auto">
            <a:xfrm rot="16200000">
              <a:off x="235" y="1631"/>
              <a:ext cx="36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0.02</a:t>
              </a:r>
              <a:endParaRPr lang="en-US" altLang="en-US">
                <a:solidFill>
                  <a:prstClr val="black"/>
                </a:solidFill>
              </a:endParaRPr>
            </a:p>
          </p:txBody>
        </p:sp>
        <p:sp>
          <p:nvSpPr>
            <p:cNvPr id="430" name="Line 110"/>
            <p:cNvSpPr>
              <a:spLocks noChangeShapeType="1"/>
            </p:cNvSpPr>
            <p:nvPr/>
          </p:nvSpPr>
          <p:spPr bwMode="auto">
            <a:xfrm flipH="1">
              <a:off x="510" y="1168"/>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1" name="Rectangle 111"/>
            <p:cNvSpPr>
              <a:spLocks noChangeArrowheads="1"/>
            </p:cNvSpPr>
            <p:nvPr/>
          </p:nvSpPr>
          <p:spPr bwMode="auto">
            <a:xfrm rot="16200000">
              <a:off x="235" y="1023"/>
              <a:ext cx="36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0.03</a:t>
              </a:r>
              <a:endParaRPr lang="en-US" altLang="en-US">
                <a:solidFill>
                  <a:prstClr val="black"/>
                </a:solidFill>
              </a:endParaRPr>
            </a:p>
          </p:txBody>
        </p:sp>
        <p:sp>
          <p:nvSpPr>
            <p:cNvPr id="432" name="Line 112"/>
            <p:cNvSpPr>
              <a:spLocks noChangeShapeType="1"/>
            </p:cNvSpPr>
            <p:nvPr/>
          </p:nvSpPr>
          <p:spPr bwMode="auto">
            <a:xfrm flipH="1">
              <a:off x="510" y="561"/>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3" name="Rectangle 113"/>
            <p:cNvSpPr>
              <a:spLocks noChangeArrowheads="1"/>
            </p:cNvSpPr>
            <p:nvPr/>
          </p:nvSpPr>
          <p:spPr bwMode="auto">
            <a:xfrm rot="16200000">
              <a:off x="236" y="414"/>
              <a:ext cx="36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0.04</a:t>
              </a:r>
              <a:endParaRPr lang="en-US" altLang="en-US">
                <a:solidFill>
                  <a:prstClr val="black"/>
                </a:solidFill>
              </a:endParaRPr>
            </a:p>
          </p:txBody>
        </p:sp>
        <p:sp>
          <p:nvSpPr>
            <p:cNvPr id="435" name="Line 115"/>
            <p:cNvSpPr>
              <a:spLocks noChangeShapeType="1"/>
            </p:cNvSpPr>
            <p:nvPr/>
          </p:nvSpPr>
          <p:spPr bwMode="auto">
            <a:xfrm>
              <a:off x="569" y="3686"/>
              <a:ext cx="5041"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6" name="Line 116"/>
            <p:cNvSpPr>
              <a:spLocks noChangeShapeType="1"/>
            </p:cNvSpPr>
            <p:nvPr/>
          </p:nvSpPr>
          <p:spPr bwMode="auto">
            <a:xfrm>
              <a:off x="660"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7" name="Rectangle 117"/>
            <p:cNvSpPr>
              <a:spLocks noChangeArrowheads="1"/>
            </p:cNvSpPr>
            <p:nvPr/>
          </p:nvSpPr>
          <p:spPr bwMode="auto">
            <a:xfrm>
              <a:off x="597" y="3773"/>
              <a:ext cx="202"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-4</a:t>
              </a:r>
              <a:endParaRPr lang="en-US" altLang="en-US">
                <a:solidFill>
                  <a:prstClr val="black"/>
                </a:solidFill>
              </a:endParaRPr>
            </a:p>
          </p:txBody>
        </p:sp>
        <p:sp>
          <p:nvSpPr>
            <p:cNvPr id="438" name="Line 118"/>
            <p:cNvSpPr>
              <a:spLocks noChangeShapeType="1"/>
            </p:cNvSpPr>
            <p:nvPr/>
          </p:nvSpPr>
          <p:spPr bwMode="auto">
            <a:xfrm>
              <a:off x="1875"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9" name="Rectangle 119"/>
            <p:cNvSpPr>
              <a:spLocks noChangeArrowheads="1"/>
            </p:cNvSpPr>
            <p:nvPr/>
          </p:nvSpPr>
          <p:spPr bwMode="auto">
            <a:xfrm>
              <a:off x="1812" y="3773"/>
              <a:ext cx="202"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-2</a:t>
              </a:r>
              <a:endParaRPr lang="en-US" altLang="en-US">
                <a:solidFill>
                  <a:prstClr val="black"/>
                </a:solidFill>
              </a:endParaRPr>
            </a:p>
          </p:txBody>
        </p:sp>
        <p:sp>
          <p:nvSpPr>
            <p:cNvPr id="440" name="Line 120"/>
            <p:cNvSpPr>
              <a:spLocks noChangeShapeType="1"/>
            </p:cNvSpPr>
            <p:nvPr/>
          </p:nvSpPr>
          <p:spPr bwMode="auto">
            <a:xfrm>
              <a:off x="3089"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1" name="Rectangle 121"/>
            <p:cNvSpPr>
              <a:spLocks noChangeArrowheads="1"/>
            </p:cNvSpPr>
            <p:nvPr/>
          </p:nvSpPr>
          <p:spPr bwMode="auto">
            <a:xfrm>
              <a:off x="3051" y="3773"/>
              <a:ext cx="15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a:t>
              </a:r>
              <a:endParaRPr lang="en-US" altLang="en-US">
                <a:solidFill>
                  <a:prstClr val="black"/>
                </a:solidFill>
              </a:endParaRPr>
            </a:p>
          </p:txBody>
        </p:sp>
        <p:sp>
          <p:nvSpPr>
            <p:cNvPr id="442" name="Line 122"/>
            <p:cNvSpPr>
              <a:spLocks noChangeShapeType="1"/>
            </p:cNvSpPr>
            <p:nvPr/>
          </p:nvSpPr>
          <p:spPr bwMode="auto">
            <a:xfrm>
              <a:off x="4304"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3" name="Rectangle 123"/>
            <p:cNvSpPr>
              <a:spLocks noChangeArrowheads="1"/>
            </p:cNvSpPr>
            <p:nvPr/>
          </p:nvSpPr>
          <p:spPr bwMode="auto">
            <a:xfrm>
              <a:off x="4266" y="3773"/>
              <a:ext cx="15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2</a:t>
              </a:r>
              <a:endParaRPr lang="en-US" altLang="en-US">
                <a:solidFill>
                  <a:prstClr val="black"/>
                </a:solidFill>
              </a:endParaRPr>
            </a:p>
          </p:txBody>
        </p:sp>
        <p:sp>
          <p:nvSpPr>
            <p:cNvPr id="444" name="Line 124"/>
            <p:cNvSpPr>
              <a:spLocks noChangeShapeType="1"/>
            </p:cNvSpPr>
            <p:nvPr/>
          </p:nvSpPr>
          <p:spPr bwMode="auto">
            <a:xfrm>
              <a:off x="5519"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5" name="Rectangle 125"/>
            <p:cNvSpPr>
              <a:spLocks noChangeArrowheads="1"/>
            </p:cNvSpPr>
            <p:nvPr/>
          </p:nvSpPr>
          <p:spPr bwMode="auto">
            <a:xfrm>
              <a:off x="5481" y="3773"/>
              <a:ext cx="15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4</a:t>
              </a:r>
              <a:endParaRPr lang="en-US" altLang="en-US">
                <a:solidFill>
                  <a:prstClr val="black"/>
                </a:solidFill>
              </a:endParaRPr>
            </a:p>
          </p:txBody>
        </p:sp>
        <p:sp>
          <p:nvSpPr>
            <p:cNvPr id="446" name="Rectangle 126"/>
            <p:cNvSpPr>
              <a:spLocks noChangeArrowheads="1"/>
            </p:cNvSpPr>
            <p:nvPr/>
          </p:nvSpPr>
          <p:spPr bwMode="auto">
            <a:xfrm>
              <a:off x="2122" y="3916"/>
              <a:ext cx="208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Years Relative to Own Cohort</a:t>
              </a:r>
              <a:endParaRPr lang="en-US" altLang="en-US">
                <a:solidFill>
                  <a:prstClr val="black"/>
                </a:solidFill>
              </a:endParaRPr>
            </a:p>
          </p:txBody>
        </p:sp>
        <p:sp>
          <p:nvSpPr>
            <p:cNvPr id="447" name="Rectangle 127"/>
            <p:cNvSpPr>
              <a:spLocks noChangeArrowheads="1"/>
            </p:cNvSpPr>
            <p:nvPr/>
          </p:nvSpPr>
          <p:spPr bwMode="auto">
            <a:xfrm>
              <a:off x="3062" y="212"/>
              <a:ext cx="150"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1E2D53"/>
                  </a:solidFill>
                </a:rPr>
                <a:t> </a:t>
              </a:r>
              <a:endParaRPr lang="en-US" altLang="en-US">
                <a:solidFill>
                  <a:prstClr val="black"/>
                </a:solidFill>
              </a:endParaRPr>
            </a:p>
          </p:txBody>
        </p:sp>
      </p:grpSp>
      <p:sp>
        <p:nvSpPr>
          <p:cNvPr id="160" name="TextBox 159"/>
          <p:cNvSpPr txBox="1"/>
          <p:nvPr/>
        </p:nvSpPr>
        <p:spPr>
          <a:xfrm>
            <a:off x="133" y="41798"/>
            <a:ext cx="9143867" cy="369332"/>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anose="020B0604020202020204" pitchFamily="34" charset="0"/>
                <a:cs typeface="Arial" panose="020B0604020202020204" pitchFamily="34" charset="0"/>
              </a:rPr>
              <a:t>Estimates of Exposure Effects Based on Cross-Cohort Variation</a:t>
            </a:r>
          </a:p>
        </p:txBody>
      </p:sp>
      <p:sp>
        <p:nvSpPr>
          <p:cNvPr id="161" name="Rectangle 240"/>
          <p:cNvSpPr>
            <a:spLocks noChangeArrowheads="1"/>
          </p:cNvSpPr>
          <p:nvPr/>
        </p:nvSpPr>
        <p:spPr bwMode="auto">
          <a:xfrm rot="16200000">
            <a:off x="-1253843" y="3041264"/>
            <a:ext cx="299505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Exposure Effect Estimate (</a:t>
            </a:r>
            <a:r>
              <a:rPr lang="en-US" altLang="en-US" dirty="0">
                <a:solidFill>
                  <a:srgbClr val="000000"/>
                </a:solidFill>
                <a:latin typeface="Symbol" panose="05050102010706020507" pitchFamily="18" charset="2"/>
              </a:rPr>
              <a:t>b</a:t>
            </a:r>
            <a:r>
              <a:rPr lang="en-US" altLang="en-US" dirty="0">
                <a:solidFill>
                  <a:srgbClr val="000000"/>
                </a:solidFill>
              </a:rPr>
              <a:t>)</a:t>
            </a:r>
            <a:endParaRPr lang="en-US" altLang="en-US" dirty="0">
              <a:solidFill>
                <a:prstClr val="black"/>
              </a:solidFill>
            </a:endParaRPr>
          </a:p>
        </p:txBody>
      </p:sp>
    </p:spTree>
    <p:extLst>
      <p:ext uri="{BB962C8B-B14F-4D97-AF65-F5344CB8AC3E}">
        <p14:creationId xmlns:p14="http://schemas.microsoft.com/office/powerpoint/2010/main" val="3998402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Line 350"/>
          <p:cNvSpPr>
            <a:spLocks noChangeShapeType="1"/>
          </p:cNvSpPr>
          <p:nvPr/>
        </p:nvSpPr>
        <p:spPr bwMode="auto">
          <a:xfrm>
            <a:off x="1828800" y="6731793"/>
            <a:ext cx="865188" cy="0"/>
          </a:xfrm>
          <a:prstGeom prst="line">
            <a:avLst/>
          </a:prstGeom>
          <a:noFill/>
          <a:ln w="22225">
            <a:solidFill>
              <a:srgbClr val="1A476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Oval 351"/>
          <p:cNvSpPr>
            <a:spLocks noChangeArrowheads="1"/>
          </p:cNvSpPr>
          <p:nvPr/>
        </p:nvSpPr>
        <p:spPr bwMode="auto">
          <a:xfrm>
            <a:off x="2211388" y="6681787"/>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 name="Line 350"/>
          <p:cNvSpPr>
            <a:spLocks noChangeShapeType="1"/>
          </p:cNvSpPr>
          <p:nvPr/>
        </p:nvSpPr>
        <p:spPr bwMode="auto">
          <a:xfrm>
            <a:off x="5029200" y="6731793"/>
            <a:ext cx="865188" cy="0"/>
          </a:xfrm>
          <a:prstGeom prst="line">
            <a:avLst/>
          </a:prstGeom>
          <a:noFill/>
          <a:ln w="22225">
            <a:solidFill>
              <a:srgbClr val="A8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133" name="Rectangle 354"/>
          <p:cNvSpPr>
            <a:spLocks noChangeArrowheads="1"/>
          </p:cNvSpPr>
          <p:nvPr/>
        </p:nvSpPr>
        <p:spPr bwMode="auto">
          <a:xfrm>
            <a:off x="2832100" y="6581001"/>
            <a:ext cx="139781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Simultaneous</a:t>
            </a:r>
            <a:endParaRPr lang="en-US" altLang="en-US" dirty="0">
              <a:solidFill>
                <a:prstClr val="black"/>
              </a:solidFill>
            </a:endParaRPr>
          </a:p>
        </p:txBody>
      </p:sp>
      <p:sp>
        <p:nvSpPr>
          <p:cNvPr id="134" name="Rectangle 354"/>
          <p:cNvSpPr>
            <a:spLocks noChangeArrowheads="1"/>
          </p:cNvSpPr>
          <p:nvPr/>
        </p:nvSpPr>
        <p:spPr bwMode="auto">
          <a:xfrm>
            <a:off x="6032500" y="6581001"/>
            <a:ext cx="9361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Separate</a:t>
            </a:r>
            <a:endParaRPr lang="en-US" altLang="en-US" dirty="0">
              <a:solidFill>
                <a:prstClr val="black"/>
              </a:solidFill>
            </a:endParaRPr>
          </a:p>
        </p:txBody>
      </p:sp>
      <p:sp>
        <p:nvSpPr>
          <p:cNvPr id="135" name="Freeform 100"/>
          <p:cNvSpPr>
            <a:spLocks/>
          </p:cNvSpPr>
          <p:nvPr/>
        </p:nvSpPr>
        <p:spPr bwMode="auto">
          <a:xfrm>
            <a:off x="5445125" y="6671183"/>
            <a:ext cx="117475" cy="98425"/>
          </a:xfrm>
          <a:custGeom>
            <a:avLst/>
            <a:gdLst>
              <a:gd name="T0" fmla="*/ 35 w 74"/>
              <a:gd name="T1" fmla="*/ 0 h 62"/>
              <a:gd name="T2" fmla="*/ 0 w 74"/>
              <a:gd name="T3" fmla="*/ 62 h 62"/>
              <a:gd name="T4" fmla="*/ 74 w 74"/>
              <a:gd name="T5" fmla="*/ 62 h 62"/>
              <a:gd name="T6" fmla="*/ 35 w 74"/>
              <a:gd name="T7" fmla="*/ 0 h 62"/>
            </a:gdLst>
            <a:ahLst/>
            <a:cxnLst>
              <a:cxn ang="0">
                <a:pos x="T0" y="T1"/>
              </a:cxn>
              <a:cxn ang="0">
                <a:pos x="T2" y="T3"/>
              </a:cxn>
              <a:cxn ang="0">
                <a:pos x="T4" y="T5"/>
              </a:cxn>
              <a:cxn ang="0">
                <a:pos x="T6" y="T7"/>
              </a:cxn>
            </a:cxnLst>
            <a:rect l="0" t="0" r="r" b="b"/>
            <a:pathLst>
              <a:path w="74" h="62">
                <a:moveTo>
                  <a:pt x="35" y="0"/>
                </a:moveTo>
                <a:lnTo>
                  <a:pt x="0" y="62"/>
                </a:lnTo>
                <a:lnTo>
                  <a:pt x="74" y="62"/>
                </a:lnTo>
                <a:lnTo>
                  <a:pt x="35"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4"/>
          <p:cNvGrpSpPr>
            <a:grpSpLocks noChangeAspect="1"/>
          </p:cNvGrpSpPr>
          <p:nvPr/>
        </p:nvGrpSpPr>
        <p:grpSpPr bwMode="auto">
          <a:xfrm>
            <a:off x="492126" y="336556"/>
            <a:ext cx="8447088" cy="6213475"/>
            <a:chOff x="310" y="212"/>
            <a:chExt cx="5321" cy="3914"/>
          </a:xfrm>
        </p:grpSpPr>
        <p:sp>
          <p:nvSpPr>
            <p:cNvPr id="7" name="Rectangle 7"/>
            <p:cNvSpPr>
              <a:spLocks noChangeArrowheads="1"/>
            </p:cNvSpPr>
            <p:nvPr/>
          </p:nvSpPr>
          <p:spPr bwMode="auto">
            <a:xfrm>
              <a:off x="569" y="470"/>
              <a:ext cx="5041" cy="3216"/>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Line 8"/>
            <p:cNvSpPr>
              <a:spLocks noChangeShapeType="1"/>
            </p:cNvSpPr>
            <p:nvPr/>
          </p:nvSpPr>
          <p:spPr bwMode="auto">
            <a:xfrm>
              <a:off x="569" y="3595"/>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Line 9"/>
            <p:cNvSpPr>
              <a:spLocks noChangeShapeType="1"/>
            </p:cNvSpPr>
            <p:nvPr/>
          </p:nvSpPr>
          <p:spPr bwMode="auto">
            <a:xfrm>
              <a:off x="569" y="2988"/>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Line 10"/>
            <p:cNvSpPr>
              <a:spLocks noChangeShapeType="1"/>
            </p:cNvSpPr>
            <p:nvPr/>
          </p:nvSpPr>
          <p:spPr bwMode="auto">
            <a:xfrm>
              <a:off x="569" y="2380"/>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Line 11"/>
            <p:cNvSpPr>
              <a:spLocks noChangeShapeType="1"/>
            </p:cNvSpPr>
            <p:nvPr/>
          </p:nvSpPr>
          <p:spPr bwMode="auto">
            <a:xfrm>
              <a:off x="569" y="1776"/>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Line 12"/>
            <p:cNvSpPr>
              <a:spLocks noChangeShapeType="1"/>
            </p:cNvSpPr>
            <p:nvPr/>
          </p:nvSpPr>
          <p:spPr bwMode="auto">
            <a:xfrm>
              <a:off x="569" y="1168"/>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Line 13"/>
            <p:cNvSpPr>
              <a:spLocks noChangeShapeType="1"/>
            </p:cNvSpPr>
            <p:nvPr/>
          </p:nvSpPr>
          <p:spPr bwMode="auto">
            <a:xfrm>
              <a:off x="569" y="561"/>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Line 14"/>
            <p:cNvSpPr>
              <a:spLocks noChangeShapeType="1"/>
            </p:cNvSpPr>
            <p:nvPr/>
          </p:nvSpPr>
          <p:spPr bwMode="auto">
            <a:xfrm flipV="1">
              <a:off x="3089" y="3602"/>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Line 15"/>
            <p:cNvSpPr>
              <a:spLocks noChangeShapeType="1"/>
            </p:cNvSpPr>
            <p:nvPr/>
          </p:nvSpPr>
          <p:spPr bwMode="auto">
            <a:xfrm flipV="1">
              <a:off x="3089" y="347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Line 16"/>
            <p:cNvSpPr>
              <a:spLocks noChangeShapeType="1"/>
            </p:cNvSpPr>
            <p:nvPr/>
          </p:nvSpPr>
          <p:spPr bwMode="auto">
            <a:xfrm flipV="1">
              <a:off x="3089" y="3351"/>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Line 17"/>
            <p:cNvSpPr>
              <a:spLocks noChangeShapeType="1"/>
            </p:cNvSpPr>
            <p:nvPr/>
          </p:nvSpPr>
          <p:spPr bwMode="auto">
            <a:xfrm flipV="1">
              <a:off x="3089" y="3225"/>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Line 18"/>
            <p:cNvSpPr>
              <a:spLocks noChangeShapeType="1"/>
            </p:cNvSpPr>
            <p:nvPr/>
          </p:nvSpPr>
          <p:spPr bwMode="auto">
            <a:xfrm flipV="1">
              <a:off x="3089" y="3099"/>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Line 19"/>
            <p:cNvSpPr>
              <a:spLocks noChangeShapeType="1"/>
            </p:cNvSpPr>
            <p:nvPr/>
          </p:nvSpPr>
          <p:spPr bwMode="auto">
            <a:xfrm flipV="1">
              <a:off x="3089" y="2974"/>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Line 20"/>
            <p:cNvSpPr>
              <a:spLocks noChangeShapeType="1"/>
            </p:cNvSpPr>
            <p:nvPr/>
          </p:nvSpPr>
          <p:spPr bwMode="auto">
            <a:xfrm flipV="1">
              <a:off x="3089" y="2851"/>
              <a:ext cx="0" cy="81"/>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Line 21"/>
            <p:cNvSpPr>
              <a:spLocks noChangeShapeType="1"/>
            </p:cNvSpPr>
            <p:nvPr/>
          </p:nvSpPr>
          <p:spPr bwMode="auto">
            <a:xfrm flipV="1">
              <a:off x="3089" y="2726"/>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Line 22"/>
            <p:cNvSpPr>
              <a:spLocks noChangeShapeType="1"/>
            </p:cNvSpPr>
            <p:nvPr/>
          </p:nvSpPr>
          <p:spPr bwMode="auto">
            <a:xfrm flipV="1">
              <a:off x="3089" y="260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Line 23"/>
            <p:cNvSpPr>
              <a:spLocks noChangeShapeType="1"/>
            </p:cNvSpPr>
            <p:nvPr/>
          </p:nvSpPr>
          <p:spPr bwMode="auto">
            <a:xfrm flipV="1">
              <a:off x="3089" y="247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Line 24"/>
            <p:cNvSpPr>
              <a:spLocks noChangeShapeType="1"/>
            </p:cNvSpPr>
            <p:nvPr/>
          </p:nvSpPr>
          <p:spPr bwMode="auto">
            <a:xfrm flipV="1">
              <a:off x="3089" y="2349"/>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Line 25"/>
            <p:cNvSpPr>
              <a:spLocks noChangeShapeType="1"/>
            </p:cNvSpPr>
            <p:nvPr/>
          </p:nvSpPr>
          <p:spPr bwMode="auto">
            <a:xfrm flipV="1">
              <a:off x="3089" y="2223"/>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Line 26"/>
            <p:cNvSpPr>
              <a:spLocks noChangeShapeType="1"/>
            </p:cNvSpPr>
            <p:nvPr/>
          </p:nvSpPr>
          <p:spPr bwMode="auto">
            <a:xfrm flipV="1">
              <a:off x="3089" y="2097"/>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Line 27"/>
            <p:cNvSpPr>
              <a:spLocks noChangeShapeType="1"/>
            </p:cNvSpPr>
            <p:nvPr/>
          </p:nvSpPr>
          <p:spPr bwMode="auto">
            <a:xfrm flipV="1">
              <a:off x="3089" y="1971"/>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Line 28"/>
            <p:cNvSpPr>
              <a:spLocks noChangeShapeType="1"/>
            </p:cNvSpPr>
            <p:nvPr/>
          </p:nvSpPr>
          <p:spPr bwMode="auto">
            <a:xfrm flipV="1">
              <a:off x="3089" y="184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Line 29"/>
            <p:cNvSpPr>
              <a:spLocks noChangeShapeType="1"/>
            </p:cNvSpPr>
            <p:nvPr/>
          </p:nvSpPr>
          <p:spPr bwMode="auto">
            <a:xfrm flipV="1">
              <a:off x="3089" y="172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Line 30"/>
            <p:cNvSpPr>
              <a:spLocks noChangeShapeType="1"/>
            </p:cNvSpPr>
            <p:nvPr/>
          </p:nvSpPr>
          <p:spPr bwMode="auto">
            <a:xfrm flipV="1">
              <a:off x="3089" y="159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Line 31"/>
            <p:cNvSpPr>
              <a:spLocks noChangeShapeType="1"/>
            </p:cNvSpPr>
            <p:nvPr/>
          </p:nvSpPr>
          <p:spPr bwMode="auto">
            <a:xfrm flipV="1">
              <a:off x="3089" y="1469"/>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6" name="Line 32"/>
            <p:cNvSpPr>
              <a:spLocks noChangeShapeType="1"/>
            </p:cNvSpPr>
            <p:nvPr/>
          </p:nvSpPr>
          <p:spPr bwMode="auto">
            <a:xfrm flipV="1">
              <a:off x="3089" y="1343"/>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8" name="Line 33"/>
            <p:cNvSpPr>
              <a:spLocks noChangeShapeType="1"/>
            </p:cNvSpPr>
            <p:nvPr/>
          </p:nvSpPr>
          <p:spPr bwMode="auto">
            <a:xfrm flipV="1">
              <a:off x="3089" y="1217"/>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9" name="Line 34"/>
            <p:cNvSpPr>
              <a:spLocks noChangeShapeType="1"/>
            </p:cNvSpPr>
            <p:nvPr/>
          </p:nvSpPr>
          <p:spPr bwMode="auto">
            <a:xfrm flipV="1">
              <a:off x="3089" y="1092"/>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0" name="Line 35"/>
            <p:cNvSpPr>
              <a:spLocks noChangeShapeType="1"/>
            </p:cNvSpPr>
            <p:nvPr/>
          </p:nvSpPr>
          <p:spPr bwMode="auto">
            <a:xfrm flipV="1">
              <a:off x="3089" y="96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36"/>
            <p:cNvSpPr>
              <a:spLocks noChangeShapeType="1"/>
            </p:cNvSpPr>
            <p:nvPr/>
          </p:nvSpPr>
          <p:spPr bwMode="auto">
            <a:xfrm flipV="1">
              <a:off x="3089" y="84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37"/>
            <p:cNvSpPr>
              <a:spLocks noChangeShapeType="1"/>
            </p:cNvSpPr>
            <p:nvPr/>
          </p:nvSpPr>
          <p:spPr bwMode="auto">
            <a:xfrm flipV="1">
              <a:off x="3089" y="71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Line 38"/>
            <p:cNvSpPr>
              <a:spLocks noChangeShapeType="1"/>
            </p:cNvSpPr>
            <p:nvPr/>
          </p:nvSpPr>
          <p:spPr bwMode="auto">
            <a:xfrm flipV="1">
              <a:off x="3089" y="589"/>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Line 39"/>
            <p:cNvSpPr>
              <a:spLocks noChangeShapeType="1"/>
            </p:cNvSpPr>
            <p:nvPr/>
          </p:nvSpPr>
          <p:spPr bwMode="auto">
            <a:xfrm flipV="1">
              <a:off x="3089" y="470"/>
              <a:ext cx="0" cy="77"/>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40"/>
            <p:cNvSpPr>
              <a:spLocks noChangeShapeType="1"/>
            </p:cNvSpPr>
            <p:nvPr/>
          </p:nvSpPr>
          <p:spPr bwMode="auto">
            <a:xfrm>
              <a:off x="569"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41"/>
            <p:cNvSpPr>
              <a:spLocks noChangeShapeType="1"/>
            </p:cNvSpPr>
            <p:nvPr/>
          </p:nvSpPr>
          <p:spPr bwMode="auto">
            <a:xfrm>
              <a:off x="695"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42"/>
            <p:cNvSpPr>
              <a:spLocks noChangeShapeType="1"/>
            </p:cNvSpPr>
            <p:nvPr/>
          </p:nvSpPr>
          <p:spPr bwMode="auto">
            <a:xfrm>
              <a:off x="820"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43"/>
            <p:cNvSpPr>
              <a:spLocks noChangeShapeType="1"/>
            </p:cNvSpPr>
            <p:nvPr/>
          </p:nvSpPr>
          <p:spPr bwMode="auto">
            <a:xfrm>
              <a:off x="946"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Line 44"/>
            <p:cNvSpPr>
              <a:spLocks noChangeShapeType="1"/>
            </p:cNvSpPr>
            <p:nvPr/>
          </p:nvSpPr>
          <p:spPr bwMode="auto">
            <a:xfrm>
              <a:off x="1072"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Line 45"/>
            <p:cNvSpPr>
              <a:spLocks noChangeShapeType="1"/>
            </p:cNvSpPr>
            <p:nvPr/>
          </p:nvSpPr>
          <p:spPr bwMode="auto">
            <a:xfrm>
              <a:off x="1197"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Line 46"/>
            <p:cNvSpPr>
              <a:spLocks noChangeShapeType="1"/>
            </p:cNvSpPr>
            <p:nvPr/>
          </p:nvSpPr>
          <p:spPr bwMode="auto">
            <a:xfrm>
              <a:off x="1323"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Line 47"/>
            <p:cNvSpPr>
              <a:spLocks noChangeShapeType="1"/>
            </p:cNvSpPr>
            <p:nvPr/>
          </p:nvSpPr>
          <p:spPr bwMode="auto">
            <a:xfrm>
              <a:off x="1449"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Line 48"/>
            <p:cNvSpPr>
              <a:spLocks noChangeShapeType="1"/>
            </p:cNvSpPr>
            <p:nvPr/>
          </p:nvSpPr>
          <p:spPr bwMode="auto">
            <a:xfrm>
              <a:off x="1574" y="2988"/>
              <a:ext cx="81"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Line 49"/>
            <p:cNvSpPr>
              <a:spLocks noChangeShapeType="1"/>
            </p:cNvSpPr>
            <p:nvPr/>
          </p:nvSpPr>
          <p:spPr bwMode="auto">
            <a:xfrm>
              <a:off x="1700" y="2988"/>
              <a:ext cx="80"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Line 50"/>
            <p:cNvSpPr>
              <a:spLocks noChangeShapeType="1"/>
            </p:cNvSpPr>
            <p:nvPr/>
          </p:nvSpPr>
          <p:spPr bwMode="auto">
            <a:xfrm>
              <a:off x="1822"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Line 51"/>
            <p:cNvSpPr>
              <a:spLocks noChangeShapeType="1"/>
            </p:cNvSpPr>
            <p:nvPr/>
          </p:nvSpPr>
          <p:spPr bwMode="auto">
            <a:xfrm>
              <a:off x="1948"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Line 52"/>
            <p:cNvSpPr>
              <a:spLocks noChangeShapeType="1"/>
            </p:cNvSpPr>
            <p:nvPr/>
          </p:nvSpPr>
          <p:spPr bwMode="auto">
            <a:xfrm>
              <a:off x="2074"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Line 53"/>
            <p:cNvSpPr>
              <a:spLocks noChangeShapeType="1"/>
            </p:cNvSpPr>
            <p:nvPr/>
          </p:nvSpPr>
          <p:spPr bwMode="auto">
            <a:xfrm>
              <a:off x="2199"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Line 54"/>
            <p:cNvSpPr>
              <a:spLocks noChangeShapeType="1"/>
            </p:cNvSpPr>
            <p:nvPr/>
          </p:nvSpPr>
          <p:spPr bwMode="auto">
            <a:xfrm>
              <a:off x="2325"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Line 55"/>
            <p:cNvSpPr>
              <a:spLocks noChangeShapeType="1"/>
            </p:cNvSpPr>
            <p:nvPr/>
          </p:nvSpPr>
          <p:spPr bwMode="auto">
            <a:xfrm>
              <a:off x="2451"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Line 56"/>
            <p:cNvSpPr>
              <a:spLocks noChangeShapeType="1"/>
            </p:cNvSpPr>
            <p:nvPr/>
          </p:nvSpPr>
          <p:spPr bwMode="auto">
            <a:xfrm>
              <a:off x="2576"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Line 57"/>
            <p:cNvSpPr>
              <a:spLocks noChangeShapeType="1"/>
            </p:cNvSpPr>
            <p:nvPr/>
          </p:nvSpPr>
          <p:spPr bwMode="auto">
            <a:xfrm>
              <a:off x="2702"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58"/>
            <p:cNvSpPr>
              <a:spLocks noChangeShapeType="1"/>
            </p:cNvSpPr>
            <p:nvPr/>
          </p:nvSpPr>
          <p:spPr bwMode="auto">
            <a:xfrm>
              <a:off x="2828"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59"/>
            <p:cNvSpPr>
              <a:spLocks noChangeShapeType="1"/>
            </p:cNvSpPr>
            <p:nvPr/>
          </p:nvSpPr>
          <p:spPr bwMode="auto">
            <a:xfrm>
              <a:off x="2953"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60"/>
            <p:cNvSpPr>
              <a:spLocks noChangeShapeType="1"/>
            </p:cNvSpPr>
            <p:nvPr/>
          </p:nvSpPr>
          <p:spPr bwMode="auto">
            <a:xfrm>
              <a:off x="3079"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Line 61"/>
            <p:cNvSpPr>
              <a:spLocks noChangeShapeType="1"/>
            </p:cNvSpPr>
            <p:nvPr/>
          </p:nvSpPr>
          <p:spPr bwMode="auto">
            <a:xfrm>
              <a:off x="3205"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2" name="Line 62"/>
            <p:cNvSpPr>
              <a:spLocks noChangeShapeType="1"/>
            </p:cNvSpPr>
            <p:nvPr/>
          </p:nvSpPr>
          <p:spPr bwMode="auto">
            <a:xfrm>
              <a:off x="3330"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3" name="Line 63"/>
            <p:cNvSpPr>
              <a:spLocks noChangeShapeType="1"/>
            </p:cNvSpPr>
            <p:nvPr/>
          </p:nvSpPr>
          <p:spPr bwMode="auto">
            <a:xfrm>
              <a:off x="3456"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4" name="Line 64"/>
            <p:cNvSpPr>
              <a:spLocks noChangeShapeType="1"/>
            </p:cNvSpPr>
            <p:nvPr/>
          </p:nvSpPr>
          <p:spPr bwMode="auto">
            <a:xfrm>
              <a:off x="3582"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5" name="Line 65"/>
            <p:cNvSpPr>
              <a:spLocks noChangeShapeType="1"/>
            </p:cNvSpPr>
            <p:nvPr/>
          </p:nvSpPr>
          <p:spPr bwMode="auto">
            <a:xfrm>
              <a:off x="3707"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6" name="Line 66"/>
            <p:cNvSpPr>
              <a:spLocks noChangeShapeType="1"/>
            </p:cNvSpPr>
            <p:nvPr/>
          </p:nvSpPr>
          <p:spPr bwMode="auto">
            <a:xfrm>
              <a:off x="3833"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7" name="Line 67"/>
            <p:cNvSpPr>
              <a:spLocks noChangeShapeType="1"/>
            </p:cNvSpPr>
            <p:nvPr/>
          </p:nvSpPr>
          <p:spPr bwMode="auto">
            <a:xfrm>
              <a:off x="3959"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8" name="Line 68"/>
            <p:cNvSpPr>
              <a:spLocks noChangeShapeType="1"/>
            </p:cNvSpPr>
            <p:nvPr/>
          </p:nvSpPr>
          <p:spPr bwMode="auto">
            <a:xfrm>
              <a:off x="4084"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9" name="Line 69"/>
            <p:cNvSpPr>
              <a:spLocks noChangeShapeType="1"/>
            </p:cNvSpPr>
            <p:nvPr/>
          </p:nvSpPr>
          <p:spPr bwMode="auto">
            <a:xfrm>
              <a:off x="4210"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 name="Line 70"/>
            <p:cNvSpPr>
              <a:spLocks noChangeShapeType="1"/>
            </p:cNvSpPr>
            <p:nvPr/>
          </p:nvSpPr>
          <p:spPr bwMode="auto">
            <a:xfrm>
              <a:off x="4336" y="2988"/>
              <a:ext cx="83"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1" name="Line 71"/>
            <p:cNvSpPr>
              <a:spLocks noChangeShapeType="1"/>
            </p:cNvSpPr>
            <p:nvPr/>
          </p:nvSpPr>
          <p:spPr bwMode="auto">
            <a:xfrm>
              <a:off x="4461"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2" name="Line 72"/>
            <p:cNvSpPr>
              <a:spLocks noChangeShapeType="1"/>
            </p:cNvSpPr>
            <p:nvPr/>
          </p:nvSpPr>
          <p:spPr bwMode="auto">
            <a:xfrm>
              <a:off x="4587"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3" name="Line 73"/>
            <p:cNvSpPr>
              <a:spLocks noChangeShapeType="1"/>
            </p:cNvSpPr>
            <p:nvPr/>
          </p:nvSpPr>
          <p:spPr bwMode="auto">
            <a:xfrm>
              <a:off x="4713"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4" name="Line 74"/>
            <p:cNvSpPr>
              <a:spLocks noChangeShapeType="1"/>
            </p:cNvSpPr>
            <p:nvPr/>
          </p:nvSpPr>
          <p:spPr bwMode="auto">
            <a:xfrm>
              <a:off x="4838"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5" name="Line 75"/>
            <p:cNvSpPr>
              <a:spLocks noChangeShapeType="1"/>
            </p:cNvSpPr>
            <p:nvPr/>
          </p:nvSpPr>
          <p:spPr bwMode="auto">
            <a:xfrm>
              <a:off x="4964"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6" name="Line 76"/>
            <p:cNvSpPr>
              <a:spLocks noChangeShapeType="1"/>
            </p:cNvSpPr>
            <p:nvPr/>
          </p:nvSpPr>
          <p:spPr bwMode="auto">
            <a:xfrm>
              <a:off x="5090"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7" name="Line 77"/>
            <p:cNvSpPr>
              <a:spLocks noChangeShapeType="1"/>
            </p:cNvSpPr>
            <p:nvPr/>
          </p:nvSpPr>
          <p:spPr bwMode="auto">
            <a:xfrm>
              <a:off x="5215"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8" name="Line 78"/>
            <p:cNvSpPr>
              <a:spLocks noChangeShapeType="1"/>
            </p:cNvSpPr>
            <p:nvPr/>
          </p:nvSpPr>
          <p:spPr bwMode="auto">
            <a:xfrm>
              <a:off x="5341"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9" name="Line 79"/>
            <p:cNvSpPr>
              <a:spLocks noChangeShapeType="1"/>
            </p:cNvSpPr>
            <p:nvPr/>
          </p:nvSpPr>
          <p:spPr bwMode="auto">
            <a:xfrm>
              <a:off x="5467" y="2988"/>
              <a:ext cx="84"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0" name="Line 80"/>
            <p:cNvSpPr>
              <a:spLocks noChangeShapeType="1"/>
            </p:cNvSpPr>
            <p:nvPr/>
          </p:nvSpPr>
          <p:spPr bwMode="auto">
            <a:xfrm>
              <a:off x="5592" y="2988"/>
              <a:ext cx="18" cy="0"/>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1" name="Freeform 81"/>
            <p:cNvSpPr>
              <a:spLocks/>
            </p:cNvSpPr>
            <p:nvPr/>
          </p:nvSpPr>
          <p:spPr bwMode="auto">
            <a:xfrm>
              <a:off x="660" y="847"/>
              <a:ext cx="4859" cy="2539"/>
            </a:xfrm>
            <a:custGeom>
              <a:avLst/>
              <a:gdLst>
                <a:gd name="T0" fmla="*/ 0 w 1392"/>
                <a:gd name="T1" fmla="*/ 727 h 727"/>
                <a:gd name="T2" fmla="*/ 174 w 1392"/>
                <a:gd name="T3" fmla="*/ 633 h 727"/>
                <a:gd name="T4" fmla="*/ 348 w 1392"/>
                <a:gd name="T5" fmla="*/ 633 h 727"/>
                <a:gd name="T6" fmla="*/ 522 w 1392"/>
                <a:gd name="T7" fmla="*/ 504 h 727"/>
                <a:gd name="T8" fmla="*/ 696 w 1392"/>
                <a:gd name="T9" fmla="*/ 0 h 727"/>
                <a:gd name="T10" fmla="*/ 870 w 1392"/>
                <a:gd name="T11" fmla="*/ 521 h 727"/>
                <a:gd name="T12" fmla="*/ 1044 w 1392"/>
                <a:gd name="T13" fmla="*/ 566 h 727"/>
                <a:gd name="T14" fmla="*/ 1218 w 1392"/>
                <a:gd name="T15" fmla="*/ 699 h 727"/>
                <a:gd name="T16" fmla="*/ 1392 w 1392"/>
                <a:gd name="T17" fmla="*/ 536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727">
                  <a:moveTo>
                    <a:pt x="0" y="727"/>
                  </a:moveTo>
                  <a:lnTo>
                    <a:pt x="174" y="633"/>
                  </a:lnTo>
                  <a:lnTo>
                    <a:pt x="348" y="633"/>
                  </a:lnTo>
                  <a:lnTo>
                    <a:pt x="522" y="504"/>
                  </a:lnTo>
                  <a:lnTo>
                    <a:pt x="696" y="0"/>
                  </a:lnTo>
                  <a:lnTo>
                    <a:pt x="870" y="521"/>
                  </a:lnTo>
                  <a:lnTo>
                    <a:pt x="1044" y="566"/>
                  </a:lnTo>
                  <a:lnTo>
                    <a:pt x="1218" y="699"/>
                  </a:lnTo>
                  <a:lnTo>
                    <a:pt x="1392" y="536"/>
                  </a:lnTo>
                </a:path>
              </a:pathLst>
            </a:custGeom>
            <a:noFill/>
            <a:ln w="22225">
              <a:solidFill>
                <a:srgbClr val="1A476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2" name="Oval 82"/>
            <p:cNvSpPr>
              <a:spLocks noChangeArrowheads="1"/>
            </p:cNvSpPr>
            <p:nvPr/>
          </p:nvSpPr>
          <p:spPr bwMode="auto">
            <a:xfrm>
              <a:off x="628" y="3354"/>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3" name="Oval 83"/>
            <p:cNvSpPr>
              <a:spLocks noChangeArrowheads="1"/>
            </p:cNvSpPr>
            <p:nvPr/>
          </p:nvSpPr>
          <p:spPr bwMode="auto">
            <a:xfrm>
              <a:off x="1236" y="3026"/>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4" name="Oval 84"/>
            <p:cNvSpPr>
              <a:spLocks noChangeArrowheads="1"/>
            </p:cNvSpPr>
            <p:nvPr/>
          </p:nvSpPr>
          <p:spPr bwMode="auto">
            <a:xfrm>
              <a:off x="1843" y="3026"/>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5" name="Oval 85"/>
            <p:cNvSpPr>
              <a:spLocks noChangeArrowheads="1"/>
            </p:cNvSpPr>
            <p:nvPr/>
          </p:nvSpPr>
          <p:spPr bwMode="auto">
            <a:xfrm>
              <a:off x="2451" y="2576"/>
              <a:ext cx="62"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6" name="Oval 86"/>
            <p:cNvSpPr>
              <a:spLocks noChangeArrowheads="1"/>
            </p:cNvSpPr>
            <p:nvPr/>
          </p:nvSpPr>
          <p:spPr bwMode="auto">
            <a:xfrm>
              <a:off x="3058" y="816"/>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7" name="Oval 87"/>
            <p:cNvSpPr>
              <a:spLocks noChangeArrowheads="1"/>
            </p:cNvSpPr>
            <p:nvPr/>
          </p:nvSpPr>
          <p:spPr bwMode="auto">
            <a:xfrm>
              <a:off x="3665" y="2635"/>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8" name="Oval 88"/>
            <p:cNvSpPr>
              <a:spLocks noChangeArrowheads="1"/>
            </p:cNvSpPr>
            <p:nvPr/>
          </p:nvSpPr>
          <p:spPr bwMode="auto">
            <a:xfrm>
              <a:off x="4273" y="2792"/>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9" name="Oval 89"/>
            <p:cNvSpPr>
              <a:spLocks noChangeArrowheads="1"/>
            </p:cNvSpPr>
            <p:nvPr/>
          </p:nvSpPr>
          <p:spPr bwMode="auto">
            <a:xfrm>
              <a:off x="4880" y="3256"/>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0" name="Oval 90"/>
            <p:cNvSpPr>
              <a:spLocks noChangeArrowheads="1"/>
            </p:cNvSpPr>
            <p:nvPr/>
          </p:nvSpPr>
          <p:spPr bwMode="auto">
            <a:xfrm>
              <a:off x="5488" y="2687"/>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1" name="Freeform 91"/>
            <p:cNvSpPr>
              <a:spLocks/>
            </p:cNvSpPr>
            <p:nvPr/>
          </p:nvSpPr>
          <p:spPr bwMode="auto">
            <a:xfrm>
              <a:off x="660" y="585"/>
              <a:ext cx="4859" cy="590"/>
            </a:xfrm>
            <a:custGeom>
              <a:avLst/>
              <a:gdLst>
                <a:gd name="T0" fmla="*/ 0 w 1392"/>
                <a:gd name="T1" fmla="*/ 169 h 169"/>
                <a:gd name="T2" fmla="*/ 174 w 1392"/>
                <a:gd name="T3" fmla="*/ 118 h 169"/>
                <a:gd name="T4" fmla="*/ 348 w 1392"/>
                <a:gd name="T5" fmla="*/ 78 h 169"/>
                <a:gd name="T6" fmla="*/ 522 w 1392"/>
                <a:gd name="T7" fmla="*/ 42 h 169"/>
                <a:gd name="T8" fmla="*/ 696 w 1392"/>
                <a:gd name="T9" fmla="*/ 0 h 169"/>
                <a:gd name="T10" fmla="*/ 870 w 1392"/>
                <a:gd name="T11" fmla="*/ 19 h 169"/>
                <a:gd name="T12" fmla="*/ 1044 w 1392"/>
                <a:gd name="T13" fmla="*/ 28 h 169"/>
                <a:gd name="T14" fmla="*/ 1218 w 1392"/>
                <a:gd name="T15" fmla="*/ 68 h 169"/>
                <a:gd name="T16" fmla="*/ 1392 w 1392"/>
                <a:gd name="T17" fmla="*/ 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169">
                  <a:moveTo>
                    <a:pt x="0" y="169"/>
                  </a:moveTo>
                  <a:lnTo>
                    <a:pt x="174" y="118"/>
                  </a:lnTo>
                  <a:lnTo>
                    <a:pt x="348" y="78"/>
                  </a:lnTo>
                  <a:lnTo>
                    <a:pt x="522" y="42"/>
                  </a:lnTo>
                  <a:lnTo>
                    <a:pt x="696" y="0"/>
                  </a:lnTo>
                  <a:lnTo>
                    <a:pt x="870" y="19"/>
                  </a:lnTo>
                  <a:lnTo>
                    <a:pt x="1044" y="28"/>
                  </a:lnTo>
                  <a:lnTo>
                    <a:pt x="1218" y="68"/>
                  </a:lnTo>
                  <a:lnTo>
                    <a:pt x="1392" y="52"/>
                  </a:lnTo>
                </a:path>
              </a:pathLst>
            </a:custGeom>
            <a:noFill/>
            <a:ln w="22225">
              <a:solidFill>
                <a:srgbClr val="90353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2" name="Freeform 92"/>
            <p:cNvSpPr>
              <a:spLocks/>
            </p:cNvSpPr>
            <p:nvPr/>
          </p:nvSpPr>
          <p:spPr bwMode="auto">
            <a:xfrm>
              <a:off x="621" y="1130"/>
              <a:ext cx="77" cy="66"/>
            </a:xfrm>
            <a:custGeom>
              <a:avLst/>
              <a:gdLst>
                <a:gd name="T0" fmla="*/ 39 w 77"/>
                <a:gd name="T1" fmla="*/ 0 h 66"/>
                <a:gd name="T2" fmla="*/ 0 w 77"/>
                <a:gd name="T3" fmla="*/ 66 h 66"/>
                <a:gd name="T4" fmla="*/ 77 w 77"/>
                <a:gd name="T5" fmla="*/ 66 h 66"/>
                <a:gd name="T6" fmla="*/ 39 w 77"/>
                <a:gd name="T7" fmla="*/ 0 h 66"/>
              </a:gdLst>
              <a:ahLst/>
              <a:cxnLst>
                <a:cxn ang="0">
                  <a:pos x="T0" y="T1"/>
                </a:cxn>
                <a:cxn ang="0">
                  <a:pos x="T2" y="T3"/>
                </a:cxn>
                <a:cxn ang="0">
                  <a:pos x="T4" y="T5"/>
                </a:cxn>
                <a:cxn ang="0">
                  <a:pos x="T6" y="T7"/>
                </a:cxn>
              </a:cxnLst>
              <a:rect l="0" t="0" r="r" b="b"/>
              <a:pathLst>
                <a:path w="77" h="66">
                  <a:moveTo>
                    <a:pt x="39" y="0"/>
                  </a:moveTo>
                  <a:lnTo>
                    <a:pt x="0" y="66"/>
                  </a:lnTo>
                  <a:lnTo>
                    <a:pt x="77" y="66"/>
                  </a:lnTo>
                  <a:lnTo>
                    <a:pt x="39"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3" name="Freeform 93"/>
            <p:cNvSpPr>
              <a:spLocks/>
            </p:cNvSpPr>
            <p:nvPr/>
          </p:nvSpPr>
          <p:spPr bwMode="auto">
            <a:xfrm>
              <a:off x="1229" y="955"/>
              <a:ext cx="77" cy="63"/>
            </a:xfrm>
            <a:custGeom>
              <a:avLst/>
              <a:gdLst>
                <a:gd name="T0" fmla="*/ 38 w 77"/>
                <a:gd name="T1" fmla="*/ 0 h 63"/>
                <a:gd name="T2" fmla="*/ 0 w 77"/>
                <a:gd name="T3" fmla="*/ 63 h 63"/>
                <a:gd name="T4" fmla="*/ 77 w 77"/>
                <a:gd name="T5" fmla="*/ 63 h 63"/>
                <a:gd name="T6" fmla="*/ 38 w 77"/>
                <a:gd name="T7" fmla="*/ 0 h 63"/>
              </a:gdLst>
              <a:ahLst/>
              <a:cxnLst>
                <a:cxn ang="0">
                  <a:pos x="T0" y="T1"/>
                </a:cxn>
                <a:cxn ang="0">
                  <a:pos x="T2" y="T3"/>
                </a:cxn>
                <a:cxn ang="0">
                  <a:pos x="T4" y="T5"/>
                </a:cxn>
                <a:cxn ang="0">
                  <a:pos x="T6" y="T7"/>
                </a:cxn>
              </a:cxnLst>
              <a:rect l="0" t="0" r="r" b="b"/>
              <a:pathLst>
                <a:path w="77" h="63">
                  <a:moveTo>
                    <a:pt x="38" y="0"/>
                  </a:moveTo>
                  <a:lnTo>
                    <a:pt x="0" y="63"/>
                  </a:lnTo>
                  <a:lnTo>
                    <a:pt x="77" y="63"/>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4" name="Freeform 94"/>
            <p:cNvSpPr>
              <a:spLocks/>
            </p:cNvSpPr>
            <p:nvPr/>
          </p:nvSpPr>
          <p:spPr bwMode="auto">
            <a:xfrm>
              <a:off x="1836" y="816"/>
              <a:ext cx="77" cy="63"/>
            </a:xfrm>
            <a:custGeom>
              <a:avLst/>
              <a:gdLst>
                <a:gd name="T0" fmla="*/ 39 w 77"/>
                <a:gd name="T1" fmla="*/ 0 h 63"/>
                <a:gd name="T2" fmla="*/ 0 w 77"/>
                <a:gd name="T3" fmla="*/ 63 h 63"/>
                <a:gd name="T4" fmla="*/ 77 w 77"/>
                <a:gd name="T5" fmla="*/ 63 h 63"/>
                <a:gd name="T6" fmla="*/ 39 w 77"/>
                <a:gd name="T7" fmla="*/ 0 h 63"/>
              </a:gdLst>
              <a:ahLst/>
              <a:cxnLst>
                <a:cxn ang="0">
                  <a:pos x="T0" y="T1"/>
                </a:cxn>
                <a:cxn ang="0">
                  <a:pos x="T2" y="T3"/>
                </a:cxn>
                <a:cxn ang="0">
                  <a:pos x="T4" y="T5"/>
                </a:cxn>
                <a:cxn ang="0">
                  <a:pos x="T6" y="T7"/>
                </a:cxn>
              </a:cxnLst>
              <a:rect l="0" t="0" r="r" b="b"/>
              <a:pathLst>
                <a:path w="77" h="63">
                  <a:moveTo>
                    <a:pt x="39" y="0"/>
                  </a:moveTo>
                  <a:lnTo>
                    <a:pt x="0" y="63"/>
                  </a:lnTo>
                  <a:lnTo>
                    <a:pt x="77" y="63"/>
                  </a:lnTo>
                  <a:lnTo>
                    <a:pt x="39"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5" name="Freeform 95"/>
            <p:cNvSpPr>
              <a:spLocks/>
            </p:cNvSpPr>
            <p:nvPr/>
          </p:nvSpPr>
          <p:spPr bwMode="auto">
            <a:xfrm>
              <a:off x="2444" y="687"/>
              <a:ext cx="73" cy="66"/>
            </a:xfrm>
            <a:custGeom>
              <a:avLst/>
              <a:gdLst>
                <a:gd name="T0" fmla="*/ 38 w 73"/>
                <a:gd name="T1" fmla="*/ 0 h 66"/>
                <a:gd name="T2" fmla="*/ 0 w 73"/>
                <a:gd name="T3" fmla="*/ 66 h 66"/>
                <a:gd name="T4" fmla="*/ 73 w 73"/>
                <a:gd name="T5" fmla="*/ 66 h 66"/>
                <a:gd name="T6" fmla="*/ 38 w 73"/>
                <a:gd name="T7" fmla="*/ 0 h 66"/>
              </a:gdLst>
              <a:ahLst/>
              <a:cxnLst>
                <a:cxn ang="0">
                  <a:pos x="T0" y="T1"/>
                </a:cxn>
                <a:cxn ang="0">
                  <a:pos x="T2" y="T3"/>
                </a:cxn>
                <a:cxn ang="0">
                  <a:pos x="T4" y="T5"/>
                </a:cxn>
                <a:cxn ang="0">
                  <a:pos x="T6" y="T7"/>
                </a:cxn>
              </a:cxnLst>
              <a:rect l="0" t="0" r="r" b="b"/>
              <a:pathLst>
                <a:path w="73" h="66">
                  <a:moveTo>
                    <a:pt x="38" y="0"/>
                  </a:moveTo>
                  <a:lnTo>
                    <a:pt x="0" y="66"/>
                  </a:lnTo>
                  <a:lnTo>
                    <a:pt x="73" y="66"/>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6" name="Freeform 96"/>
            <p:cNvSpPr>
              <a:spLocks/>
            </p:cNvSpPr>
            <p:nvPr/>
          </p:nvSpPr>
          <p:spPr bwMode="auto">
            <a:xfrm>
              <a:off x="3051" y="543"/>
              <a:ext cx="73" cy="6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7" name="Freeform 97"/>
            <p:cNvSpPr>
              <a:spLocks/>
            </p:cNvSpPr>
            <p:nvPr/>
          </p:nvSpPr>
          <p:spPr bwMode="auto">
            <a:xfrm>
              <a:off x="3658" y="610"/>
              <a:ext cx="74" cy="63"/>
            </a:xfrm>
            <a:custGeom>
              <a:avLst/>
              <a:gdLst>
                <a:gd name="T0" fmla="*/ 39 w 74"/>
                <a:gd name="T1" fmla="*/ 0 h 63"/>
                <a:gd name="T2" fmla="*/ 0 w 74"/>
                <a:gd name="T3" fmla="*/ 63 h 63"/>
                <a:gd name="T4" fmla="*/ 74 w 74"/>
                <a:gd name="T5" fmla="*/ 63 h 63"/>
                <a:gd name="T6" fmla="*/ 39 w 74"/>
                <a:gd name="T7" fmla="*/ 0 h 63"/>
              </a:gdLst>
              <a:ahLst/>
              <a:cxnLst>
                <a:cxn ang="0">
                  <a:pos x="T0" y="T1"/>
                </a:cxn>
                <a:cxn ang="0">
                  <a:pos x="T2" y="T3"/>
                </a:cxn>
                <a:cxn ang="0">
                  <a:pos x="T4" y="T5"/>
                </a:cxn>
                <a:cxn ang="0">
                  <a:pos x="T6" y="T7"/>
                </a:cxn>
              </a:cxnLst>
              <a:rect l="0" t="0" r="r" b="b"/>
              <a:pathLst>
                <a:path w="74" h="63">
                  <a:moveTo>
                    <a:pt x="39" y="0"/>
                  </a:moveTo>
                  <a:lnTo>
                    <a:pt x="0" y="63"/>
                  </a:lnTo>
                  <a:lnTo>
                    <a:pt x="74" y="63"/>
                  </a:lnTo>
                  <a:lnTo>
                    <a:pt x="39"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8" name="Freeform 98"/>
            <p:cNvSpPr>
              <a:spLocks/>
            </p:cNvSpPr>
            <p:nvPr/>
          </p:nvSpPr>
          <p:spPr bwMode="auto">
            <a:xfrm>
              <a:off x="4266" y="641"/>
              <a:ext cx="73" cy="6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9" name="Freeform 99"/>
            <p:cNvSpPr>
              <a:spLocks/>
            </p:cNvSpPr>
            <p:nvPr/>
          </p:nvSpPr>
          <p:spPr bwMode="auto">
            <a:xfrm>
              <a:off x="4873" y="781"/>
              <a:ext cx="74" cy="63"/>
            </a:xfrm>
            <a:custGeom>
              <a:avLst/>
              <a:gdLst>
                <a:gd name="T0" fmla="*/ 39 w 74"/>
                <a:gd name="T1" fmla="*/ 0 h 63"/>
                <a:gd name="T2" fmla="*/ 0 w 74"/>
                <a:gd name="T3" fmla="*/ 63 h 63"/>
                <a:gd name="T4" fmla="*/ 74 w 74"/>
                <a:gd name="T5" fmla="*/ 63 h 63"/>
                <a:gd name="T6" fmla="*/ 39 w 74"/>
                <a:gd name="T7" fmla="*/ 0 h 63"/>
              </a:gdLst>
              <a:ahLst/>
              <a:cxnLst>
                <a:cxn ang="0">
                  <a:pos x="T0" y="T1"/>
                </a:cxn>
                <a:cxn ang="0">
                  <a:pos x="T2" y="T3"/>
                </a:cxn>
                <a:cxn ang="0">
                  <a:pos x="T4" y="T5"/>
                </a:cxn>
                <a:cxn ang="0">
                  <a:pos x="T6" y="T7"/>
                </a:cxn>
              </a:cxnLst>
              <a:rect l="0" t="0" r="r" b="b"/>
              <a:pathLst>
                <a:path w="74" h="63">
                  <a:moveTo>
                    <a:pt x="39" y="0"/>
                  </a:moveTo>
                  <a:lnTo>
                    <a:pt x="0" y="63"/>
                  </a:lnTo>
                  <a:lnTo>
                    <a:pt x="74" y="63"/>
                  </a:lnTo>
                  <a:lnTo>
                    <a:pt x="39"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0" name="Freeform 100"/>
            <p:cNvSpPr>
              <a:spLocks/>
            </p:cNvSpPr>
            <p:nvPr/>
          </p:nvSpPr>
          <p:spPr bwMode="auto">
            <a:xfrm>
              <a:off x="5481" y="725"/>
              <a:ext cx="73" cy="6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1" name="Line 101"/>
            <p:cNvSpPr>
              <a:spLocks noChangeShapeType="1"/>
            </p:cNvSpPr>
            <p:nvPr/>
          </p:nvSpPr>
          <p:spPr bwMode="auto">
            <a:xfrm flipV="1">
              <a:off x="569" y="470"/>
              <a:ext cx="0" cy="3216"/>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2" name="Line 102"/>
            <p:cNvSpPr>
              <a:spLocks noChangeShapeType="1"/>
            </p:cNvSpPr>
            <p:nvPr/>
          </p:nvSpPr>
          <p:spPr bwMode="auto">
            <a:xfrm flipH="1">
              <a:off x="510" y="3595"/>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3" name="Rectangle 103"/>
            <p:cNvSpPr>
              <a:spLocks noChangeArrowheads="1"/>
            </p:cNvSpPr>
            <p:nvPr/>
          </p:nvSpPr>
          <p:spPr bwMode="auto">
            <a:xfrm rot="16200000">
              <a:off x="210" y="3448"/>
              <a:ext cx="412"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-0.01</a:t>
              </a:r>
              <a:endParaRPr lang="en-US" altLang="en-US">
                <a:solidFill>
                  <a:prstClr val="black"/>
                </a:solidFill>
              </a:endParaRPr>
            </a:p>
          </p:txBody>
        </p:sp>
        <p:sp>
          <p:nvSpPr>
            <p:cNvPr id="424" name="Line 104"/>
            <p:cNvSpPr>
              <a:spLocks noChangeShapeType="1"/>
            </p:cNvSpPr>
            <p:nvPr/>
          </p:nvSpPr>
          <p:spPr bwMode="auto">
            <a:xfrm flipH="1">
              <a:off x="510" y="2988"/>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5" name="Rectangle 105"/>
            <p:cNvSpPr>
              <a:spLocks noChangeArrowheads="1"/>
            </p:cNvSpPr>
            <p:nvPr/>
          </p:nvSpPr>
          <p:spPr bwMode="auto">
            <a:xfrm rot="16200000">
              <a:off x="341" y="2846"/>
              <a:ext cx="15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a:t>
              </a:r>
              <a:endParaRPr lang="en-US" altLang="en-US">
                <a:solidFill>
                  <a:prstClr val="black"/>
                </a:solidFill>
              </a:endParaRPr>
            </a:p>
          </p:txBody>
        </p:sp>
        <p:sp>
          <p:nvSpPr>
            <p:cNvPr id="426" name="Line 106"/>
            <p:cNvSpPr>
              <a:spLocks noChangeShapeType="1"/>
            </p:cNvSpPr>
            <p:nvPr/>
          </p:nvSpPr>
          <p:spPr bwMode="auto">
            <a:xfrm flipH="1">
              <a:off x="510" y="2380"/>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7" name="Rectangle 107"/>
            <p:cNvSpPr>
              <a:spLocks noChangeArrowheads="1"/>
            </p:cNvSpPr>
            <p:nvPr/>
          </p:nvSpPr>
          <p:spPr bwMode="auto">
            <a:xfrm rot="16200000">
              <a:off x="236" y="2235"/>
              <a:ext cx="36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0.01</a:t>
              </a:r>
              <a:endParaRPr lang="en-US" altLang="en-US">
                <a:solidFill>
                  <a:prstClr val="black"/>
                </a:solidFill>
              </a:endParaRPr>
            </a:p>
          </p:txBody>
        </p:sp>
        <p:sp>
          <p:nvSpPr>
            <p:cNvPr id="428" name="Line 108"/>
            <p:cNvSpPr>
              <a:spLocks noChangeShapeType="1"/>
            </p:cNvSpPr>
            <p:nvPr/>
          </p:nvSpPr>
          <p:spPr bwMode="auto">
            <a:xfrm flipH="1">
              <a:off x="510" y="1776"/>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9" name="Rectangle 109"/>
            <p:cNvSpPr>
              <a:spLocks noChangeArrowheads="1"/>
            </p:cNvSpPr>
            <p:nvPr/>
          </p:nvSpPr>
          <p:spPr bwMode="auto">
            <a:xfrm rot="16200000">
              <a:off x="235" y="1631"/>
              <a:ext cx="36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0.02</a:t>
              </a:r>
              <a:endParaRPr lang="en-US" altLang="en-US">
                <a:solidFill>
                  <a:prstClr val="black"/>
                </a:solidFill>
              </a:endParaRPr>
            </a:p>
          </p:txBody>
        </p:sp>
        <p:sp>
          <p:nvSpPr>
            <p:cNvPr id="430" name="Line 110"/>
            <p:cNvSpPr>
              <a:spLocks noChangeShapeType="1"/>
            </p:cNvSpPr>
            <p:nvPr/>
          </p:nvSpPr>
          <p:spPr bwMode="auto">
            <a:xfrm flipH="1">
              <a:off x="510" y="1168"/>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1" name="Rectangle 111"/>
            <p:cNvSpPr>
              <a:spLocks noChangeArrowheads="1"/>
            </p:cNvSpPr>
            <p:nvPr/>
          </p:nvSpPr>
          <p:spPr bwMode="auto">
            <a:xfrm rot="16200000">
              <a:off x="235" y="1023"/>
              <a:ext cx="36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0.03</a:t>
              </a:r>
              <a:endParaRPr lang="en-US" altLang="en-US">
                <a:solidFill>
                  <a:prstClr val="black"/>
                </a:solidFill>
              </a:endParaRPr>
            </a:p>
          </p:txBody>
        </p:sp>
        <p:sp>
          <p:nvSpPr>
            <p:cNvPr id="432" name="Line 112"/>
            <p:cNvSpPr>
              <a:spLocks noChangeShapeType="1"/>
            </p:cNvSpPr>
            <p:nvPr/>
          </p:nvSpPr>
          <p:spPr bwMode="auto">
            <a:xfrm flipH="1">
              <a:off x="510" y="561"/>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3" name="Rectangle 113"/>
            <p:cNvSpPr>
              <a:spLocks noChangeArrowheads="1"/>
            </p:cNvSpPr>
            <p:nvPr/>
          </p:nvSpPr>
          <p:spPr bwMode="auto">
            <a:xfrm rot="16200000">
              <a:off x="236" y="414"/>
              <a:ext cx="36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0.04</a:t>
              </a:r>
              <a:endParaRPr lang="en-US" altLang="en-US">
                <a:solidFill>
                  <a:prstClr val="black"/>
                </a:solidFill>
              </a:endParaRPr>
            </a:p>
          </p:txBody>
        </p:sp>
        <p:sp>
          <p:nvSpPr>
            <p:cNvPr id="435" name="Line 115"/>
            <p:cNvSpPr>
              <a:spLocks noChangeShapeType="1"/>
            </p:cNvSpPr>
            <p:nvPr/>
          </p:nvSpPr>
          <p:spPr bwMode="auto">
            <a:xfrm>
              <a:off x="569" y="3686"/>
              <a:ext cx="5041"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6" name="Line 116"/>
            <p:cNvSpPr>
              <a:spLocks noChangeShapeType="1"/>
            </p:cNvSpPr>
            <p:nvPr/>
          </p:nvSpPr>
          <p:spPr bwMode="auto">
            <a:xfrm>
              <a:off x="660"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7" name="Rectangle 117"/>
            <p:cNvSpPr>
              <a:spLocks noChangeArrowheads="1"/>
            </p:cNvSpPr>
            <p:nvPr/>
          </p:nvSpPr>
          <p:spPr bwMode="auto">
            <a:xfrm>
              <a:off x="597" y="3773"/>
              <a:ext cx="202"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-4</a:t>
              </a:r>
              <a:endParaRPr lang="en-US" altLang="en-US">
                <a:solidFill>
                  <a:prstClr val="black"/>
                </a:solidFill>
              </a:endParaRPr>
            </a:p>
          </p:txBody>
        </p:sp>
        <p:sp>
          <p:nvSpPr>
            <p:cNvPr id="438" name="Line 118"/>
            <p:cNvSpPr>
              <a:spLocks noChangeShapeType="1"/>
            </p:cNvSpPr>
            <p:nvPr/>
          </p:nvSpPr>
          <p:spPr bwMode="auto">
            <a:xfrm>
              <a:off x="1875"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9" name="Rectangle 119"/>
            <p:cNvSpPr>
              <a:spLocks noChangeArrowheads="1"/>
            </p:cNvSpPr>
            <p:nvPr/>
          </p:nvSpPr>
          <p:spPr bwMode="auto">
            <a:xfrm>
              <a:off x="1812" y="3773"/>
              <a:ext cx="202"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-2</a:t>
              </a:r>
              <a:endParaRPr lang="en-US" altLang="en-US">
                <a:solidFill>
                  <a:prstClr val="black"/>
                </a:solidFill>
              </a:endParaRPr>
            </a:p>
          </p:txBody>
        </p:sp>
        <p:sp>
          <p:nvSpPr>
            <p:cNvPr id="440" name="Line 120"/>
            <p:cNvSpPr>
              <a:spLocks noChangeShapeType="1"/>
            </p:cNvSpPr>
            <p:nvPr/>
          </p:nvSpPr>
          <p:spPr bwMode="auto">
            <a:xfrm>
              <a:off x="3089"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1" name="Rectangle 121"/>
            <p:cNvSpPr>
              <a:spLocks noChangeArrowheads="1"/>
            </p:cNvSpPr>
            <p:nvPr/>
          </p:nvSpPr>
          <p:spPr bwMode="auto">
            <a:xfrm>
              <a:off x="3051" y="3773"/>
              <a:ext cx="15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a:t>
              </a:r>
              <a:endParaRPr lang="en-US" altLang="en-US">
                <a:solidFill>
                  <a:prstClr val="black"/>
                </a:solidFill>
              </a:endParaRPr>
            </a:p>
          </p:txBody>
        </p:sp>
        <p:sp>
          <p:nvSpPr>
            <p:cNvPr id="442" name="Line 122"/>
            <p:cNvSpPr>
              <a:spLocks noChangeShapeType="1"/>
            </p:cNvSpPr>
            <p:nvPr/>
          </p:nvSpPr>
          <p:spPr bwMode="auto">
            <a:xfrm>
              <a:off x="4304"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3" name="Rectangle 123"/>
            <p:cNvSpPr>
              <a:spLocks noChangeArrowheads="1"/>
            </p:cNvSpPr>
            <p:nvPr/>
          </p:nvSpPr>
          <p:spPr bwMode="auto">
            <a:xfrm>
              <a:off x="4266" y="3773"/>
              <a:ext cx="15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2</a:t>
              </a:r>
              <a:endParaRPr lang="en-US" altLang="en-US">
                <a:solidFill>
                  <a:prstClr val="black"/>
                </a:solidFill>
              </a:endParaRPr>
            </a:p>
          </p:txBody>
        </p:sp>
        <p:sp>
          <p:nvSpPr>
            <p:cNvPr id="444" name="Line 124"/>
            <p:cNvSpPr>
              <a:spLocks noChangeShapeType="1"/>
            </p:cNvSpPr>
            <p:nvPr/>
          </p:nvSpPr>
          <p:spPr bwMode="auto">
            <a:xfrm>
              <a:off x="5519"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5" name="Rectangle 125"/>
            <p:cNvSpPr>
              <a:spLocks noChangeArrowheads="1"/>
            </p:cNvSpPr>
            <p:nvPr/>
          </p:nvSpPr>
          <p:spPr bwMode="auto">
            <a:xfrm>
              <a:off x="5481" y="3773"/>
              <a:ext cx="15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4</a:t>
              </a:r>
              <a:endParaRPr lang="en-US" altLang="en-US">
                <a:solidFill>
                  <a:prstClr val="black"/>
                </a:solidFill>
              </a:endParaRPr>
            </a:p>
          </p:txBody>
        </p:sp>
        <p:sp>
          <p:nvSpPr>
            <p:cNvPr id="446" name="Rectangle 126"/>
            <p:cNvSpPr>
              <a:spLocks noChangeArrowheads="1"/>
            </p:cNvSpPr>
            <p:nvPr/>
          </p:nvSpPr>
          <p:spPr bwMode="auto">
            <a:xfrm>
              <a:off x="2122" y="3916"/>
              <a:ext cx="208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Years Relative to Own Cohort</a:t>
              </a:r>
              <a:endParaRPr lang="en-US" altLang="en-US">
                <a:solidFill>
                  <a:prstClr val="black"/>
                </a:solidFill>
              </a:endParaRPr>
            </a:p>
          </p:txBody>
        </p:sp>
        <p:sp>
          <p:nvSpPr>
            <p:cNvPr id="447" name="Rectangle 127"/>
            <p:cNvSpPr>
              <a:spLocks noChangeArrowheads="1"/>
            </p:cNvSpPr>
            <p:nvPr/>
          </p:nvSpPr>
          <p:spPr bwMode="auto">
            <a:xfrm>
              <a:off x="3062" y="212"/>
              <a:ext cx="150"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1E2D53"/>
                  </a:solidFill>
                </a:rPr>
                <a:t> </a:t>
              </a:r>
              <a:endParaRPr lang="en-US" altLang="en-US">
                <a:solidFill>
                  <a:prstClr val="black"/>
                </a:solidFill>
              </a:endParaRPr>
            </a:p>
          </p:txBody>
        </p:sp>
      </p:grpSp>
      <p:sp>
        <p:nvSpPr>
          <p:cNvPr id="160" name="TextBox 159"/>
          <p:cNvSpPr txBox="1"/>
          <p:nvPr/>
        </p:nvSpPr>
        <p:spPr>
          <a:xfrm>
            <a:off x="133" y="41798"/>
            <a:ext cx="9143867" cy="369332"/>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anose="020B0604020202020204" pitchFamily="34" charset="0"/>
                <a:cs typeface="Arial" panose="020B0604020202020204" pitchFamily="34" charset="0"/>
              </a:rPr>
              <a:t>Estimates of Exposure Effects Based on Cross-Cohort Variation</a:t>
            </a:r>
          </a:p>
        </p:txBody>
      </p:sp>
      <p:sp>
        <p:nvSpPr>
          <p:cNvPr id="161" name="Rectangle 240"/>
          <p:cNvSpPr>
            <a:spLocks noChangeArrowheads="1"/>
          </p:cNvSpPr>
          <p:nvPr/>
        </p:nvSpPr>
        <p:spPr bwMode="auto">
          <a:xfrm rot="16200000">
            <a:off x="-1253843" y="3041264"/>
            <a:ext cx="299505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Exposure Effect Estimate (</a:t>
            </a:r>
            <a:r>
              <a:rPr lang="en-US" altLang="en-US" dirty="0">
                <a:solidFill>
                  <a:srgbClr val="000000"/>
                </a:solidFill>
                <a:latin typeface="Symbol" panose="05050102010706020507" pitchFamily="18" charset="2"/>
              </a:rPr>
              <a:t>b</a:t>
            </a:r>
            <a:r>
              <a:rPr lang="en-US" altLang="en-US" dirty="0">
                <a:solidFill>
                  <a:srgbClr val="000000"/>
                </a:solidFill>
              </a:rPr>
              <a:t>)</a:t>
            </a:r>
            <a:endParaRPr lang="en-US" altLang="en-US" dirty="0">
              <a:solidFill>
                <a:prstClr val="black"/>
              </a:solidFill>
            </a:endParaRPr>
          </a:p>
        </p:txBody>
      </p:sp>
    </p:spTree>
    <p:extLst>
      <p:ext uri="{BB962C8B-B14F-4D97-AF65-F5344CB8AC3E}">
        <p14:creationId xmlns:p14="http://schemas.microsoft.com/office/powerpoint/2010/main" val="3868112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dirty="0">
                <a:ea typeface="ＭＳ Ｐゴシック"/>
                <a:cs typeface="ＭＳ Ｐゴシック"/>
              </a:rPr>
              <a:t>Distributional Convergence</a:t>
            </a:r>
          </a:p>
        </p:txBody>
      </p:sp>
      <p:sp>
        <p:nvSpPr>
          <p:cNvPr id="125954" name="Content Placeholder 2"/>
          <p:cNvSpPr>
            <a:spLocks noGrp="1"/>
          </p:cNvSpPr>
          <p:nvPr>
            <p:ph idx="1"/>
          </p:nvPr>
        </p:nvSpPr>
        <p:spPr>
          <a:xfrm>
            <a:off x="381000" y="1219200"/>
            <a:ext cx="8534400" cy="5791200"/>
          </a:xfrm>
        </p:spPr>
        <p:txBody>
          <a:bodyPr/>
          <a:lstStyle/>
          <a:p>
            <a:pPr marL="341313" lvl="1" indent="-341313"/>
            <a:r>
              <a:rPr lang="en-US" sz="1800" dirty="0">
                <a:ea typeface="ＭＳ Ｐゴシック"/>
                <a:cs typeface="ＭＳ Ｐゴシック"/>
              </a:rPr>
              <a:t>Next, implement an analogous set of placebo tests by exploiting heterogeneity across realized distribution of incomes</a:t>
            </a:r>
          </a:p>
          <a:p>
            <a:pPr marL="341313" lvl="1" indent="-341313"/>
            <a:endParaRPr lang="en-US" sz="1800" dirty="0">
              <a:ea typeface="ＭＳ Ｐゴシック"/>
              <a:cs typeface="ＭＳ Ｐゴシック"/>
            </a:endParaRPr>
          </a:p>
          <a:p>
            <a:pPr marL="341313" lvl="1" indent="-341313"/>
            <a:r>
              <a:rPr lang="en-US" sz="1800" dirty="0">
                <a:ea typeface="ＭＳ Ｐゴシック"/>
                <a:cs typeface="ＭＳ Ｐゴシック"/>
              </a:rPr>
              <a:t>Areas differ not just in mean child outcomes but also across distribution</a:t>
            </a:r>
          </a:p>
          <a:p>
            <a:pPr marL="400050" lvl="2" indent="0">
              <a:buNone/>
            </a:pPr>
            <a:endParaRPr lang="en-US" sz="1800" dirty="0">
              <a:ea typeface="ＭＳ Ｐゴシック"/>
              <a:cs typeface="ＭＳ Ｐゴシック"/>
            </a:endParaRPr>
          </a:p>
          <a:p>
            <a:pPr marL="341313" lvl="1" indent="-341313"/>
            <a:r>
              <a:rPr lang="en-US" sz="1800" dirty="0">
                <a:ea typeface="ＭＳ Ｐゴシック"/>
                <a:cs typeface="ＭＳ Ｐゴシック"/>
              </a:rPr>
              <a:t>For example, compare outcomes in Boston and San Francisco for children with parents at 25</a:t>
            </a:r>
            <a:r>
              <a:rPr lang="en-US" sz="1800" baseline="30000" dirty="0">
                <a:ea typeface="ＭＳ Ｐゴシック"/>
                <a:cs typeface="ＭＳ Ｐゴシック"/>
              </a:rPr>
              <a:t>th</a:t>
            </a:r>
            <a:r>
              <a:rPr lang="en-US" sz="1800" dirty="0">
                <a:ea typeface="ＭＳ Ｐゴシック"/>
                <a:cs typeface="ＭＳ Ｐゴシック"/>
              </a:rPr>
              <a:t> percentile</a:t>
            </a:r>
          </a:p>
          <a:p>
            <a:pPr marL="341313" lvl="1" indent="-341313"/>
            <a:endParaRPr lang="en-US" sz="1800" dirty="0">
              <a:ea typeface="ＭＳ Ｐゴシック"/>
              <a:cs typeface="ＭＳ Ｐゴシック"/>
            </a:endParaRPr>
          </a:p>
          <a:p>
            <a:pPr marL="741363" lvl="2" indent="-341313"/>
            <a:r>
              <a:rPr lang="en-US" sz="1800" dirty="0">
                <a:ea typeface="ＭＳ Ｐゴシック"/>
                <a:cs typeface="ＭＳ Ｐゴシック"/>
              </a:rPr>
              <a:t>Mean expected rank is 46</a:t>
            </a:r>
            <a:r>
              <a:rPr lang="en-US" sz="1800" baseline="30000" dirty="0">
                <a:ea typeface="ＭＳ Ｐゴシック"/>
                <a:cs typeface="ＭＳ Ｐゴシック"/>
              </a:rPr>
              <a:t>th</a:t>
            </a:r>
            <a:r>
              <a:rPr lang="en-US" sz="1800" dirty="0">
                <a:ea typeface="ＭＳ Ｐゴシック"/>
                <a:cs typeface="ＭＳ Ｐゴシック"/>
              </a:rPr>
              <a:t> percentile in both cities</a:t>
            </a:r>
          </a:p>
          <a:p>
            <a:pPr marL="341313" lvl="1" indent="-341313"/>
            <a:endParaRPr lang="en-US" sz="1800" dirty="0">
              <a:ea typeface="ＭＳ Ｐゴシック"/>
              <a:cs typeface="ＭＳ Ｐゴシック"/>
            </a:endParaRPr>
          </a:p>
          <a:p>
            <a:pPr marL="741363" lvl="2" indent="-341313"/>
            <a:r>
              <a:rPr lang="en-US" sz="1800" dirty="0">
                <a:ea typeface="ＭＳ Ｐゴシック"/>
                <a:cs typeface="ＭＳ Ｐゴシック"/>
              </a:rPr>
              <a:t>Probability of reaching top 10%: 7.3% in SF vs. 5.9% in Boston</a:t>
            </a:r>
          </a:p>
          <a:p>
            <a:pPr marL="741363" lvl="2" indent="-341313"/>
            <a:endParaRPr lang="en-US" sz="1800" dirty="0">
              <a:ea typeface="ＭＳ Ｐゴシック"/>
              <a:cs typeface="ＭＳ Ｐゴシック"/>
            </a:endParaRPr>
          </a:p>
          <a:p>
            <a:pPr marL="741363" lvl="2" indent="-341313"/>
            <a:r>
              <a:rPr lang="en-US" sz="1800" dirty="0">
                <a:ea typeface="ＭＳ Ｐゴシック"/>
                <a:cs typeface="ＭＳ Ｐゴシック"/>
              </a:rPr>
              <a:t>Probability of being in bottom 10%: 15.5% in SF vs. 11.7% in Boston</a:t>
            </a:r>
          </a:p>
        </p:txBody>
      </p:sp>
    </p:spTree>
    <p:extLst>
      <p:ext uri="{BB962C8B-B14F-4D97-AF65-F5344CB8AC3E}">
        <p14:creationId xmlns:p14="http://schemas.microsoft.com/office/powerpoint/2010/main" val="955944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dirty="0">
                <a:ea typeface="ＭＳ Ｐゴシック"/>
                <a:cs typeface="ＭＳ Ｐゴシック"/>
              </a:rPr>
              <a:t>Distributional Convergence</a:t>
            </a:r>
          </a:p>
        </p:txBody>
      </p:sp>
      <p:sp>
        <p:nvSpPr>
          <p:cNvPr id="125954" name="Content Placeholder 2"/>
          <p:cNvSpPr>
            <a:spLocks noGrp="1"/>
          </p:cNvSpPr>
          <p:nvPr>
            <p:ph idx="1"/>
          </p:nvPr>
        </p:nvSpPr>
        <p:spPr>
          <a:xfrm>
            <a:off x="381000" y="1219200"/>
            <a:ext cx="8534400" cy="5791200"/>
          </a:xfrm>
        </p:spPr>
        <p:txBody>
          <a:bodyPr/>
          <a:lstStyle/>
          <a:p>
            <a:pPr marL="341313" lvl="1" indent="-341313"/>
            <a:r>
              <a:rPr lang="en-US" sz="1800" dirty="0">
                <a:ea typeface="ＭＳ Ｐゴシック"/>
                <a:cs typeface="ＭＳ Ｐゴシック"/>
              </a:rPr>
              <a:t>Exposure model predicts convergence to permanent residents’ outcomes not just on means but across </a:t>
            </a:r>
            <a:r>
              <a:rPr lang="en-US" sz="1800" i="1" dirty="0">
                <a:ea typeface="ＭＳ Ｐゴシック"/>
                <a:cs typeface="ＭＳ Ｐゴシック"/>
              </a:rPr>
              <a:t>entire</a:t>
            </a:r>
            <a:r>
              <a:rPr lang="en-US" sz="1800" dirty="0">
                <a:ea typeface="ＭＳ Ｐゴシック"/>
                <a:cs typeface="ＭＳ Ｐゴシック"/>
              </a:rPr>
              <a:t> distribution</a:t>
            </a:r>
          </a:p>
          <a:p>
            <a:pPr marL="341313" lvl="1" indent="-341313"/>
            <a:endParaRPr lang="en-US" sz="1800" dirty="0">
              <a:ea typeface="ＭＳ Ｐゴシック"/>
              <a:cs typeface="ＭＳ Ｐゴシック"/>
            </a:endParaRPr>
          </a:p>
          <a:p>
            <a:pPr marL="741363" lvl="2" indent="-341313"/>
            <a:r>
              <a:rPr lang="en-US" sz="1800" dirty="0">
                <a:ea typeface="ＭＳ Ｐゴシック"/>
                <a:cs typeface="ＭＳ Ｐゴシック"/>
              </a:rPr>
              <a:t>Children who move to SF at younger ages should be more likely to end up in tails than those who move to Boston</a:t>
            </a:r>
          </a:p>
          <a:p>
            <a:pPr marL="341313" lvl="1" indent="-341313"/>
            <a:endParaRPr lang="en-US" sz="1800" dirty="0">
              <a:ea typeface="ＭＳ Ｐゴシック"/>
              <a:cs typeface="ＭＳ Ｐゴシック"/>
            </a:endParaRPr>
          </a:p>
          <a:p>
            <a:pPr marL="341313" lvl="1" indent="-341313"/>
            <a:endParaRPr lang="en-US" sz="1800" dirty="0">
              <a:ea typeface="ＭＳ Ｐゴシック"/>
              <a:cs typeface="ＭＳ Ｐゴシック"/>
            </a:endParaRPr>
          </a:p>
          <a:p>
            <a:pPr marL="341313" lvl="1" indent="-341313"/>
            <a:r>
              <a:rPr lang="en-US" sz="1800" dirty="0">
                <a:ea typeface="ＭＳ Ｐゴシック"/>
                <a:cs typeface="ＭＳ Ｐゴシック"/>
              </a:rPr>
              <a:t>Difficult to know exactly where in the income distribution your child will fall as an adult when moving with a 10 year old</a:t>
            </a:r>
          </a:p>
          <a:p>
            <a:pPr marL="341313" lvl="1" indent="-341313"/>
            <a:endParaRPr lang="en-US" sz="1800" dirty="0">
              <a:ea typeface="ＭＳ Ｐゴシック"/>
              <a:cs typeface="ＭＳ Ｐゴシック"/>
            </a:endParaRPr>
          </a:p>
          <a:p>
            <a:pPr marL="741363" lvl="2" indent="-341313"/>
            <a:r>
              <a:rPr lang="en-US" sz="1800" dirty="0">
                <a:ea typeface="ＭＳ Ｐゴシック"/>
                <a:cs typeface="ＭＳ Ｐゴシック"/>
              </a:rPr>
              <a:t>Also unlikely that unobserved factor </a:t>
            </a:r>
            <a:r>
              <a:rPr lang="en-US" sz="1800" dirty="0">
                <a:latin typeface="Symbol" pitchFamily="18" charset="2"/>
                <a:ea typeface="ＭＳ Ｐゴシック"/>
                <a:cs typeface="ＭＳ Ｐゴシック"/>
              </a:rPr>
              <a:t>q</a:t>
            </a:r>
            <a:r>
              <a:rPr lang="en-US" sz="1800" baseline="-25000" dirty="0">
                <a:ea typeface="ＭＳ Ｐゴシック"/>
                <a:cs typeface="ＭＳ Ｐゴシック"/>
              </a:rPr>
              <a:t>i</a:t>
            </a:r>
            <a:r>
              <a:rPr lang="en-US" sz="1800" dirty="0">
                <a:ea typeface="ＭＳ Ｐゴシック"/>
                <a:cs typeface="ＭＳ Ｐゴシック"/>
              </a:rPr>
              <a:t> would replicate distribution of outcomes in destination area in proportion to exposure time</a:t>
            </a:r>
          </a:p>
          <a:p>
            <a:pPr marL="341313" lvl="1" indent="-341313"/>
            <a:endParaRPr lang="en-US" sz="1800" dirty="0">
              <a:ea typeface="ＭＳ Ｐゴシック"/>
              <a:cs typeface="ＭＳ Ｐゴシック"/>
            </a:endParaRPr>
          </a:p>
          <a:p>
            <a:pPr marL="341313" lvl="1" indent="-341313"/>
            <a:endParaRPr lang="en-US" sz="1800" dirty="0">
              <a:ea typeface="ＭＳ Ｐゴシック"/>
              <a:cs typeface="ＭＳ Ｐゴシック"/>
            </a:endParaRPr>
          </a:p>
          <a:p>
            <a:pPr marL="341313" lvl="1" indent="-341313"/>
            <a:r>
              <a:rPr lang="en-US" sz="1800" dirty="0">
                <a:ea typeface="ＭＳ Ｐゴシック"/>
                <a:cs typeface="ＭＳ Ｐゴシック"/>
              </a:rPr>
              <a:t>Does greater exposure to areas that produce stars increase probability of becoming a star, controlling for mean predicted rank?</a:t>
            </a:r>
          </a:p>
        </p:txBody>
      </p:sp>
    </p:spTree>
    <p:extLst>
      <p:ext uri="{BB962C8B-B14F-4D97-AF65-F5344CB8AC3E}">
        <p14:creationId xmlns:p14="http://schemas.microsoft.com/office/powerpoint/2010/main" val="2113195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 y="41798"/>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rPr>
              <a:t>Exposure Effects on Upper-Tail and Lower-Tail Outcomes</a:t>
            </a:r>
          </a:p>
          <a:p>
            <a:pPr algn="ctr" fontAlgn="base">
              <a:spcBef>
                <a:spcPct val="0"/>
              </a:spcBef>
              <a:spcAft>
                <a:spcPct val="0"/>
              </a:spcAft>
            </a:pPr>
            <a:r>
              <a:rPr lang="en-US" dirty="0">
                <a:solidFill>
                  <a:srgbClr val="1E2D53"/>
                </a:solidFill>
              </a:rPr>
              <a:t>Comparisons of Impacts at P90 and Non-Employment</a:t>
            </a:r>
          </a:p>
        </p:txBody>
      </p:sp>
      <p:graphicFrame>
        <p:nvGraphicFramePr>
          <p:cNvPr id="5" name="Table 4"/>
          <p:cNvGraphicFramePr>
            <a:graphicFrameLocks noGrp="1"/>
          </p:cNvGraphicFramePr>
          <p:nvPr>
            <p:extLst>
              <p:ext uri="{D42A27DB-BD31-4B8C-83A1-F6EECF244321}">
                <p14:modId xmlns:p14="http://schemas.microsoft.com/office/powerpoint/2010/main" val="557554908"/>
              </p:ext>
            </p:extLst>
          </p:nvPr>
        </p:nvGraphicFramePr>
        <p:xfrm>
          <a:off x="228600" y="861606"/>
          <a:ext cx="8686798" cy="4841622"/>
        </p:xfrm>
        <a:graphic>
          <a:graphicData uri="http://schemas.openxmlformats.org/drawingml/2006/table">
            <a:tbl>
              <a:tblPr firstRow="1" firstCol="1" bandRow="1">
                <a:tableStyleId>{F5AB1C69-6EDB-4FF4-983F-18BD219EF322}</a:tableStyleId>
              </a:tblPr>
              <a:tblGrid>
                <a:gridCol w="2667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271981">
                  <a:extLst>
                    <a:ext uri="{9D8B030D-6E8A-4147-A177-3AD203B41FA5}">
                      <a16:colId xmlns:a16="http://schemas.microsoft.com/office/drawing/2014/main" val="20002"/>
                    </a:ext>
                  </a:extLst>
                </a:gridCol>
                <a:gridCol w="718619">
                  <a:extLst>
                    <a:ext uri="{9D8B030D-6E8A-4147-A177-3AD203B41FA5}">
                      <a16:colId xmlns:a16="http://schemas.microsoft.com/office/drawing/2014/main" val="20003"/>
                    </a:ext>
                  </a:extLst>
                </a:gridCol>
                <a:gridCol w="211550">
                  <a:extLst>
                    <a:ext uri="{9D8B030D-6E8A-4147-A177-3AD203B41FA5}">
                      <a16:colId xmlns:a16="http://schemas.microsoft.com/office/drawing/2014/main" val="20004"/>
                    </a:ext>
                  </a:extLst>
                </a:gridCol>
                <a:gridCol w="855250">
                  <a:extLst>
                    <a:ext uri="{9D8B030D-6E8A-4147-A177-3AD203B41FA5}">
                      <a16:colId xmlns:a16="http://schemas.microsoft.com/office/drawing/2014/main" val="20005"/>
                    </a:ext>
                  </a:extLst>
                </a:gridCol>
                <a:gridCol w="152400">
                  <a:extLst>
                    <a:ext uri="{9D8B030D-6E8A-4147-A177-3AD203B41FA5}">
                      <a16:colId xmlns:a16="http://schemas.microsoft.com/office/drawing/2014/main" val="20006"/>
                    </a:ext>
                  </a:extLst>
                </a:gridCol>
                <a:gridCol w="1035260">
                  <a:extLst>
                    <a:ext uri="{9D8B030D-6E8A-4147-A177-3AD203B41FA5}">
                      <a16:colId xmlns:a16="http://schemas.microsoft.com/office/drawing/2014/main" val="20007"/>
                    </a:ext>
                  </a:extLst>
                </a:gridCol>
                <a:gridCol w="930169">
                  <a:extLst>
                    <a:ext uri="{9D8B030D-6E8A-4147-A177-3AD203B41FA5}">
                      <a16:colId xmlns:a16="http://schemas.microsoft.com/office/drawing/2014/main" val="20008"/>
                    </a:ext>
                  </a:extLst>
                </a:gridCol>
                <a:gridCol w="930169">
                  <a:extLst>
                    <a:ext uri="{9D8B030D-6E8A-4147-A177-3AD203B41FA5}">
                      <a16:colId xmlns:a16="http://schemas.microsoft.com/office/drawing/2014/main" val="20009"/>
                    </a:ext>
                  </a:extLst>
                </a:gridCol>
              </a:tblGrid>
              <a:tr h="375324">
                <a:tc>
                  <a:txBody>
                    <a:bodyPr/>
                    <a:lstStyle/>
                    <a:p>
                      <a:pPr marL="0" marR="0" algn="l">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lnT w="381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9">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US" sz="1800" b="0" kern="1200" dirty="0">
                        <a:solidFill>
                          <a:schemeClr val="tx1"/>
                        </a:solidFill>
                        <a:effectLst/>
                        <a:latin typeface="+mn-lt"/>
                        <a:ea typeface="Calibri"/>
                        <a:cs typeface="Times New Roman"/>
                      </a:endParaRPr>
                    </a:p>
                  </a:txBody>
                  <a:tcPr marL="51786" marR="51786" marT="0" marB="0" anchor="b">
                    <a:lnT w="381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5670">
                <a:tc>
                  <a:txBody>
                    <a:bodyPr/>
                    <a:lstStyle/>
                    <a:p>
                      <a:pPr marL="0" marR="0" algn="l">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lnT w="38100" cap="flat" cmpd="sng" algn="ctr">
                      <a:solidFill>
                        <a:schemeClr val="tx1"/>
                      </a:solidFill>
                      <a:prstDash val="solid"/>
                      <a:round/>
                      <a:headEnd type="none" w="med" len="med"/>
                      <a:tailEnd type="none" w="med" len="med"/>
                    </a:lnT>
                  </a:tcPr>
                </a:tc>
                <a:tc gridSpan="9">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tx1"/>
                          </a:solidFill>
                          <a:effectLst/>
                          <a:latin typeface="+mn-lt"/>
                          <a:ea typeface="Calibri"/>
                          <a:cs typeface="Times New Roman"/>
                        </a:rPr>
                        <a:t>Dependent Variable</a:t>
                      </a:r>
                    </a:p>
                  </a:txBody>
                  <a:tcPr marL="51786" marR="51786" marT="0" marB="0" anchor="b">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pPr marL="0" marR="0" algn="ctr">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lnT w="381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lnT w="381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b">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indent="0" algn="ctr" defTabSz="457200" rtl="0" eaLnBrk="1" fontAlgn="b" latinLnBrk="0" hangingPunct="1">
                        <a:lnSpc>
                          <a:spcPct val="115000"/>
                        </a:lnSpc>
                        <a:spcBef>
                          <a:spcPts val="0"/>
                        </a:spcBef>
                        <a:spcAft>
                          <a:spcPts val="0"/>
                        </a:spcAft>
                        <a:buClrTx/>
                        <a:buSzTx/>
                        <a:buFontTx/>
                        <a:buNone/>
                        <a:tabLst/>
                        <a:defRPr/>
                      </a:pPr>
                      <a:endParaRPr lang="en-US" sz="1800" b="0" kern="1200" dirty="0">
                        <a:solidFill>
                          <a:schemeClr val="tx1"/>
                        </a:solidFill>
                        <a:effectLst/>
                        <a:latin typeface="+mn-lt"/>
                        <a:ea typeface="Calibri"/>
                        <a:cs typeface="Times New Roman"/>
                      </a:endParaRPr>
                    </a:p>
                  </a:txBody>
                  <a:tcPr marL="51786" marR="51786" marT="0" marB="0" anchor="b">
                    <a:lnT w="381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lnT w="381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marL="0" marR="0" algn="ctr" fontAlgn="b">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lnT w="381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6546">
                <a:tc>
                  <a:txBody>
                    <a:bodyPr/>
                    <a:lstStyle/>
                    <a:p>
                      <a:pPr marL="0" marR="0" algn="l">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tc>
                <a:tc gridSpan="2">
                  <a:txBody>
                    <a:bodyPr/>
                    <a:lstStyle/>
                    <a:p>
                      <a:endParaRPr lang="en-US" dirty="0"/>
                    </a:p>
                  </a:txBody>
                  <a:tcPr marL="51786" marR="51786" marT="0" marB="0" anchor="b">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endParaRPr lang="en-US" dirty="0"/>
                    </a:p>
                  </a:txBody>
                  <a:tcPr marL="51786" marR="51786" marT="0" marB="0" anchor="b">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endParaRPr lang="en-US" dirty="0"/>
                    </a:p>
                  </a:txBody>
                  <a:tcPr marL="51786" marR="51786" marT="0" marB="0" anchor="b">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en-US" dirty="0"/>
                    </a:p>
                  </a:txBody>
                  <a:tcPr marL="51786" marR="51786" marT="0" marB="0" anchor="b">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en-US" dirty="0"/>
                    </a:p>
                  </a:txBody>
                  <a:tcPr marL="51786" marR="51786" marT="0" marB="0" anchor="b">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en-US" dirty="0"/>
                    </a:p>
                  </a:txBody>
                  <a:tcPr marL="51786" marR="51786" marT="0" marB="0" anchor="b">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en-US" dirty="0"/>
                    </a:p>
                  </a:txBody>
                  <a:tcPr marL="51786" marR="51786" marT="0" marB="0" anchor="b">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5324">
                <a:tc>
                  <a:txBody>
                    <a:bodyPr/>
                    <a:lstStyle/>
                    <a:p>
                      <a:pPr marL="0" marR="0" algn="l">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tc>
                <a:tc gridSpan="5">
                  <a:txBody>
                    <a:bodyPr/>
                    <a:lstStyle/>
                    <a:p>
                      <a:pPr marL="0" marR="0" algn="ctr" fontAlgn="b">
                        <a:lnSpc>
                          <a:spcPct val="115000"/>
                        </a:lnSpc>
                        <a:spcBef>
                          <a:spcPts val="0"/>
                        </a:spcBef>
                        <a:spcAft>
                          <a:spcPts val="0"/>
                        </a:spcAft>
                      </a:pPr>
                      <a:r>
                        <a:rPr lang="en-US" sz="1800" b="0" kern="1200" dirty="0">
                          <a:solidFill>
                            <a:schemeClr val="tx1"/>
                          </a:solidFill>
                          <a:effectLst/>
                          <a:latin typeface="+mn-lt"/>
                          <a:ea typeface="Calibri"/>
                          <a:cs typeface="Times New Roman"/>
                        </a:rPr>
                        <a:t>Child Rank in top 10%</a:t>
                      </a:r>
                    </a:p>
                  </a:txBody>
                  <a:tcPr marL="51786" marR="51786" marT="0" marB="0" anchor="ctr">
                    <a:lnT w="381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marL="0" marR="0" indent="0" algn="ctr" defTabSz="457200" rtl="0" eaLnBrk="1" fontAlgn="b" latinLnBrk="0" hangingPunct="1">
                        <a:lnSpc>
                          <a:spcPct val="115000"/>
                        </a:lnSpc>
                        <a:spcBef>
                          <a:spcPts val="0"/>
                        </a:spcBef>
                        <a:spcAft>
                          <a:spcPts val="0"/>
                        </a:spcAft>
                        <a:buClrTx/>
                        <a:buSzTx/>
                        <a:buFontTx/>
                        <a:buNone/>
                        <a:tabLst/>
                        <a:defRPr/>
                      </a:pPr>
                      <a:r>
                        <a:rPr lang="en-US" sz="1800" b="0" kern="1200" dirty="0">
                          <a:solidFill>
                            <a:schemeClr val="tx1"/>
                          </a:solidFill>
                          <a:effectLst/>
                          <a:latin typeface="+mn-lt"/>
                          <a:ea typeface="Calibri"/>
                          <a:cs typeface="Times New Roman"/>
                        </a:rPr>
                        <a:t>Child Unemployed</a:t>
                      </a:r>
                    </a:p>
                  </a:txBody>
                  <a:tcPr marL="51786" marR="51786" marT="0" marB="0" anchor="ctr">
                    <a:lnT w="381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82880">
                <a:tc>
                  <a:txBody>
                    <a:bodyPr/>
                    <a:lstStyle/>
                    <a:p>
                      <a:pPr marL="0" marR="0" algn="l">
                        <a:lnSpc>
                          <a:spcPct val="115000"/>
                        </a:lnSpc>
                        <a:spcBef>
                          <a:spcPts val="0"/>
                        </a:spcBef>
                        <a:spcAft>
                          <a:spcPts val="0"/>
                        </a:spcAft>
                      </a:pPr>
                      <a:endParaRPr lang="en-US" sz="1200" b="0" dirty="0">
                        <a:solidFill>
                          <a:schemeClr val="tx1"/>
                        </a:solidFill>
                        <a:effectLst/>
                        <a:latin typeface="+mn-lt"/>
                        <a:ea typeface="Calibri"/>
                        <a:cs typeface="Times New Roman"/>
                      </a:endParaRPr>
                    </a:p>
                  </a:txBody>
                  <a:tcPr marL="51786" marR="51786" marT="0" marB="0" anchor="ctr">
                    <a:lnR w="12700" cmpd="sng">
                      <a:noFill/>
                    </a:lnR>
                  </a:tcPr>
                </a:tc>
                <a:tc>
                  <a:txBody>
                    <a:bodyPr/>
                    <a:lstStyle/>
                    <a:p>
                      <a:pPr marL="0" marR="0" algn="ctr" fontAlgn="b">
                        <a:lnSpc>
                          <a:spcPct val="115000"/>
                        </a:lnSpc>
                        <a:spcBef>
                          <a:spcPts val="0"/>
                        </a:spcBef>
                        <a:spcAft>
                          <a:spcPts val="0"/>
                        </a:spcAft>
                      </a:pPr>
                      <a:r>
                        <a:rPr lang="en-US" sz="1800" b="0" kern="1200" dirty="0">
                          <a:solidFill>
                            <a:schemeClr val="tx1"/>
                          </a:solidFill>
                          <a:effectLst/>
                          <a:latin typeface="+mn-lt"/>
                          <a:ea typeface="Calibri"/>
                          <a:cs typeface="Times New Roman"/>
                        </a:rPr>
                        <a:t>(1)</a:t>
                      </a:r>
                    </a:p>
                  </a:txBody>
                  <a:tcPr marL="51786" marR="51786" marT="0" marB="0" anchor="b">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fontAlgn="b">
                        <a:lnSpc>
                          <a:spcPct val="115000"/>
                        </a:lnSpc>
                        <a:spcBef>
                          <a:spcPts val="0"/>
                        </a:spcBef>
                        <a:spcAft>
                          <a:spcPts val="0"/>
                        </a:spcAft>
                      </a:pPr>
                      <a:r>
                        <a:rPr lang="en-US" sz="1800" b="0" kern="1200" dirty="0">
                          <a:solidFill>
                            <a:schemeClr val="tx1"/>
                          </a:solidFill>
                          <a:effectLst/>
                          <a:latin typeface="+mn-lt"/>
                          <a:ea typeface="Calibri"/>
                          <a:cs typeface="Times New Roman"/>
                        </a:rPr>
                        <a:t>(2)</a:t>
                      </a:r>
                    </a:p>
                  </a:txBody>
                  <a:tcPr marL="51786" marR="51786" marT="0" marB="0" anchor="b">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fontAlgn="b">
                        <a:lnSpc>
                          <a:spcPct val="115000"/>
                        </a:lnSpc>
                        <a:spcBef>
                          <a:spcPts val="0"/>
                        </a:spcBef>
                        <a:spcAft>
                          <a:spcPts val="0"/>
                        </a:spcAft>
                      </a:pPr>
                      <a:endParaRPr lang="en-US" sz="1800" b="0" kern="1200" dirty="0">
                        <a:solidFill>
                          <a:schemeClr val="tx1"/>
                        </a:solidFill>
                        <a:effectLst/>
                        <a:latin typeface="+mn-lt"/>
                        <a:ea typeface="Calibri"/>
                        <a:cs typeface="Times New Roman"/>
                      </a:endParaRPr>
                    </a:p>
                  </a:txBody>
                  <a:tcPr marL="51786" marR="51786" marT="0" marB="0" anchor="b">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fontAlgn="b">
                        <a:lnSpc>
                          <a:spcPct val="115000"/>
                        </a:lnSpc>
                        <a:spcBef>
                          <a:spcPts val="0"/>
                        </a:spcBef>
                        <a:spcAft>
                          <a:spcPts val="0"/>
                        </a:spcAft>
                      </a:pPr>
                      <a:r>
                        <a:rPr lang="en-US" sz="1800" b="0" kern="1200" dirty="0">
                          <a:solidFill>
                            <a:schemeClr val="tx1"/>
                          </a:solidFill>
                          <a:effectLst/>
                          <a:latin typeface="+mn-lt"/>
                          <a:ea typeface="Calibri"/>
                          <a:cs typeface="Times New Roman"/>
                        </a:rPr>
                        <a:t>(3)</a:t>
                      </a:r>
                    </a:p>
                  </a:txBody>
                  <a:tcPr marL="51786" marR="51786" marT="0" marB="0" anchor="b">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fontAlgn="b">
                        <a:lnSpc>
                          <a:spcPct val="115000"/>
                        </a:lnSpc>
                        <a:spcBef>
                          <a:spcPts val="0"/>
                        </a:spcBef>
                        <a:spcAft>
                          <a:spcPts val="0"/>
                        </a:spcAft>
                      </a:pPr>
                      <a:endParaRPr lang="en-US" sz="1800" b="0" kern="1200" dirty="0">
                        <a:solidFill>
                          <a:schemeClr val="tx1"/>
                        </a:solidFill>
                        <a:effectLst/>
                        <a:latin typeface="+mn-lt"/>
                        <a:ea typeface="Calibri"/>
                        <a:cs typeface="Times New Roman"/>
                      </a:endParaRPr>
                    </a:p>
                  </a:txBody>
                  <a:tcPr marL="51786" marR="51786" marT="0" marB="0" anchor="b">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b" latinLnBrk="0" hangingPunct="1">
                        <a:lnSpc>
                          <a:spcPct val="115000"/>
                        </a:lnSpc>
                        <a:spcBef>
                          <a:spcPts val="0"/>
                        </a:spcBef>
                        <a:spcAft>
                          <a:spcPts val="0"/>
                        </a:spcAft>
                        <a:buClrTx/>
                        <a:buSzTx/>
                        <a:buFontTx/>
                        <a:buNone/>
                        <a:tabLst/>
                        <a:defRPr/>
                      </a:pPr>
                      <a:r>
                        <a:rPr lang="en-US" sz="1800" b="0" kern="1200" dirty="0">
                          <a:solidFill>
                            <a:schemeClr val="tx1"/>
                          </a:solidFill>
                          <a:effectLst/>
                          <a:latin typeface="+mn-lt"/>
                          <a:ea typeface="Calibri"/>
                          <a:cs typeface="Times New Roman"/>
                        </a:rPr>
                        <a:t>(4)</a:t>
                      </a:r>
                    </a:p>
                  </a:txBody>
                  <a:tcPr marL="51786" marR="51786" marT="0" marB="0" anchor="b">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b" latinLnBrk="0" hangingPunct="1">
                        <a:lnSpc>
                          <a:spcPct val="115000"/>
                        </a:lnSpc>
                        <a:spcBef>
                          <a:spcPts val="0"/>
                        </a:spcBef>
                        <a:spcAft>
                          <a:spcPts val="0"/>
                        </a:spcAft>
                        <a:buClrTx/>
                        <a:buSzTx/>
                        <a:buFontTx/>
                        <a:buNone/>
                        <a:tabLst/>
                        <a:defRPr/>
                      </a:pPr>
                      <a:r>
                        <a:rPr lang="en-US" sz="1800" b="0" kern="1200" dirty="0">
                          <a:solidFill>
                            <a:schemeClr val="tx1"/>
                          </a:solidFill>
                          <a:effectLst/>
                          <a:latin typeface="+mn-lt"/>
                          <a:ea typeface="Calibri"/>
                          <a:cs typeface="Times New Roman"/>
                        </a:rPr>
                        <a:t>(5)</a:t>
                      </a:r>
                    </a:p>
                  </a:txBody>
                  <a:tcPr marL="51786" marR="51786" marT="0" marB="0" anchor="b">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b" latinLnBrk="0" hangingPunct="1">
                        <a:lnSpc>
                          <a:spcPct val="115000"/>
                        </a:lnSpc>
                        <a:spcBef>
                          <a:spcPts val="0"/>
                        </a:spcBef>
                        <a:spcAft>
                          <a:spcPts val="0"/>
                        </a:spcAft>
                        <a:buClrTx/>
                        <a:buSzTx/>
                        <a:buFontTx/>
                        <a:buNone/>
                        <a:tabLst/>
                        <a:defRPr/>
                      </a:pPr>
                      <a:r>
                        <a:rPr lang="en-US" sz="1800" b="0" kern="1200" dirty="0">
                          <a:solidFill>
                            <a:schemeClr val="tx1"/>
                          </a:solidFill>
                          <a:effectLst/>
                          <a:latin typeface="+mn-lt"/>
                          <a:ea typeface="Calibri"/>
                          <a:cs typeface="Times New Roman"/>
                        </a:rPr>
                        <a:t>(6)</a:t>
                      </a:r>
                    </a:p>
                  </a:txBody>
                  <a:tcPr marL="51786" marR="51786" marT="0" marB="0" anchor="b">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6283">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b="0" dirty="0">
                          <a:solidFill>
                            <a:schemeClr val="tx1"/>
                          </a:solidFill>
                          <a:effectLst/>
                          <a:latin typeface="+mn-lt"/>
                          <a:ea typeface="Calibri"/>
                          <a:cs typeface="Times New Roman"/>
                        </a:rPr>
                        <a:t>Distributional Prediction</a:t>
                      </a:r>
                    </a:p>
                  </a:txBody>
                  <a:tcPr marL="51786" marR="51786" marT="0" marB="0" anchor="b">
                    <a:lnR w="12700" cmpd="sng">
                      <a:noFill/>
                    </a:lnR>
                  </a:tcPr>
                </a:tc>
                <a:tc>
                  <a:txBody>
                    <a:bodyPr/>
                    <a:lstStyle/>
                    <a:p>
                      <a:pPr algn="ctr" rtl="0" fontAlgn="b"/>
                      <a:r>
                        <a:rPr lang="en-US" sz="1800" b="0" i="0" u="none" strike="noStrike" dirty="0">
                          <a:solidFill>
                            <a:srgbClr val="000000"/>
                          </a:solidFill>
                          <a:effectLst/>
                          <a:latin typeface="+mj-lt"/>
                        </a:rPr>
                        <a:t>0.043 </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endParaRPr lang="en-US" sz="1800" dirty="0"/>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800" b="0" i="0" u="none" strike="noStrike">
                        <a:solidFill>
                          <a:srgbClr val="000000"/>
                        </a:solidFill>
                        <a:effectLst/>
                        <a:latin typeface="+mj-lt"/>
                      </a:endParaRP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ctr" rtl="0" fontAlgn="b"/>
                      <a:r>
                        <a:rPr lang="en-US" sz="1800" b="0" i="0" u="none" strike="noStrike" dirty="0">
                          <a:solidFill>
                            <a:srgbClr val="000000"/>
                          </a:solidFill>
                          <a:effectLst/>
                          <a:latin typeface="+mj-lt"/>
                        </a:rPr>
                        <a:t>0.040 </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rtl="0" fontAlgn="b"/>
                      <a:endParaRPr lang="en-US" sz="1800" b="0" i="0" u="none" strike="noStrike" dirty="0">
                        <a:solidFill>
                          <a:srgbClr val="000000"/>
                        </a:solidFill>
                        <a:effectLst/>
                        <a:latin typeface="+mj-lt"/>
                      </a:endParaRP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endParaRPr lang="en-US" sz="1800" b="0" i="0" u="none" strike="noStrike" dirty="0">
                        <a:solidFill>
                          <a:srgbClr val="000000"/>
                        </a:solidFill>
                        <a:effectLst/>
                        <a:latin typeface="+mj-lt"/>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rgbClr val="000000"/>
                          </a:solidFill>
                          <a:effectLst/>
                          <a:latin typeface="+mj-lt"/>
                        </a:rPr>
                        <a:t>0.041 </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endParaRPr lang="en-US" sz="1800" b="0" i="0" u="none" strike="noStrike">
                        <a:solidFill>
                          <a:srgbClr val="000000"/>
                        </a:solidFill>
                        <a:effectLst/>
                        <a:latin typeface="+mj-lt"/>
                      </a:endParaRP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rgbClr val="000000"/>
                          </a:solidFill>
                          <a:effectLst/>
                          <a:latin typeface="+mj-lt"/>
                        </a:rPr>
                        <a:t>0.043 </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5324">
                <a:tc>
                  <a:txBody>
                    <a:bodyPr/>
                    <a:lstStyle/>
                    <a:p>
                      <a:pPr marL="0" marR="0" algn="l">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lnR w="12700" cmpd="sng">
                      <a:noFill/>
                    </a:lnR>
                  </a:tcPr>
                </a:tc>
                <a:tc>
                  <a:txBody>
                    <a:bodyPr/>
                    <a:lstStyle/>
                    <a:p>
                      <a:pPr algn="ctr" rtl="0" fontAlgn="b"/>
                      <a:r>
                        <a:rPr lang="en-US" sz="1800" b="0" i="0" u="none" strike="noStrike" dirty="0">
                          <a:solidFill>
                            <a:srgbClr val="000000"/>
                          </a:solidFill>
                          <a:effectLst/>
                          <a:latin typeface="+mj-lt"/>
                        </a:rPr>
                        <a:t>(0.002)</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ctr" fontAlgn="b"/>
                      <a:r>
                        <a:rPr lang="en-US" sz="1800" b="0" i="0" u="none" strike="noStrike">
                          <a:solidFill>
                            <a:srgbClr val="000000"/>
                          </a:solidFill>
                          <a:effectLst/>
                          <a:latin typeface="+mj-lt"/>
                        </a:rPr>
                        <a:t> </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800" b="0" i="0" u="none" strike="noStrike">
                        <a:solidFill>
                          <a:srgbClr val="000000"/>
                        </a:solidFill>
                        <a:effectLst/>
                        <a:latin typeface="+mj-lt"/>
                      </a:endParaRP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ctr" rtl="0" fontAlgn="b"/>
                      <a:r>
                        <a:rPr lang="en-US" sz="1800" b="0" i="0" u="none" strike="noStrike" dirty="0">
                          <a:solidFill>
                            <a:srgbClr val="000000"/>
                          </a:solidFill>
                          <a:effectLst/>
                          <a:latin typeface="+mj-lt"/>
                        </a:rPr>
                        <a:t>(0.003)</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rtl="0" fontAlgn="b"/>
                      <a:endParaRPr lang="en-US" sz="1800" b="0" i="0" u="none" strike="noStrike" dirty="0">
                        <a:solidFill>
                          <a:srgbClr val="000000"/>
                        </a:solidFill>
                        <a:effectLst/>
                        <a:latin typeface="+mj-lt"/>
                      </a:endParaRP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800" b="0" i="0" u="none" strike="noStrike">
                          <a:solidFill>
                            <a:srgbClr val="000000"/>
                          </a:solidFill>
                          <a:effectLst/>
                          <a:latin typeface="+mj-lt"/>
                        </a:rPr>
                        <a:t> </a:t>
                      </a: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rgbClr val="000000"/>
                          </a:solidFill>
                          <a:effectLst/>
                          <a:latin typeface="+mj-lt"/>
                        </a:rPr>
                        <a:t>(0.003)</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800" b="0" i="0" u="none" strike="noStrike">
                          <a:solidFill>
                            <a:srgbClr val="000000"/>
                          </a:solidFill>
                          <a:effectLst/>
                          <a:latin typeface="+mj-lt"/>
                        </a:rPr>
                        <a:t> </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rgbClr val="000000"/>
                          </a:solidFill>
                          <a:effectLst/>
                          <a:latin typeface="+mj-lt"/>
                        </a:rPr>
                        <a:t>(0.004)</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5324">
                <a:tc>
                  <a:txBody>
                    <a:bodyPr/>
                    <a:lstStyle/>
                    <a:p>
                      <a:pPr marL="0" marR="0" algn="l">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lnR w="12700" cmpd="sng">
                      <a:noFill/>
                    </a:lnR>
                  </a:tcPr>
                </a:tc>
                <a:tc>
                  <a:txBody>
                    <a:bodyPr/>
                    <a:lstStyle/>
                    <a:p>
                      <a:pPr algn="ctr" fontAlgn="b"/>
                      <a:endParaRPr lang="en-US" sz="1800" b="0" i="0" u="none" strike="noStrike">
                        <a:solidFill>
                          <a:srgbClr val="000000"/>
                        </a:solidFill>
                        <a:effectLst/>
                        <a:latin typeface="+mj-lt"/>
                      </a:endParaRP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ctr" fontAlgn="b"/>
                      <a:r>
                        <a:rPr lang="en-US" sz="1800" b="0" i="0" u="none" strike="noStrike">
                          <a:solidFill>
                            <a:srgbClr val="000000"/>
                          </a:solidFill>
                          <a:effectLst/>
                          <a:latin typeface="+mj-lt"/>
                        </a:rPr>
                        <a:t> </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800" b="0" i="0" u="none" strike="noStrike">
                        <a:solidFill>
                          <a:srgbClr val="000000"/>
                        </a:solidFill>
                        <a:effectLst/>
                        <a:latin typeface="+mj-lt"/>
                      </a:endParaRP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ctr" fontAlgn="b"/>
                      <a:r>
                        <a:rPr lang="en-US" sz="1800" b="0" i="0" u="none" strike="noStrike" dirty="0">
                          <a:solidFill>
                            <a:srgbClr val="000000"/>
                          </a:solidFill>
                          <a:effectLst/>
                          <a:latin typeface="+mj-lt"/>
                        </a:rPr>
                        <a:t> </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800" b="0" i="0" u="none" strike="noStrike">
                        <a:solidFill>
                          <a:srgbClr val="000000"/>
                        </a:solidFill>
                        <a:effectLst/>
                        <a:latin typeface="+mj-lt"/>
                      </a:endParaRP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800" b="0" i="0" u="none" strike="noStrike">
                          <a:solidFill>
                            <a:srgbClr val="000000"/>
                          </a:solidFill>
                          <a:effectLst/>
                          <a:latin typeface="+mj-lt"/>
                        </a:rPr>
                        <a:t> </a:t>
                      </a: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mj-lt"/>
                        </a:rPr>
                        <a:t> </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mj-lt"/>
                        </a:rPr>
                        <a:t> </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mj-lt"/>
                        </a:rPr>
                        <a:t> </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55141">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b="0" dirty="0">
                          <a:solidFill>
                            <a:schemeClr val="tx1"/>
                          </a:solidFill>
                          <a:effectLst/>
                          <a:latin typeface="+mn-lt"/>
                          <a:ea typeface="Calibri"/>
                          <a:cs typeface="Times New Roman"/>
                        </a:rPr>
                        <a:t>Mean</a:t>
                      </a:r>
                      <a:r>
                        <a:rPr lang="en-US" sz="1800" b="0" baseline="0" dirty="0">
                          <a:solidFill>
                            <a:schemeClr val="tx1"/>
                          </a:solidFill>
                          <a:effectLst/>
                          <a:latin typeface="+mn-lt"/>
                          <a:ea typeface="Calibri"/>
                          <a:cs typeface="Times New Roman"/>
                        </a:rPr>
                        <a:t> Rank </a:t>
                      </a:r>
                      <a:r>
                        <a:rPr lang="en-US" sz="1800" b="0" dirty="0">
                          <a:solidFill>
                            <a:schemeClr val="tx1"/>
                          </a:solidFill>
                          <a:effectLst/>
                          <a:latin typeface="+mn-lt"/>
                          <a:ea typeface="Calibri"/>
                          <a:cs typeface="Times New Roman"/>
                        </a:rPr>
                        <a:t>Prediction</a:t>
                      </a:r>
                    </a:p>
                  </a:txBody>
                  <a:tcPr marL="51786" marR="51786" marT="0" marB="0" anchor="ctr">
                    <a:lnR w="12700" cmpd="sng">
                      <a:noFill/>
                    </a:lnR>
                  </a:tcPr>
                </a:tc>
                <a:tc>
                  <a:txBody>
                    <a:bodyPr/>
                    <a:lstStyle/>
                    <a:p>
                      <a:pPr algn="ctr" fontAlgn="b"/>
                      <a:endParaRPr lang="en-US" sz="1800" b="0" i="0" u="none" strike="noStrike">
                        <a:solidFill>
                          <a:srgbClr val="000000"/>
                        </a:solidFill>
                        <a:effectLst/>
                        <a:latin typeface="+mj-lt"/>
                      </a:endParaRP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ctr" rtl="0" fontAlgn="b"/>
                      <a:r>
                        <a:rPr lang="en-US" sz="1800" b="0" i="0" u="none" strike="noStrike" dirty="0">
                          <a:solidFill>
                            <a:srgbClr val="000000"/>
                          </a:solidFill>
                          <a:effectLst/>
                          <a:latin typeface="+mj-lt"/>
                        </a:rPr>
                        <a:t>0.024 </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rtl="0" fontAlgn="b"/>
                      <a:endParaRPr lang="en-US" sz="1800" b="0" i="0" u="none" strike="noStrike" dirty="0">
                        <a:solidFill>
                          <a:srgbClr val="000000"/>
                        </a:solidFill>
                        <a:effectLst/>
                        <a:latin typeface="+mj-lt"/>
                      </a:endParaRP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ctr" rtl="0" fontAlgn="b"/>
                      <a:r>
                        <a:rPr lang="en-US" sz="1800" b="0" i="0" u="none" strike="noStrike" dirty="0">
                          <a:solidFill>
                            <a:srgbClr val="000000"/>
                          </a:solidFill>
                          <a:effectLst/>
                          <a:latin typeface="+mj-lt"/>
                        </a:rPr>
                        <a:t>0.003 </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rtl="0" fontAlgn="b"/>
                      <a:endParaRPr lang="en-US" sz="1800" b="0" i="0" u="none" strike="noStrike" dirty="0">
                        <a:solidFill>
                          <a:srgbClr val="000000"/>
                        </a:solidFill>
                        <a:effectLst/>
                        <a:latin typeface="+mj-lt"/>
                      </a:endParaRP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800" b="0" i="0" u="none" strike="noStrike">
                          <a:solidFill>
                            <a:srgbClr val="000000"/>
                          </a:solidFill>
                          <a:effectLst/>
                          <a:latin typeface="+mj-lt"/>
                        </a:rPr>
                        <a:t> </a:t>
                      </a: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mj-lt"/>
                        </a:rPr>
                        <a:t> </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rgbClr val="000000"/>
                          </a:solidFill>
                          <a:effectLst/>
                          <a:latin typeface="+mj-lt"/>
                        </a:rPr>
                        <a:t>0.018 </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rgbClr val="000000"/>
                          </a:solidFill>
                          <a:effectLst/>
                          <a:latin typeface="+mj-lt"/>
                        </a:rPr>
                        <a:t>-0.002 </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76456">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b="0" baseline="0" dirty="0">
                          <a:solidFill>
                            <a:schemeClr val="tx1"/>
                          </a:solidFill>
                          <a:effectLst/>
                          <a:latin typeface="+mn-lt"/>
                          <a:ea typeface="Calibri"/>
                          <a:cs typeface="Times New Roman"/>
                        </a:rPr>
                        <a:t> </a:t>
                      </a:r>
                      <a:r>
                        <a:rPr lang="en-US" sz="1800" b="0" dirty="0">
                          <a:solidFill>
                            <a:schemeClr val="tx1"/>
                          </a:solidFill>
                          <a:effectLst/>
                          <a:latin typeface="+mn-lt"/>
                          <a:ea typeface="Calibri"/>
                          <a:cs typeface="Times New Roman"/>
                        </a:rPr>
                        <a:t>(Placebo)</a:t>
                      </a:r>
                    </a:p>
                  </a:txBody>
                  <a:tcPr marL="51786" marR="51786" marT="0" marB="0" anchor="ctr">
                    <a:lnR w="12700" cmpd="sng">
                      <a:noFill/>
                    </a:lnR>
                    <a:lnB w="952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j-lt"/>
                        </a:rPr>
                        <a:t> </a:t>
                      </a:r>
                    </a:p>
                  </a:txBody>
                  <a:tcPr marL="9525" marR="9525" marT="9525" marB="0" anchor="b">
                    <a:lnL w="12700" cmpd="sng">
                      <a:noFill/>
                    </a:lnL>
                    <a:lnR w="12700" cmpd="sng">
                      <a:noFill/>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en-US" sz="1800" b="0" i="0" u="none" strike="noStrike" dirty="0">
                          <a:solidFill>
                            <a:srgbClr val="000000"/>
                          </a:solidFill>
                          <a:effectLst/>
                          <a:latin typeface="+mj-lt"/>
                        </a:rPr>
                        <a:t>(0.002)</a:t>
                      </a:r>
                    </a:p>
                  </a:txBody>
                  <a:tcPr marL="9525" marR="9525" marT="9525" marB="0" anchor="b">
                    <a:lnL w="12700" cmpd="sng">
                      <a:noFill/>
                    </a:lnL>
                    <a:lnR w="12700" cmpd="sng">
                      <a:noFill/>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b"/>
                      <a:endParaRPr lang="en-US" sz="1800" b="0" i="0" u="none" strike="noStrike" dirty="0">
                        <a:solidFill>
                          <a:srgbClr val="000000"/>
                        </a:solidFill>
                        <a:effectLst/>
                        <a:latin typeface="+mj-lt"/>
                      </a:endParaRPr>
                    </a:p>
                  </a:txBody>
                  <a:tcPr marL="9525" marR="9525" marT="9525" marB="0" anchor="b">
                    <a:lnL w="12700" cmpd="sng">
                      <a:noFill/>
                    </a:lnL>
                    <a:lnR w="12700" cmpd="sng">
                      <a:noFill/>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en-US" sz="1800" b="0" i="0" u="none" strike="noStrike" dirty="0">
                          <a:solidFill>
                            <a:srgbClr val="000000"/>
                          </a:solidFill>
                          <a:effectLst/>
                          <a:latin typeface="+mj-lt"/>
                        </a:rPr>
                        <a:t>(0.003)</a:t>
                      </a:r>
                    </a:p>
                  </a:txBody>
                  <a:tcPr marL="9525" marR="9525" marT="9525" marB="0" anchor="b">
                    <a:lnL w="12700" cmpd="sng">
                      <a:noFill/>
                    </a:lnL>
                    <a:lnR w="12700" cmpd="sng">
                      <a:noFill/>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b"/>
                      <a:endParaRPr lang="en-US" sz="1800" b="0" i="0" u="none" strike="noStrike" dirty="0">
                        <a:solidFill>
                          <a:srgbClr val="000000"/>
                        </a:solidFill>
                        <a:effectLst/>
                        <a:latin typeface="+mj-lt"/>
                      </a:endParaRPr>
                    </a:p>
                  </a:txBody>
                  <a:tcPr marL="9525" marR="9525" marT="9525" marB="0" anchor="b">
                    <a:lnL w="12700" cmpd="sng">
                      <a:noFill/>
                    </a:lnL>
                    <a:lnR w="12700" cmpd="sng">
                      <a:noFill/>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mj-lt"/>
                        </a:rPr>
                        <a:t> </a:t>
                      </a:r>
                    </a:p>
                  </a:txBody>
                  <a:tcPr marL="9525" marR="9525" marT="9525" marB="0" anchor="b">
                    <a:lnL w="12700" cmpd="sng">
                      <a:noFill/>
                    </a:lnL>
                    <a:lnR w="12700" cmpd="sng">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mj-lt"/>
                        </a:rPr>
                        <a:t> </a:t>
                      </a:r>
                    </a:p>
                  </a:txBody>
                  <a:tcPr marL="9525" marR="9525" marT="9525" marB="0" anchor="b">
                    <a:lnL w="12700" cmpd="sng">
                      <a:noFill/>
                    </a:lnL>
                    <a:lnR w="12700" cmpd="sng">
                      <a:noFill/>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800" b="0" i="0" u="none" strike="noStrike" dirty="0">
                          <a:solidFill>
                            <a:srgbClr val="000000"/>
                          </a:solidFill>
                          <a:effectLst/>
                          <a:latin typeface="+mj-lt"/>
                        </a:rPr>
                        <a:t>(0.002)</a:t>
                      </a:r>
                    </a:p>
                  </a:txBody>
                  <a:tcPr marL="9525" marR="9525" marT="9525" marB="0" anchor="b">
                    <a:lnL w="12700" cmpd="sng">
                      <a:noFill/>
                    </a:lnL>
                    <a:lnR w="12700" cmpd="sng">
                      <a:noFill/>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800" b="0" i="0" u="none" strike="noStrike" dirty="0">
                          <a:solidFill>
                            <a:srgbClr val="000000"/>
                          </a:solidFill>
                          <a:effectLst/>
                          <a:latin typeface="+mj-lt"/>
                        </a:rPr>
                        <a:t>(0.003)</a:t>
                      </a:r>
                    </a:p>
                  </a:txBody>
                  <a:tcPr marL="9525" marR="9525" marT="9525" marB="0" anchor="b">
                    <a:lnL w="12700" cmpd="sng">
                      <a:noFill/>
                    </a:lnL>
                    <a:lnR w="12700" cmpd="sng">
                      <a:noFill/>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640080">
                <a:tc gridSpan="10">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US" sz="1800" b="0" kern="1200" dirty="0">
                        <a:solidFill>
                          <a:schemeClr val="tx1"/>
                        </a:solidFill>
                        <a:effectLst/>
                        <a:latin typeface="+mn-lt"/>
                        <a:ea typeface="Calibri"/>
                        <a:cs typeface="Times New Roman"/>
                      </a:endParaRPr>
                    </a:p>
                  </a:txBody>
                  <a:tcPr marL="51786" marR="51786" marT="0" marB="0" anchor="b">
                    <a:lnR w="12700" cmpd="sng">
                      <a:noFill/>
                    </a:lnR>
                    <a:lnT w="9525"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fontAlgn="b"/>
                      <a:endParaRPr lang="en-US" sz="1600" b="0" i="0" u="none" strike="noStrike" kern="1200" dirty="0">
                        <a:solidFill>
                          <a:srgbClr val="000000"/>
                        </a:solidFill>
                        <a:effectLst/>
                        <a:latin typeface="+mj-lt"/>
                        <a:ea typeface="+mn-ea"/>
                        <a:cs typeface="+mn-cs"/>
                      </a:endParaRPr>
                    </a:p>
                  </a:txBody>
                  <a:tcPr marL="9525" marR="9525" marT="9525"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b"/>
                      <a:endParaRPr lang="en-US" sz="1600" b="0" i="0" u="none" strike="noStrike" kern="1200" dirty="0">
                        <a:solidFill>
                          <a:srgbClr val="000000"/>
                        </a:solidFill>
                        <a:effectLst/>
                        <a:latin typeface="+mj-lt"/>
                        <a:ea typeface="+mn-ea"/>
                        <a:cs typeface="+mn-cs"/>
                      </a:endParaRPr>
                    </a:p>
                  </a:txBody>
                  <a:tcPr marL="9525" marR="9525" marT="9525"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b"/>
                      <a:endParaRPr lang="en-US" sz="1600" b="0" i="0" u="none" strike="noStrike" kern="1200" dirty="0">
                        <a:solidFill>
                          <a:srgbClr val="000000"/>
                        </a:solidFill>
                        <a:effectLst/>
                        <a:latin typeface="+mj-lt"/>
                        <a:ea typeface="+mn-ea"/>
                        <a:cs typeface="+mn-cs"/>
                      </a:endParaRPr>
                    </a:p>
                  </a:txBody>
                  <a:tcPr marL="9525" marR="9525" marT="9525"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600" b="0" i="0" u="none" strike="noStrike" kern="1200">
                        <a:solidFill>
                          <a:srgbClr val="000000"/>
                        </a:solidFill>
                        <a:effectLst/>
                        <a:latin typeface="+mj-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600" b="0" i="0" u="none" strike="noStrike" kern="1200" dirty="0">
                        <a:solidFill>
                          <a:srgbClr val="000000"/>
                        </a:solidFill>
                        <a:effectLst/>
                        <a:latin typeface="+mj-lt"/>
                        <a:ea typeface="+mn-ea"/>
                        <a:cs typeface="+mn-cs"/>
                      </a:endParaRPr>
                    </a:p>
                  </a:txBody>
                  <a:tcPr marL="9525" marR="9525" marT="9525"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600" b="0" i="0" u="none" strike="noStrike" kern="1200" dirty="0">
                        <a:solidFill>
                          <a:srgbClr val="000000"/>
                        </a:solidFill>
                        <a:effectLst/>
                        <a:latin typeface="+mj-lt"/>
                        <a:ea typeface="+mn-ea"/>
                        <a:cs typeface="+mn-cs"/>
                      </a:endParaRPr>
                    </a:p>
                  </a:txBody>
                  <a:tcPr marL="9525" marR="9525" marT="9525"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600" b="0" i="0" u="none" strike="noStrike" kern="1200" dirty="0">
                        <a:solidFill>
                          <a:srgbClr val="000000"/>
                        </a:solidFill>
                        <a:effectLst/>
                        <a:latin typeface="+mj-lt"/>
                        <a:ea typeface="+mn-ea"/>
                        <a:cs typeface="+mn-cs"/>
                      </a:endParaRPr>
                    </a:p>
                  </a:txBody>
                  <a:tcPr marL="9525" marR="9525" marT="9525"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gridSpan="10">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US" sz="1800" b="0" kern="1200" dirty="0">
                        <a:solidFill>
                          <a:schemeClr val="tx1"/>
                        </a:solidFill>
                        <a:effectLst/>
                        <a:latin typeface="+mn-lt"/>
                        <a:ea typeface="Calibri"/>
                        <a:cs typeface="Times New Roman"/>
                      </a:endParaRPr>
                    </a:p>
                  </a:txBody>
                  <a:tcPr marL="51786" marR="51786" marT="0" marB="0" anchor="b">
                    <a:lnR w="12700" cmpd="sng">
                      <a:noFill/>
                    </a:lnR>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46253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dirty="0">
                <a:ea typeface="ＭＳ Ｐゴシック"/>
                <a:cs typeface="ＭＳ Ｐゴシック"/>
              </a:rPr>
              <a:t>Gender Comparisons</a:t>
            </a:r>
          </a:p>
        </p:txBody>
      </p:sp>
      <p:sp>
        <p:nvSpPr>
          <p:cNvPr id="125954" name="Content Placeholder 2"/>
          <p:cNvSpPr>
            <a:spLocks noGrp="1"/>
          </p:cNvSpPr>
          <p:nvPr>
            <p:ph idx="1"/>
          </p:nvPr>
        </p:nvSpPr>
        <p:spPr>
          <a:xfrm>
            <a:off x="381000" y="1219200"/>
            <a:ext cx="8534400" cy="5791200"/>
          </a:xfrm>
        </p:spPr>
        <p:txBody>
          <a:bodyPr/>
          <a:lstStyle/>
          <a:p>
            <a:pPr marL="341313" lvl="1" indent="-341313"/>
            <a:r>
              <a:rPr lang="en-US" sz="1800" dirty="0">
                <a:ea typeface="ＭＳ Ｐゴシック"/>
                <a:cs typeface="ＭＳ Ｐゴシック"/>
              </a:rPr>
              <a:t>Finally, exploit heterogeneity across genders</a:t>
            </a:r>
          </a:p>
          <a:p>
            <a:pPr marL="341313" lvl="1" indent="-341313"/>
            <a:endParaRPr lang="en-US" sz="1800" dirty="0">
              <a:ea typeface="ＭＳ Ｐゴシック"/>
              <a:cs typeface="ＭＳ Ｐゴシック"/>
            </a:endParaRPr>
          </a:p>
          <a:p>
            <a:pPr marL="341313" lvl="1" indent="-341313"/>
            <a:r>
              <a:rPr lang="en-US" sz="1800" dirty="0">
                <a:ea typeface="ＭＳ Ｐゴシック"/>
                <a:cs typeface="ＭＳ Ｐゴシック"/>
              </a:rPr>
              <a:t>Construct separate predictions of expected income rank conditional on parent income for girls and boys in each CZ</a:t>
            </a:r>
          </a:p>
          <a:p>
            <a:pPr marL="741363" lvl="2" indent="-341313"/>
            <a:endParaRPr lang="en-US" sz="1800" dirty="0">
              <a:ea typeface="ＭＳ Ｐゴシック"/>
              <a:cs typeface="ＭＳ Ｐゴシック"/>
            </a:endParaRPr>
          </a:p>
          <a:p>
            <a:pPr marL="741363" lvl="2" indent="-341313"/>
            <a:r>
              <a:rPr lang="en-US" sz="1800" dirty="0">
                <a:ea typeface="ＭＳ Ｐゴシック"/>
                <a:cs typeface="ＭＳ Ｐゴシック"/>
              </a:rPr>
              <a:t>Correlation of male and female predictions across CZ’s is 0.90</a:t>
            </a:r>
          </a:p>
          <a:p>
            <a:pPr marL="741363" lvl="2" indent="-341313"/>
            <a:endParaRPr lang="en-US" sz="1800" dirty="0">
              <a:ea typeface="ＭＳ Ｐゴシック"/>
              <a:cs typeface="ＭＳ Ｐゴシック"/>
            </a:endParaRPr>
          </a:p>
          <a:p>
            <a:pPr marL="341313" lvl="1" indent="-341313"/>
            <a:r>
              <a:rPr lang="en-US" sz="1800" dirty="0">
                <a:ea typeface="ＭＳ Ｐゴシック"/>
                <a:cs typeface="ＭＳ Ｐゴシック"/>
              </a:rPr>
              <a:t>Low-income boys do worse than girls in areas with:</a:t>
            </a:r>
          </a:p>
          <a:p>
            <a:pPr marL="341313" lvl="1" indent="-341313"/>
            <a:endParaRPr lang="en-US" sz="1800" dirty="0">
              <a:ea typeface="ＭＳ Ｐゴシック"/>
              <a:cs typeface="ＭＳ Ｐゴシック"/>
            </a:endParaRPr>
          </a:p>
          <a:p>
            <a:pPr marL="857250" lvl="2" indent="-457200">
              <a:buFont typeface="+mj-lt"/>
              <a:buAutoNum type="arabicPeriod"/>
            </a:pPr>
            <a:r>
              <a:rPr lang="en-US" sz="1800" dirty="0">
                <a:ea typeface="ＭＳ Ｐゴシック"/>
                <a:cs typeface="ＭＳ Ｐゴシック"/>
              </a:rPr>
              <a:t>More segregation (concentrated poverty)</a:t>
            </a:r>
          </a:p>
          <a:p>
            <a:pPr marL="857250" lvl="2" indent="-457200">
              <a:buFont typeface="+mj-lt"/>
              <a:buAutoNum type="arabicPeriod"/>
            </a:pPr>
            <a:r>
              <a:rPr lang="en-US" sz="1800" dirty="0">
                <a:ea typeface="ＭＳ Ｐゴシック"/>
                <a:cs typeface="ＭＳ Ｐゴシック"/>
              </a:rPr>
              <a:t>Higher rates of crime</a:t>
            </a:r>
          </a:p>
          <a:p>
            <a:pPr marL="857250" lvl="2" indent="-457200">
              <a:buFont typeface="+mj-lt"/>
              <a:buAutoNum type="arabicPeriod"/>
            </a:pPr>
            <a:r>
              <a:rPr lang="en-US" sz="1800" dirty="0">
                <a:ea typeface="ＭＳ Ｐゴシック"/>
                <a:cs typeface="ＭＳ Ｐゴシック"/>
              </a:rPr>
              <a:t>Lower marriage rates</a:t>
            </a:r>
            <a:r>
              <a:rPr lang="en-US" sz="1600" dirty="0">
                <a:ea typeface="ＭＳ Ｐゴシック"/>
                <a:cs typeface="ＭＳ Ｐゴシック"/>
              </a:rPr>
              <a:t> [</a:t>
            </a:r>
            <a:r>
              <a:rPr lang="en-US" sz="1600" dirty="0" err="1">
                <a:ea typeface="ＭＳ Ｐゴシック"/>
                <a:cs typeface="ＭＳ Ｐゴシック"/>
              </a:rPr>
              <a:t>Autor</a:t>
            </a:r>
            <a:r>
              <a:rPr lang="en-US" sz="1600" dirty="0">
                <a:ea typeface="ＭＳ Ｐゴシック"/>
                <a:cs typeface="ＭＳ Ｐゴシック"/>
              </a:rPr>
              <a:t> and Wasserman 2013]</a:t>
            </a:r>
          </a:p>
          <a:p>
            <a:pPr marL="341313" lvl="1" indent="-341313"/>
            <a:endParaRPr lang="en-US" sz="1800" dirty="0">
              <a:ea typeface="ＭＳ Ｐゴシック"/>
              <a:cs typeface="ＭＳ Ｐゴシック"/>
            </a:endParaRPr>
          </a:p>
          <a:p>
            <a:pPr marL="341313" lvl="1" indent="-341313"/>
            <a:r>
              <a:rPr lang="en-US" sz="1800" dirty="0">
                <a:ea typeface="ＭＳ Ｐゴシック"/>
                <a:cs typeface="ＭＳ Ｐゴシック"/>
              </a:rPr>
              <a:t>If unobservable input </a:t>
            </a:r>
            <a:r>
              <a:rPr lang="en-US" sz="1800" dirty="0">
                <a:latin typeface="Symbol" panose="05050102010706020507" pitchFamily="18" charset="2"/>
                <a:ea typeface="ＭＳ Ｐゴシック"/>
                <a:cs typeface="ＭＳ Ｐゴシック"/>
              </a:rPr>
              <a:t>q</a:t>
            </a:r>
            <a:r>
              <a:rPr lang="en-US" sz="1800" baseline="-25000" dirty="0">
                <a:ea typeface="ＭＳ Ｐゴシック"/>
                <a:cs typeface="ＭＳ Ｐゴシック"/>
              </a:rPr>
              <a:t>i</a:t>
            </a:r>
            <a:r>
              <a:rPr lang="en-US" sz="1800" dirty="0">
                <a:ea typeface="ＭＳ Ｐゴシック"/>
                <a:cs typeface="ＭＳ Ｐゴシック"/>
              </a:rPr>
              <a:t> does not </a:t>
            </a:r>
            <a:r>
              <a:rPr lang="en-US" sz="1800" dirty="0" err="1">
                <a:ea typeface="ＭＳ Ｐゴシック"/>
                <a:cs typeface="ＭＳ Ｐゴシック"/>
              </a:rPr>
              <a:t>covary</a:t>
            </a:r>
            <a:r>
              <a:rPr lang="en-US" sz="1800" dirty="0">
                <a:ea typeface="ＭＳ Ｐゴシック"/>
                <a:cs typeface="ＭＳ Ｐゴシック"/>
              </a:rPr>
              <a:t> with gender-specific neighborhood effect, can use gender differences to conduct a placebo test</a:t>
            </a:r>
          </a:p>
        </p:txBody>
      </p:sp>
    </p:spTree>
    <p:extLst>
      <p:ext uri="{BB962C8B-B14F-4D97-AF65-F5344CB8AC3E}">
        <p14:creationId xmlns:p14="http://schemas.microsoft.com/office/powerpoint/2010/main" val="915773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3" y="240268"/>
            <a:ext cx="9143867" cy="369332"/>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rPr>
              <a:t>Exposure Effect Estimates: Gender-Specific Predictions</a:t>
            </a:r>
          </a:p>
        </p:txBody>
      </p:sp>
      <p:graphicFrame>
        <p:nvGraphicFramePr>
          <p:cNvPr id="5" name="Table 4"/>
          <p:cNvGraphicFramePr>
            <a:graphicFrameLocks noGrp="1"/>
          </p:cNvGraphicFramePr>
          <p:nvPr>
            <p:extLst>
              <p:ext uri="{D42A27DB-BD31-4B8C-83A1-F6EECF244321}">
                <p14:modId xmlns:p14="http://schemas.microsoft.com/office/powerpoint/2010/main" val="3320666545"/>
              </p:ext>
            </p:extLst>
          </p:nvPr>
        </p:nvGraphicFramePr>
        <p:xfrm>
          <a:off x="533399" y="924791"/>
          <a:ext cx="8177779" cy="5452408"/>
        </p:xfrm>
        <a:graphic>
          <a:graphicData uri="http://schemas.openxmlformats.org/drawingml/2006/table">
            <a:tbl>
              <a:tblPr firstRow="1" firstCol="1" bandRow="1">
                <a:tableStyleId>{F5AB1C69-6EDB-4FF4-983F-18BD219EF322}</a:tableStyleId>
              </a:tblPr>
              <a:tblGrid>
                <a:gridCol w="281940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52010">
                  <a:extLst>
                    <a:ext uri="{9D8B030D-6E8A-4147-A177-3AD203B41FA5}">
                      <a16:colId xmlns:a16="http://schemas.microsoft.com/office/drawing/2014/main" val="20003"/>
                    </a:ext>
                  </a:extLst>
                </a:gridCol>
                <a:gridCol w="143390">
                  <a:extLst>
                    <a:ext uri="{9D8B030D-6E8A-4147-A177-3AD203B41FA5}">
                      <a16:colId xmlns:a16="http://schemas.microsoft.com/office/drawing/2014/main" val="20004"/>
                    </a:ext>
                  </a:extLst>
                </a:gridCol>
                <a:gridCol w="1548378">
                  <a:extLst>
                    <a:ext uri="{9D8B030D-6E8A-4147-A177-3AD203B41FA5}">
                      <a16:colId xmlns:a16="http://schemas.microsoft.com/office/drawing/2014/main" val="20005"/>
                    </a:ext>
                  </a:extLst>
                </a:gridCol>
              </a:tblGrid>
              <a:tr h="182880">
                <a:tc gridSpan="6">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US" sz="1800" b="0" kern="1200" dirty="0">
                        <a:solidFill>
                          <a:schemeClr val="tx1"/>
                        </a:solidFill>
                        <a:effectLst/>
                        <a:latin typeface="+mn-lt"/>
                        <a:ea typeface="Calibri"/>
                        <a:cs typeface="Times New Roman"/>
                      </a:endParaRPr>
                    </a:p>
                  </a:txBody>
                  <a:tcPr marL="51786" marR="51786" marT="0" marB="0" anchor="ct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7541">
                <a:tc gridSpan="6">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US" sz="1800" b="0" kern="1200" dirty="0">
                        <a:solidFill>
                          <a:schemeClr val="tx1"/>
                        </a:solidFill>
                        <a:effectLst/>
                        <a:latin typeface="+mn-lt"/>
                        <a:ea typeface="Calibri"/>
                        <a:cs typeface="Times New Roman"/>
                      </a:endParaRPr>
                    </a:p>
                  </a:txBody>
                  <a:tcPr marL="51786" marR="51786" marT="0" marB="0" anchor="ct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32381">
                <a:tc>
                  <a:txBody>
                    <a:bodyPr/>
                    <a:lstStyle/>
                    <a:p>
                      <a:pPr marL="0" marR="0" algn="ctr">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lnR w="12700" cmpd="sng">
                      <a:noFill/>
                    </a:lnR>
                    <a:lnT w="12700" cap="flat" cmpd="sng" algn="ctr">
                      <a:solidFill>
                        <a:schemeClr val="bg1"/>
                      </a:solidFill>
                      <a:prstDash val="solid"/>
                      <a:round/>
                      <a:headEnd type="none" w="med" len="med"/>
                      <a:tailEnd type="none" w="med" len="med"/>
                    </a:lnT>
                  </a:tcPr>
                </a:tc>
                <a:tc gridSpan="3">
                  <a:txBody>
                    <a:bodyPr/>
                    <a:lstStyle/>
                    <a:p>
                      <a:pPr algn="ctr" fontAlgn="b"/>
                      <a:r>
                        <a:rPr lang="en-US" sz="1800" b="0" i="0" u="none" strike="noStrike" kern="1200" dirty="0">
                          <a:solidFill>
                            <a:srgbClr val="000000"/>
                          </a:solidFill>
                          <a:effectLst/>
                          <a:latin typeface="+mj-lt"/>
                          <a:ea typeface="+mn-ea"/>
                          <a:cs typeface="+mn-cs"/>
                        </a:rPr>
                        <a:t>No Family Fixed Effects</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800" b="0" i="0" u="none" strike="noStrike" kern="1200" dirty="0">
                        <a:solidFill>
                          <a:srgbClr val="000000"/>
                        </a:solidFill>
                        <a:effectLst/>
                        <a:latin typeface="+mj-lt"/>
                        <a:ea typeface="+mn-ea"/>
                        <a:cs typeface="+mn-cs"/>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800" b="0" i="0" u="none" strike="noStrike" kern="1200" dirty="0">
                        <a:solidFill>
                          <a:srgbClr val="000000"/>
                        </a:solidFill>
                        <a:effectLst/>
                        <a:latin typeface="+mj-lt"/>
                        <a:ea typeface="+mn-ea"/>
                        <a:cs typeface="+mn-cs"/>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800" b="0" i="0" u="none" strike="noStrike" kern="1200" dirty="0">
                        <a:solidFill>
                          <a:srgbClr val="000000"/>
                        </a:solidFill>
                        <a:effectLst/>
                        <a:latin typeface="+mj-lt"/>
                        <a:ea typeface="+mn-ea"/>
                        <a:cs typeface="+mn-cs"/>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Family Fixed Effects</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5760">
                <a:tc>
                  <a:txBody>
                    <a:bodyPr/>
                    <a:lstStyle/>
                    <a:p>
                      <a:pPr marL="0" marR="0" algn="l">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lnR w="12700" cmpd="sng">
                      <a:noFill/>
                    </a:lnR>
                  </a:tcPr>
                </a:tc>
                <a:tc>
                  <a:txBody>
                    <a:bodyPr/>
                    <a:lstStyle/>
                    <a:p>
                      <a:pPr algn="ctr" fontAlgn="b"/>
                      <a:r>
                        <a:rPr lang="en-US" sz="1800" b="0" i="0" u="none" strike="noStrike" kern="1200" dirty="0">
                          <a:solidFill>
                            <a:srgbClr val="000000"/>
                          </a:solidFill>
                          <a:effectLst/>
                          <a:latin typeface="+mj-lt"/>
                          <a:ea typeface="+mn-ea"/>
                          <a:cs typeface="+mn-cs"/>
                        </a:rPr>
                        <a:t>(1)</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kern="1200" dirty="0">
                          <a:solidFill>
                            <a:srgbClr val="000000"/>
                          </a:solidFill>
                          <a:effectLst/>
                          <a:latin typeface="+mj-lt"/>
                          <a:ea typeface="+mn-ea"/>
                          <a:cs typeface="+mn-cs"/>
                        </a:rPr>
                        <a:t>(2)</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kern="1200" dirty="0">
                          <a:solidFill>
                            <a:srgbClr val="000000"/>
                          </a:solidFill>
                          <a:effectLst/>
                          <a:latin typeface="+mj-lt"/>
                          <a:ea typeface="+mn-ea"/>
                          <a:cs typeface="+mn-cs"/>
                        </a:rPr>
                        <a:t>(3)</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800" b="0" i="0" u="none" strike="noStrike" kern="1200" dirty="0">
                        <a:solidFill>
                          <a:srgbClr val="000000"/>
                        </a:solidFill>
                        <a:effectLst/>
                        <a:latin typeface="+mj-lt"/>
                        <a:ea typeface="+mn-ea"/>
                        <a:cs typeface="+mn-cs"/>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(4)</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65555">
                <a:tc>
                  <a:txBody>
                    <a:bodyPr/>
                    <a:lstStyle/>
                    <a:p>
                      <a:pPr marL="0" marR="0" algn="l">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lnR w="12700" cmpd="sng">
                      <a:noFill/>
                    </a:lnR>
                  </a:tcPr>
                </a:tc>
                <a:tc>
                  <a:txBody>
                    <a:bodyPr/>
                    <a:lstStyle/>
                    <a:p>
                      <a:pPr algn="ctr" rtl="0" fontAlgn="b"/>
                      <a:endParaRPr lang="en-US" sz="1800" b="0" i="0" u="none" strike="noStrike" dirty="0">
                        <a:solidFill>
                          <a:srgbClr val="000000"/>
                        </a:solidFill>
                        <a:effectLst/>
                        <a:latin typeface="+mj-lt"/>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endParaRPr lang="en-US" sz="1800" b="0" i="0" u="none" strike="noStrike">
                        <a:solidFill>
                          <a:srgbClr val="000000"/>
                        </a:solidFill>
                        <a:effectLst/>
                        <a:latin typeface="+mj-lt"/>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en-US" sz="1800" b="0" i="0" u="none" strike="noStrike">
                        <a:solidFill>
                          <a:srgbClr val="000000"/>
                        </a:solidFill>
                        <a:effectLst/>
                        <a:latin typeface="+mj-lt"/>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endParaRPr lang="en-US" sz="1800" b="1" i="0" u="none" strike="noStrike" dirty="0">
                        <a:solidFill>
                          <a:srgbClr val="000000"/>
                        </a:solidFill>
                        <a:effectLst/>
                        <a:latin typeface="+mj-lt"/>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gn="l">
                        <a:lnSpc>
                          <a:spcPct val="115000"/>
                        </a:lnSpc>
                        <a:spcBef>
                          <a:spcPts val="0"/>
                        </a:spcBef>
                        <a:spcAft>
                          <a:spcPts val="0"/>
                        </a:spcAft>
                      </a:pPr>
                      <a:r>
                        <a:rPr lang="en-US" sz="1800" b="0" dirty="0">
                          <a:solidFill>
                            <a:schemeClr val="tx1"/>
                          </a:solidFill>
                          <a:effectLst/>
                          <a:latin typeface="+mn-lt"/>
                          <a:ea typeface="Calibri"/>
                          <a:cs typeface="Times New Roman"/>
                        </a:rPr>
                        <a:t>Own Gender</a:t>
                      </a:r>
                      <a:r>
                        <a:rPr lang="en-US" sz="1800" b="0" baseline="0" dirty="0">
                          <a:solidFill>
                            <a:schemeClr val="tx1"/>
                          </a:solidFill>
                          <a:effectLst/>
                          <a:latin typeface="+mn-lt"/>
                          <a:ea typeface="Calibri"/>
                          <a:cs typeface="Times New Roman"/>
                        </a:rPr>
                        <a:t> </a:t>
                      </a:r>
                      <a:r>
                        <a:rPr lang="en-US" sz="1800" b="0" dirty="0">
                          <a:solidFill>
                            <a:schemeClr val="tx1"/>
                          </a:solidFill>
                          <a:effectLst/>
                          <a:latin typeface="+mn-lt"/>
                          <a:ea typeface="Calibri"/>
                          <a:cs typeface="Times New Roman"/>
                        </a:rPr>
                        <a:t>Prediction </a:t>
                      </a:r>
                    </a:p>
                  </a:txBody>
                  <a:tcPr marL="51786" marR="51786" marT="0" marB="0" anchor="ctr">
                    <a:lnR w="12700" cmpd="sng">
                      <a:noFill/>
                    </a:lnR>
                  </a:tcPr>
                </a:tc>
                <a:tc>
                  <a:txBody>
                    <a:bodyPr/>
                    <a:lstStyle/>
                    <a:p>
                      <a:pPr algn="ctr" rtl="0" fontAlgn="b"/>
                      <a:r>
                        <a:rPr lang="en-US" sz="1800" b="0" i="0" u="none" strike="noStrike" dirty="0">
                          <a:solidFill>
                            <a:srgbClr val="000000"/>
                          </a:solidFill>
                          <a:effectLst/>
                          <a:latin typeface="+mj-lt"/>
                        </a:rPr>
                        <a:t>0.038 </a:t>
                      </a: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mj-lt"/>
                        </a:rPr>
                        <a:t>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rgbClr val="000000"/>
                          </a:solidFill>
                          <a:effectLst/>
                          <a:latin typeface="+mj-lt"/>
                        </a:rPr>
                        <a:t>0.030</a:t>
                      </a: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800" b="1" i="0" u="none" strike="noStrike" dirty="0">
                          <a:solidFill>
                            <a:srgbClr val="000000"/>
                          </a:solidFill>
                          <a:effectLst/>
                          <a:latin typeface="+mj-lt"/>
                        </a:rPr>
                        <a:t>0.030 </a:t>
                      </a: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gn="l">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lnR w="12700" cmpd="sng">
                      <a:noFill/>
                    </a:lnR>
                  </a:tcPr>
                </a:tc>
                <a:tc>
                  <a:txBody>
                    <a:bodyPr/>
                    <a:lstStyle/>
                    <a:p>
                      <a:pPr algn="ctr" rtl="0" fontAlgn="b"/>
                      <a:r>
                        <a:rPr lang="en-US" sz="1800" b="0" i="0" u="none" strike="noStrike" dirty="0">
                          <a:solidFill>
                            <a:srgbClr val="000000"/>
                          </a:solidFill>
                          <a:effectLst/>
                          <a:latin typeface="+mj-lt"/>
                        </a:rPr>
                        <a:t>(0.002)</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mj-lt"/>
                        </a:rPr>
                        <a:t> </a:t>
                      </a:r>
                    </a:p>
                  </a:txBody>
                  <a:tcPr marL="9525" marR="9525" marT="9525"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rgbClr val="000000"/>
                          </a:solidFill>
                          <a:effectLst/>
                          <a:latin typeface="+mj-lt"/>
                        </a:rPr>
                        <a:t>(0.003)</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a:solidFill>
                            <a:srgbClr val="000000"/>
                          </a:solidFill>
                          <a:effectLst/>
                          <a:latin typeface="+mj-lt"/>
                        </a:rPr>
                        <a:t> </a:t>
                      </a:r>
                    </a:p>
                  </a:txBody>
                  <a:tcPr marL="9525" marR="9525" marT="9525"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rgbClr val="000000"/>
                          </a:solidFill>
                          <a:effectLst/>
                          <a:latin typeface="+mj-lt"/>
                        </a:rPr>
                        <a:t>(0.007)</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gn="l">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lnR w="12700" cmpd="sng">
                      <a:noFill/>
                    </a:lnR>
                  </a:tcPr>
                </a:tc>
                <a:tc>
                  <a:txBody>
                    <a:bodyPr/>
                    <a:lstStyle/>
                    <a:p>
                      <a:pPr algn="ctr" fontAlgn="ctr"/>
                      <a:endParaRPr lang="en-US" sz="1800" b="0" i="0" u="none" strike="noStrike">
                        <a:solidFill>
                          <a:srgbClr val="000000"/>
                        </a:solidFill>
                        <a:effectLst/>
                        <a:latin typeface="+mj-lt"/>
                      </a:endParaRPr>
                    </a:p>
                  </a:txBody>
                  <a:tcPr marL="9525" marR="9525" marT="9525"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mj-lt"/>
                        </a:rPr>
                        <a:t> </a:t>
                      </a:r>
                    </a:p>
                  </a:txBody>
                  <a:tcPr marL="9525" marR="9525" marT="9525"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mj-lt"/>
                        </a:rPr>
                        <a:t> </a:t>
                      </a:r>
                    </a:p>
                  </a:txBody>
                  <a:tcPr marL="9525" marR="9525" marT="9525"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a:solidFill>
                            <a:srgbClr val="000000"/>
                          </a:solidFill>
                          <a:effectLst/>
                          <a:latin typeface="+mj-lt"/>
                        </a:rPr>
                        <a:t> </a:t>
                      </a:r>
                    </a:p>
                  </a:txBody>
                  <a:tcPr marL="9525" marR="9525" marT="9525"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mj-lt"/>
                        </a:rPr>
                        <a:t> </a:t>
                      </a:r>
                    </a:p>
                  </a:txBody>
                  <a:tcPr marL="9525" marR="9525" marT="9525"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b="0" dirty="0">
                          <a:solidFill>
                            <a:schemeClr val="tx1"/>
                          </a:solidFill>
                          <a:effectLst/>
                          <a:latin typeface="+mn-lt"/>
                          <a:ea typeface="Calibri"/>
                          <a:cs typeface="Times New Roman"/>
                        </a:rPr>
                        <a:t>Other Gender Prediction</a:t>
                      </a:r>
                    </a:p>
                    <a:p>
                      <a:pPr marL="0" marR="0" indent="0" algn="l" defTabSz="457200" rtl="0" eaLnBrk="1" fontAlgn="auto" latinLnBrk="0" hangingPunct="1">
                        <a:lnSpc>
                          <a:spcPct val="115000"/>
                        </a:lnSpc>
                        <a:spcBef>
                          <a:spcPts val="0"/>
                        </a:spcBef>
                        <a:spcAft>
                          <a:spcPts val="0"/>
                        </a:spcAft>
                        <a:buClrTx/>
                        <a:buSzTx/>
                        <a:buFontTx/>
                        <a:buNone/>
                        <a:tabLst/>
                        <a:defRPr/>
                      </a:pPr>
                      <a:r>
                        <a:rPr lang="en-US" sz="1800" b="0" dirty="0">
                          <a:solidFill>
                            <a:schemeClr val="tx1"/>
                          </a:solidFill>
                          <a:effectLst/>
                          <a:latin typeface="+mn-lt"/>
                          <a:ea typeface="Calibri"/>
                          <a:cs typeface="Times New Roman"/>
                        </a:rPr>
                        <a:t> (Placebo)</a:t>
                      </a:r>
                    </a:p>
                  </a:txBody>
                  <a:tcPr marL="51786" marR="51786" marT="0" marB="0" anchor="ctr">
                    <a:lnR w="12700" cmpd="sng">
                      <a:noFill/>
                    </a:lnR>
                  </a:tcPr>
                </a:tc>
                <a:tc>
                  <a:txBody>
                    <a:bodyPr/>
                    <a:lstStyle/>
                    <a:p>
                      <a:pPr algn="ctr" fontAlgn="ctr"/>
                      <a:endParaRPr lang="en-US" sz="1800" b="0" i="0" u="none" strike="noStrike">
                        <a:solidFill>
                          <a:srgbClr val="000000"/>
                        </a:solidFill>
                        <a:effectLst/>
                        <a:latin typeface="+mj-lt"/>
                      </a:endParaRPr>
                    </a:p>
                  </a:txBody>
                  <a:tcPr marL="9525" marR="9525" marT="9525"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rgbClr val="000000"/>
                          </a:solidFill>
                          <a:effectLst/>
                          <a:latin typeface="+mj-lt"/>
                        </a:rPr>
                        <a:t>0.031 </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rgbClr val="000000"/>
                          </a:solidFill>
                          <a:effectLst/>
                          <a:latin typeface="+mj-lt"/>
                        </a:rPr>
                        <a:t>0.010</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a:solidFill>
                            <a:srgbClr val="000000"/>
                          </a:solidFill>
                          <a:effectLst/>
                          <a:latin typeface="+mj-lt"/>
                        </a:rPr>
                        <a:t> </a:t>
                      </a:r>
                    </a:p>
                  </a:txBody>
                  <a:tcPr marL="9525" marR="9525" marT="9525"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800" b="1" i="0" u="none" strike="noStrike" dirty="0">
                          <a:solidFill>
                            <a:srgbClr val="000000"/>
                          </a:solidFill>
                          <a:effectLst/>
                          <a:latin typeface="+mj-lt"/>
                        </a:rPr>
                        <a:t>0.009</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gn="l">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lnR w="12700" cmpd="sng">
                      <a:noFill/>
                    </a:lnR>
                  </a:tcPr>
                </a:tc>
                <a:tc>
                  <a:txBody>
                    <a:bodyPr/>
                    <a:lstStyle/>
                    <a:p>
                      <a:pPr algn="ctr" fontAlgn="ctr"/>
                      <a:endParaRPr lang="en-US" sz="1800" b="0" i="0" u="none" strike="noStrike">
                        <a:solidFill>
                          <a:srgbClr val="000000"/>
                        </a:solidFill>
                        <a:effectLst/>
                        <a:latin typeface="+mj-lt"/>
                      </a:endParaRPr>
                    </a:p>
                  </a:txBody>
                  <a:tcPr marL="9525" marR="9525" marT="9525"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rgbClr val="000000"/>
                          </a:solidFill>
                          <a:effectLst/>
                          <a:latin typeface="+mj-lt"/>
                        </a:rPr>
                        <a:t>(0.002)</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rgbClr val="000000"/>
                          </a:solidFill>
                          <a:effectLst/>
                          <a:latin typeface="+mj-lt"/>
                        </a:rPr>
                        <a:t>(0.003)</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mj-lt"/>
                        </a:rPr>
                        <a:t> </a:t>
                      </a:r>
                    </a:p>
                  </a:txBody>
                  <a:tcPr marL="9525" marR="9525" marT="9525"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800" b="0" i="0" u="none" strike="noStrike" dirty="0">
                          <a:solidFill>
                            <a:srgbClr val="000000"/>
                          </a:solidFill>
                          <a:effectLst/>
                          <a:latin typeface="+mj-lt"/>
                        </a:rPr>
                        <a:t>(0.007)</a:t>
                      </a:r>
                    </a:p>
                  </a:txBody>
                  <a:tcPr marL="9525" marR="9525" marT="9525"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gn="l">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51786" marR="51786" marT="0" marB="0" anchor="ctr"/>
                </a:tc>
                <a:tc>
                  <a:txBody>
                    <a:bodyPr/>
                    <a:lstStyle/>
                    <a:p>
                      <a:pPr marL="0" marR="0" algn="ctr" fontAlgn="b">
                        <a:lnSpc>
                          <a:spcPct val="115000"/>
                        </a:lnSpc>
                        <a:spcBef>
                          <a:spcPts val="0"/>
                        </a:spcBef>
                        <a:spcAft>
                          <a:spcPts val="0"/>
                        </a:spcAft>
                      </a:pPr>
                      <a:endParaRPr lang="en-US" sz="1800" b="0" dirty="0">
                        <a:solidFill>
                          <a:schemeClr val="tx1"/>
                        </a:solidFill>
                        <a:effectLst/>
                        <a:latin typeface="+mj-lt"/>
                        <a:ea typeface="Calibri"/>
                        <a:cs typeface="Times New Roman"/>
                      </a:endParaRPr>
                    </a:p>
                  </a:txBody>
                  <a:tcPr marL="51786" marR="51786" marT="0" marB="0" anchor="ctr">
                    <a:lnT w="12700" cmpd="sng">
                      <a:noFill/>
                    </a:lnT>
                    <a:lnB w="12700" cmpd="sng">
                      <a:noFill/>
                    </a:lnB>
                  </a:tcPr>
                </a:tc>
                <a:tc>
                  <a:txBody>
                    <a:bodyPr/>
                    <a:lstStyle/>
                    <a:p>
                      <a:pPr algn="ctr" fontAlgn="b"/>
                      <a:endParaRPr lang="en-US" sz="1800" b="0" i="0" u="none" strike="noStrike" kern="1200" dirty="0">
                        <a:solidFill>
                          <a:srgbClr val="000000"/>
                        </a:solidFill>
                        <a:effectLst/>
                        <a:latin typeface="+mj-lt"/>
                        <a:ea typeface="+mn-ea"/>
                        <a:cs typeface="+mn-cs"/>
                      </a:endParaRPr>
                    </a:p>
                  </a:txBody>
                  <a:tcPr marL="9525" marR="9525" marT="9525" marB="0" anchor="ctr">
                    <a:lnT w="12700" cmpd="sng">
                      <a:noFill/>
                    </a:lnT>
                    <a:lnB w="12700" cmpd="sng">
                      <a:noFill/>
                    </a:lnB>
                  </a:tcPr>
                </a:tc>
                <a:tc>
                  <a:txBody>
                    <a:bodyPr/>
                    <a:lstStyle/>
                    <a:p>
                      <a:pPr algn="ctr" fontAlgn="b"/>
                      <a:endParaRPr lang="en-US" sz="1800" b="0" i="0" u="none" strike="noStrike" kern="1200" dirty="0">
                        <a:solidFill>
                          <a:srgbClr val="000000"/>
                        </a:solidFill>
                        <a:effectLst/>
                        <a:latin typeface="+mj-lt"/>
                        <a:ea typeface="+mn-ea"/>
                        <a:cs typeface="+mn-cs"/>
                      </a:endParaRPr>
                    </a:p>
                  </a:txBody>
                  <a:tcPr marL="9525" marR="9525" marT="9525" marB="0" anchor="ctr">
                    <a:lnT w="12700" cmpd="sng">
                      <a:noFill/>
                    </a:lnT>
                    <a:lnB w="12700" cmpd="sng">
                      <a:noFill/>
                    </a:lnB>
                  </a:tcPr>
                </a:tc>
                <a:tc>
                  <a:txBody>
                    <a:bodyPr/>
                    <a:lstStyle/>
                    <a:p>
                      <a:pPr algn="ctr" fontAlgn="b"/>
                      <a:endParaRPr lang="en-US" sz="1800" b="0" i="0" u="none" strike="noStrike" kern="1200" dirty="0">
                        <a:solidFill>
                          <a:srgbClr val="000000"/>
                        </a:solidFill>
                        <a:effectLst/>
                        <a:latin typeface="+mj-lt"/>
                        <a:ea typeface="+mn-ea"/>
                        <a:cs typeface="+mn-cs"/>
                      </a:endParaRPr>
                    </a:p>
                  </a:txBody>
                  <a:tcPr marL="9525" marR="9525" marT="9525" marB="0" anchor="ctr">
                    <a:lnT w="12700" cmpd="sng">
                      <a:noFill/>
                    </a:lnT>
                    <a:lnB w="12700" cmpd="sng">
                      <a:noFill/>
                    </a:lnB>
                  </a:tcPr>
                </a:tc>
                <a:tc>
                  <a:txBody>
                    <a:bodyPr/>
                    <a:lstStyle/>
                    <a:p>
                      <a:pPr algn="ctr" fontAlgn="b"/>
                      <a:endParaRPr lang="en-US" sz="1800" b="0" i="0" u="none" strike="noStrike" kern="1200" dirty="0">
                        <a:solidFill>
                          <a:srgbClr val="000000"/>
                        </a:solidFill>
                        <a:effectLst/>
                        <a:latin typeface="+mj-lt"/>
                        <a:ea typeface="+mn-ea"/>
                        <a:cs typeface="+mn-cs"/>
                      </a:endParaRPr>
                    </a:p>
                  </a:txBody>
                  <a:tcPr marL="9525" marR="9525" marT="9525" marB="0" anchor="ctr">
                    <a:lnT w="12700" cmpd="sng">
                      <a:noFill/>
                    </a:lnT>
                    <a:lnB w="12700" cmpd="sng">
                      <a:noFill/>
                    </a:lnB>
                  </a:tcPr>
                </a:tc>
                <a:extLst>
                  <a:ext uri="{0D108BD9-81ED-4DB2-BD59-A6C34878D82A}">
                    <a16:rowId xmlns:a16="http://schemas.microsoft.com/office/drawing/2014/main" val="10010"/>
                  </a:ext>
                </a:extLst>
              </a:tr>
              <a:tr h="365760">
                <a:tc>
                  <a:txBody>
                    <a:bodyPr/>
                    <a:lstStyle/>
                    <a:p>
                      <a:pPr marL="0" marR="0" algn="l">
                        <a:lnSpc>
                          <a:spcPct val="115000"/>
                        </a:lnSpc>
                        <a:spcBef>
                          <a:spcPts val="0"/>
                        </a:spcBef>
                        <a:spcAft>
                          <a:spcPts val="0"/>
                        </a:spcAft>
                      </a:pPr>
                      <a:r>
                        <a:rPr lang="en-US" sz="1800" b="0" dirty="0">
                          <a:solidFill>
                            <a:schemeClr val="tx1"/>
                          </a:solidFill>
                          <a:effectLst/>
                          <a:latin typeface="+mn-lt"/>
                          <a:ea typeface="Calibri"/>
                          <a:cs typeface="Times New Roman"/>
                        </a:rPr>
                        <a:t>Sample</a:t>
                      </a:r>
                    </a:p>
                  </a:txBody>
                  <a:tcPr marL="51786" marR="51786" marT="0" marB="0" anchor="ctr"/>
                </a:tc>
                <a:tc gridSpan="3">
                  <a:txBody>
                    <a:bodyPr/>
                    <a:lstStyle/>
                    <a:p>
                      <a:pPr algn="ctr" fontAlgn="b"/>
                      <a:r>
                        <a:rPr lang="en-US" sz="1800" b="0" i="0" u="none" strike="noStrike" kern="1200" dirty="0">
                          <a:solidFill>
                            <a:srgbClr val="000000"/>
                          </a:solidFill>
                          <a:effectLst/>
                          <a:latin typeface="+mj-lt"/>
                          <a:ea typeface="+mn-ea"/>
                          <a:cs typeface="+mn-cs"/>
                        </a:rPr>
                        <a:t>Full Sample</a:t>
                      </a:r>
                    </a:p>
                  </a:txBody>
                  <a:tcPr marL="51786" marR="51786" marT="0" marB="0" anchor="ctr">
                    <a:lnT w="12700" cmpd="sng">
                      <a:noFill/>
                    </a:lnT>
                    <a:lnB w="12700" cmpd="sng">
                      <a:noFill/>
                    </a:lnB>
                  </a:tcPr>
                </a:tc>
                <a:tc hMerge="1">
                  <a:txBody>
                    <a:bodyPr/>
                    <a:lstStyle/>
                    <a:p>
                      <a:pPr algn="ctr" fontAlgn="b"/>
                      <a:endParaRPr lang="en-US" sz="1800" b="0" i="0" u="none" strike="noStrike" kern="1200" dirty="0">
                        <a:solidFill>
                          <a:srgbClr val="000000"/>
                        </a:solidFill>
                        <a:effectLst/>
                        <a:latin typeface="+mj-lt"/>
                        <a:ea typeface="+mn-ea"/>
                        <a:cs typeface="+mn-cs"/>
                      </a:endParaRPr>
                    </a:p>
                  </a:txBody>
                  <a:tcPr marL="9525" marR="9525" marT="9525" marB="0" anchor="ctr">
                    <a:lnT w="12700" cmpd="sng">
                      <a:noFill/>
                    </a:lnT>
                    <a:lnB w="12700" cmpd="sng">
                      <a:noFill/>
                    </a:lnB>
                  </a:tcPr>
                </a:tc>
                <a:tc hMerge="1">
                  <a:txBody>
                    <a:bodyPr/>
                    <a:lstStyle/>
                    <a:p>
                      <a:pPr algn="ctr" fontAlgn="b"/>
                      <a:endParaRPr lang="en-US" sz="1800" b="0" i="0" u="none" strike="noStrike" kern="1200" dirty="0">
                        <a:solidFill>
                          <a:srgbClr val="000000"/>
                        </a:solidFill>
                        <a:effectLst/>
                        <a:latin typeface="+mj-lt"/>
                        <a:ea typeface="+mn-ea"/>
                        <a:cs typeface="+mn-cs"/>
                      </a:endParaRPr>
                    </a:p>
                  </a:txBody>
                  <a:tcPr marL="9525" marR="9525" marT="9525" marB="0" anchor="ctr">
                    <a:lnT w="12700" cmpd="sng">
                      <a:noFill/>
                    </a:lnT>
                    <a:lnB w="12700" cmpd="sng">
                      <a:noFill/>
                    </a:lnB>
                  </a:tcPr>
                </a:tc>
                <a:tc>
                  <a:txBody>
                    <a:bodyPr/>
                    <a:lstStyle/>
                    <a:p>
                      <a:pPr algn="ctr" fontAlgn="b"/>
                      <a:endParaRPr lang="en-US" sz="1800" b="0" i="0" u="none" strike="noStrike" kern="1200" dirty="0">
                        <a:solidFill>
                          <a:srgbClr val="000000"/>
                        </a:solidFill>
                        <a:effectLst/>
                        <a:latin typeface="+mj-lt"/>
                        <a:ea typeface="+mn-ea"/>
                        <a:cs typeface="+mn-cs"/>
                      </a:endParaRPr>
                    </a:p>
                  </a:txBody>
                  <a:tcPr marL="9525" marR="9525" marT="9525" marB="0" anchor="ctr">
                    <a:lnT w="12700" cmpd="sng">
                      <a:noFill/>
                    </a:lnT>
                    <a:lnB w="12700" cmpd="sng">
                      <a:noFill/>
                    </a:lnB>
                  </a:tcPr>
                </a:tc>
                <a:tc>
                  <a:txBody>
                    <a:bodyPr/>
                    <a:lstStyle/>
                    <a:p>
                      <a:pPr algn="ctr" fontAlgn="b"/>
                      <a:r>
                        <a:rPr lang="en-US" sz="1800" b="0" i="0" u="none" strike="noStrike" kern="1200" dirty="0">
                          <a:solidFill>
                            <a:srgbClr val="000000"/>
                          </a:solidFill>
                          <a:effectLst/>
                          <a:latin typeface="+mj-lt"/>
                          <a:ea typeface="+mn-ea"/>
                          <a:cs typeface="+mn-cs"/>
                        </a:rPr>
                        <a:t>2-Gender</a:t>
                      </a:r>
                      <a:r>
                        <a:rPr lang="en-US" sz="1800" b="0" i="0" u="none" strike="noStrike" kern="1200" baseline="0" dirty="0">
                          <a:solidFill>
                            <a:srgbClr val="000000"/>
                          </a:solidFill>
                          <a:effectLst/>
                          <a:latin typeface="+mj-lt"/>
                          <a:ea typeface="+mn-ea"/>
                          <a:cs typeface="+mn-cs"/>
                        </a:rPr>
                        <a:t> HH</a:t>
                      </a:r>
                      <a:endParaRPr lang="en-US" sz="1800" b="0" i="0" u="none" strike="noStrike" kern="1200" dirty="0">
                        <a:solidFill>
                          <a:srgbClr val="000000"/>
                        </a:solidFill>
                        <a:effectLst/>
                        <a:latin typeface="+mj-lt"/>
                        <a:ea typeface="+mn-ea"/>
                        <a:cs typeface="+mn-cs"/>
                      </a:endParaRPr>
                    </a:p>
                  </a:txBody>
                  <a:tcPr marL="9525" marR="9525" marT="9525" marB="0" anchor="ctr">
                    <a:lnT w="12700" cmpd="sng">
                      <a:noFill/>
                    </a:lnT>
                    <a:lnB w="12700" cmpd="sng">
                      <a:noFill/>
                    </a:lnB>
                  </a:tcPr>
                </a:tc>
                <a:extLst>
                  <a:ext uri="{0D108BD9-81ED-4DB2-BD59-A6C34878D82A}">
                    <a16:rowId xmlns:a16="http://schemas.microsoft.com/office/drawing/2014/main" val="10011"/>
                  </a:ext>
                </a:extLst>
              </a:tr>
              <a:tr h="91440">
                <a:tc gridSpan="6">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Calibri"/>
                        <a:cs typeface="Times New Roman"/>
                      </a:endParaRPr>
                    </a:p>
                  </a:txBody>
                  <a:tcPr marL="51786" marR="51786" marT="0" marB="0" anchor="ctr">
                    <a:lnB w="38100" cap="flat" cmpd="sng" algn="ctr">
                      <a:solidFill>
                        <a:schemeClr val="tx1"/>
                      </a:solidFill>
                      <a:prstDash val="solid"/>
                      <a:round/>
                      <a:headEnd type="none" w="med" len="med"/>
                      <a:tailEnd type="none" w="med" len="med"/>
                    </a:lnB>
                  </a:tcPr>
                </a:tc>
                <a:tc hMerge="1">
                  <a:txBody>
                    <a:bodyPr/>
                    <a:lstStyle/>
                    <a:p>
                      <a:pPr marL="0" marR="0" algn="ctr" fontAlgn="b">
                        <a:lnSpc>
                          <a:spcPct val="115000"/>
                        </a:lnSpc>
                        <a:spcBef>
                          <a:spcPts val="0"/>
                        </a:spcBef>
                        <a:spcAft>
                          <a:spcPts val="0"/>
                        </a:spcAft>
                      </a:pPr>
                      <a:endParaRPr lang="en-US" sz="1800" b="0" dirty="0">
                        <a:solidFill>
                          <a:schemeClr val="tx1"/>
                        </a:solidFill>
                        <a:effectLst/>
                        <a:latin typeface="+mj-lt"/>
                        <a:ea typeface="Calibri"/>
                        <a:cs typeface="Times New Roman"/>
                      </a:endParaRPr>
                    </a:p>
                  </a:txBody>
                  <a:tcPr marL="51786" marR="51786" marT="0" marB="0" anchor="ctr">
                    <a:lnT w="12700" cmpd="sng">
                      <a:noFill/>
                    </a:lnT>
                    <a:lnB w="381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kern="1200" dirty="0">
                        <a:solidFill>
                          <a:srgbClr val="000000"/>
                        </a:solidFill>
                        <a:effectLst/>
                        <a:latin typeface="+mj-lt"/>
                        <a:ea typeface="+mn-ea"/>
                        <a:cs typeface="+mn-cs"/>
                      </a:endParaRPr>
                    </a:p>
                  </a:txBody>
                  <a:tcPr marL="9525" marR="9525" marT="9525" marB="0" anchor="ctr">
                    <a:lnT w="12700" cmpd="sng">
                      <a:noFill/>
                    </a:lnT>
                    <a:lnB w="381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kern="1200" dirty="0">
                        <a:solidFill>
                          <a:srgbClr val="000000"/>
                        </a:solidFill>
                        <a:effectLst/>
                        <a:latin typeface="+mj-lt"/>
                        <a:ea typeface="+mn-ea"/>
                        <a:cs typeface="+mn-cs"/>
                      </a:endParaRPr>
                    </a:p>
                  </a:txBody>
                  <a:tcPr marL="9525" marR="9525" marT="9525" marB="0" anchor="ctr">
                    <a:lnT w="12700" cmpd="sng">
                      <a:noFill/>
                    </a:lnT>
                    <a:lnB w="381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kern="1200" dirty="0">
                        <a:solidFill>
                          <a:srgbClr val="000000"/>
                        </a:solidFill>
                        <a:effectLst/>
                        <a:latin typeface="+mj-lt"/>
                        <a:ea typeface="+mn-ea"/>
                        <a:cs typeface="+mn-cs"/>
                      </a:endParaRPr>
                    </a:p>
                  </a:txBody>
                  <a:tcPr marL="9525" marR="9525" marT="9525" marB="0" anchor="ctr">
                    <a:lnT w="12700" cmpd="sng">
                      <a:noFill/>
                    </a:lnT>
                    <a:lnB w="381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kern="1200" dirty="0">
                        <a:solidFill>
                          <a:srgbClr val="000000"/>
                        </a:solidFill>
                        <a:effectLst/>
                        <a:latin typeface="+mj-lt"/>
                        <a:ea typeface="+mn-ea"/>
                        <a:cs typeface="+mn-cs"/>
                      </a:endParaRPr>
                    </a:p>
                  </a:txBody>
                  <a:tcPr marL="9525" marR="9525" marT="9525" marB="0" anchor="ctr">
                    <a:lnT w="12700" cmpd="sng">
                      <a:noFill/>
                    </a:lnT>
                  </a:tcPr>
                </a:tc>
                <a:extLst>
                  <a:ext uri="{0D108BD9-81ED-4DB2-BD59-A6C34878D82A}">
                    <a16:rowId xmlns:a16="http://schemas.microsoft.com/office/drawing/2014/main" val="10012"/>
                  </a:ext>
                </a:extLst>
              </a:tr>
              <a:tr h="329967">
                <a:tc gridSpan="6">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mn-lt"/>
                        <a:ea typeface="Calibri"/>
                        <a:cs typeface="Times New Roman"/>
                      </a:endParaRPr>
                    </a:p>
                  </a:txBody>
                  <a:tcPr marL="51786" marR="51786" marT="0" marB="0" anchor="ctr">
                    <a:lnT w="381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52333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dirty="0">
                <a:ea typeface="ＭＳ Ｐゴシック"/>
                <a:cs typeface="ＭＳ Ｐゴシック"/>
              </a:rPr>
              <a:t>Neighborhood Effects on Other Outcomes</a:t>
            </a:r>
          </a:p>
        </p:txBody>
      </p:sp>
      <p:sp>
        <p:nvSpPr>
          <p:cNvPr id="125954" name="Content Placeholder 2"/>
          <p:cNvSpPr>
            <a:spLocks noGrp="1"/>
          </p:cNvSpPr>
          <p:nvPr>
            <p:ph idx="1"/>
          </p:nvPr>
        </p:nvSpPr>
        <p:spPr>
          <a:xfrm>
            <a:off x="381000" y="1143000"/>
            <a:ext cx="8534400" cy="5791200"/>
          </a:xfrm>
        </p:spPr>
        <p:txBody>
          <a:bodyPr/>
          <a:lstStyle/>
          <a:p>
            <a:r>
              <a:rPr lang="en-US" sz="1800" dirty="0">
                <a:ea typeface="ＭＳ Ｐゴシック"/>
                <a:cs typeface="ＭＳ Ｐゴシック"/>
              </a:rPr>
              <a:t>We also find similar exposure effects for other outcomes:</a:t>
            </a:r>
          </a:p>
          <a:p>
            <a:endParaRPr lang="en-US" sz="1800" dirty="0">
              <a:ea typeface="ＭＳ Ｐゴシック"/>
              <a:cs typeface="ＭＳ Ｐゴシック"/>
            </a:endParaRPr>
          </a:p>
          <a:p>
            <a:pPr lvl="1"/>
            <a:r>
              <a:rPr lang="en-US" sz="1800" dirty="0">
                <a:ea typeface="ＭＳ Ｐゴシック"/>
                <a:cs typeface="ＭＳ Ｐゴシック"/>
              </a:rPr>
              <a:t>College attendance (from 1098-T forms filed by colleges)</a:t>
            </a:r>
          </a:p>
          <a:p>
            <a:pPr lvl="1"/>
            <a:endParaRPr lang="en-US" sz="1800" dirty="0">
              <a:ea typeface="ＭＳ Ｐゴシック"/>
              <a:cs typeface="ＭＳ Ｐゴシック"/>
            </a:endParaRPr>
          </a:p>
          <a:p>
            <a:pPr lvl="1"/>
            <a:r>
              <a:rPr lang="en-US" sz="1800" dirty="0">
                <a:ea typeface="ＭＳ Ｐゴシック"/>
                <a:cs typeface="ＭＳ Ｐゴシック"/>
              </a:rPr>
              <a:t>Teenage birth (from birth certificate data)</a:t>
            </a:r>
          </a:p>
          <a:p>
            <a:pPr lvl="1"/>
            <a:endParaRPr lang="en-US" sz="1800" dirty="0">
              <a:ea typeface="ＭＳ Ｐゴシック"/>
              <a:cs typeface="ＭＳ Ｐゴシック"/>
            </a:endParaRPr>
          </a:p>
          <a:p>
            <a:pPr lvl="1"/>
            <a:r>
              <a:rPr lang="en-US" sz="1800" dirty="0">
                <a:ea typeface="ＭＳ Ｐゴシック"/>
                <a:cs typeface="ＭＳ Ｐゴシック"/>
              </a:rPr>
              <a:t>Teenage employment (from W-2 forms)</a:t>
            </a:r>
          </a:p>
          <a:p>
            <a:pPr lvl="1"/>
            <a:endParaRPr lang="en-US" sz="1800" dirty="0">
              <a:ea typeface="ＭＳ Ｐゴシック"/>
              <a:cs typeface="ＭＳ Ｐゴシック"/>
            </a:endParaRPr>
          </a:p>
          <a:p>
            <a:pPr lvl="1"/>
            <a:r>
              <a:rPr lang="en-US" sz="1800" dirty="0">
                <a:ea typeface="ＭＳ Ｐゴシック"/>
                <a:cs typeface="ＭＳ Ｐゴシック"/>
              </a:rPr>
              <a:t>Marriage</a:t>
            </a:r>
          </a:p>
          <a:p>
            <a:pPr lvl="1"/>
            <a:endParaRPr lang="en-US" dirty="0">
              <a:ea typeface="ＭＳ Ｐゴシック"/>
              <a:cs typeface="ＭＳ Ｐゴシック"/>
            </a:endParaRPr>
          </a:p>
          <a:p>
            <a:pPr lvl="1"/>
            <a:endParaRPr lang="en-US" dirty="0">
              <a:ea typeface="ＭＳ Ｐゴシック"/>
              <a:cs typeface="ＭＳ Ｐゴシック"/>
            </a:endParaRPr>
          </a:p>
        </p:txBody>
      </p:sp>
    </p:spTree>
    <p:extLst>
      <p:ext uri="{BB962C8B-B14F-4D97-AF65-F5344CB8AC3E}">
        <p14:creationId xmlns:p14="http://schemas.microsoft.com/office/powerpoint/2010/main" val="4017145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4763" y="-417513"/>
            <a:ext cx="9324976" cy="7177088"/>
            <a:chOff x="-3" y="-263"/>
            <a:chExt cx="5874" cy="4521"/>
          </a:xfrm>
        </p:grpSpPr>
        <p:sp>
          <p:nvSpPr>
            <p:cNvPr id="5" name="AutoShape 3"/>
            <p:cNvSpPr>
              <a:spLocks noChangeAspect="1" noChangeArrowheads="1" noTextEdit="1"/>
            </p:cNvSpPr>
            <p:nvPr/>
          </p:nvSpPr>
          <p:spPr bwMode="auto">
            <a:xfrm>
              <a:off x="0" y="65"/>
              <a:ext cx="5760" cy="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3" y="62"/>
              <a:ext cx="5766" cy="41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0" y="68"/>
              <a:ext cx="5757" cy="4187"/>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548" y="449"/>
              <a:ext cx="5083" cy="3216"/>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8"/>
            <p:cNvSpPr>
              <a:spLocks noChangeShapeType="1"/>
            </p:cNvSpPr>
            <p:nvPr/>
          </p:nvSpPr>
          <p:spPr bwMode="auto">
            <a:xfrm>
              <a:off x="548" y="3284"/>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p:cNvSpPr>
              <a:spLocks noChangeShapeType="1"/>
            </p:cNvSpPr>
            <p:nvPr/>
          </p:nvSpPr>
          <p:spPr bwMode="auto">
            <a:xfrm>
              <a:off x="548" y="2600"/>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p:cNvSpPr>
              <a:spLocks noChangeShapeType="1"/>
            </p:cNvSpPr>
            <p:nvPr/>
          </p:nvSpPr>
          <p:spPr bwMode="auto">
            <a:xfrm>
              <a:off x="548" y="1912"/>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1"/>
            <p:cNvSpPr>
              <a:spLocks noChangeShapeType="1"/>
            </p:cNvSpPr>
            <p:nvPr/>
          </p:nvSpPr>
          <p:spPr bwMode="auto">
            <a:xfrm>
              <a:off x="548" y="1228"/>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2"/>
            <p:cNvSpPr>
              <a:spLocks noChangeShapeType="1"/>
            </p:cNvSpPr>
            <p:nvPr/>
          </p:nvSpPr>
          <p:spPr bwMode="auto">
            <a:xfrm>
              <a:off x="548" y="540"/>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3"/>
            <p:cNvSpPr>
              <a:spLocks noChangeShapeType="1"/>
            </p:cNvSpPr>
            <p:nvPr/>
          </p:nvSpPr>
          <p:spPr bwMode="auto">
            <a:xfrm flipV="1">
              <a:off x="4091" y="3581"/>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4"/>
            <p:cNvSpPr>
              <a:spLocks noChangeShapeType="1"/>
            </p:cNvSpPr>
            <p:nvPr/>
          </p:nvSpPr>
          <p:spPr bwMode="auto">
            <a:xfrm flipV="1">
              <a:off x="4091" y="3455"/>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5"/>
            <p:cNvSpPr>
              <a:spLocks noChangeShapeType="1"/>
            </p:cNvSpPr>
            <p:nvPr/>
          </p:nvSpPr>
          <p:spPr bwMode="auto">
            <a:xfrm flipV="1">
              <a:off x="4091" y="333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6"/>
            <p:cNvSpPr>
              <a:spLocks noChangeShapeType="1"/>
            </p:cNvSpPr>
            <p:nvPr/>
          </p:nvSpPr>
          <p:spPr bwMode="auto">
            <a:xfrm flipV="1">
              <a:off x="4091" y="320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7"/>
            <p:cNvSpPr>
              <a:spLocks noChangeShapeType="1"/>
            </p:cNvSpPr>
            <p:nvPr/>
          </p:nvSpPr>
          <p:spPr bwMode="auto">
            <a:xfrm flipV="1">
              <a:off x="4091" y="3078"/>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8"/>
            <p:cNvSpPr>
              <a:spLocks noChangeShapeType="1"/>
            </p:cNvSpPr>
            <p:nvPr/>
          </p:nvSpPr>
          <p:spPr bwMode="auto">
            <a:xfrm flipV="1">
              <a:off x="4091" y="2953"/>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9"/>
            <p:cNvSpPr>
              <a:spLocks noChangeShapeType="1"/>
            </p:cNvSpPr>
            <p:nvPr/>
          </p:nvSpPr>
          <p:spPr bwMode="auto">
            <a:xfrm flipV="1">
              <a:off x="4091" y="2827"/>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0"/>
            <p:cNvSpPr>
              <a:spLocks noChangeShapeType="1"/>
            </p:cNvSpPr>
            <p:nvPr/>
          </p:nvSpPr>
          <p:spPr bwMode="auto">
            <a:xfrm flipV="1">
              <a:off x="4091" y="2701"/>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1"/>
            <p:cNvSpPr>
              <a:spLocks noChangeShapeType="1"/>
            </p:cNvSpPr>
            <p:nvPr/>
          </p:nvSpPr>
          <p:spPr bwMode="auto">
            <a:xfrm flipV="1">
              <a:off x="4091" y="2576"/>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2"/>
            <p:cNvSpPr>
              <a:spLocks noChangeShapeType="1"/>
            </p:cNvSpPr>
            <p:nvPr/>
          </p:nvSpPr>
          <p:spPr bwMode="auto">
            <a:xfrm flipV="1">
              <a:off x="4091" y="245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3"/>
            <p:cNvSpPr>
              <a:spLocks noChangeShapeType="1"/>
            </p:cNvSpPr>
            <p:nvPr/>
          </p:nvSpPr>
          <p:spPr bwMode="auto">
            <a:xfrm flipV="1">
              <a:off x="4091" y="232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4"/>
            <p:cNvSpPr>
              <a:spLocks noChangeShapeType="1"/>
            </p:cNvSpPr>
            <p:nvPr/>
          </p:nvSpPr>
          <p:spPr bwMode="auto">
            <a:xfrm flipV="1">
              <a:off x="4091" y="2198"/>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5"/>
            <p:cNvSpPr>
              <a:spLocks noChangeShapeType="1"/>
            </p:cNvSpPr>
            <p:nvPr/>
          </p:nvSpPr>
          <p:spPr bwMode="auto">
            <a:xfrm flipV="1">
              <a:off x="4091" y="2073"/>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6"/>
            <p:cNvSpPr>
              <a:spLocks noChangeShapeType="1"/>
            </p:cNvSpPr>
            <p:nvPr/>
          </p:nvSpPr>
          <p:spPr bwMode="auto">
            <a:xfrm flipV="1">
              <a:off x="4091" y="1947"/>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7"/>
            <p:cNvSpPr>
              <a:spLocks noChangeShapeType="1"/>
            </p:cNvSpPr>
            <p:nvPr/>
          </p:nvSpPr>
          <p:spPr bwMode="auto">
            <a:xfrm flipV="1">
              <a:off x="4091" y="1821"/>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8"/>
            <p:cNvSpPr>
              <a:spLocks noChangeShapeType="1"/>
            </p:cNvSpPr>
            <p:nvPr/>
          </p:nvSpPr>
          <p:spPr bwMode="auto">
            <a:xfrm flipV="1">
              <a:off x="4091" y="1696"/>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9"/>
            <p:cNvSpPr>
              <a:spLocks noChangeShapeType="1"/>
            </p:cNvSpPr>
            <p:nvPr/>
          </p:nvSpPr>
          <p:spPr bwMode="auto">
            <a:xfrm flipV="1">
              <a:off x="4091" y="157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30"/>
            <p:cNvSpPr>
              <a:spLocks noChangeShapeType="1"/>
            </p:cNvSpPr>
            <p:nvPr/>
          </p:nvSpPr>
          <p:spPr bwMode="auto">
            <a:xfrm flipV="1">
              <a:off x="4091" y="144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31"/>
            <p:cNvSpPr>
              <a:spLocks noChangeShapeType="1"/>
            </p:cNvSpPr>
            <p:nvPr/>
          </p:nvSpPr>
          <p:spPr bwMode="auto">
            <a:xfrm flipV="1">
              <a:off x="4091" y="1319"/>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32"/>
            <p:cNvSpPr>
              <a:spLocks noChangeShapeType="1"/>
            </p:cNvSpPr>
            <p:nvPr/>
          </p:nvSpPr>
          <p:spPr bwMode="auto">
            <a:xfrm flipV="1">
              <a:off x="4091" y="1193"/>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33"/>
            <p:cNvSpPr>
              <a:spLocks noChangeShapeType="1"/>
            </p:cNvSpPr>
            <p:nvPr/>
          </p:nvSpPr>
          <p:spPr bwMode="auto">
            <a:xfrm flipV="1">
              <a:off x="4091" y="1071"/>
              <a:ext cx="0" cy="80"/>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34"/>
            <p:cNvSpPr>
              <a:spLocks noChangeShapeType="1"/>
            </p:cNvSpPr>
            <p:nvPr/>
          </p:nvSpPr>
          <p:spPr bwMode="auto">
            <a:xfrm flipV="1">
              <a:off x="4091" y="945"/>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35"/>
            <p:cNvSpPr>
              <a:spLocks noChangeShapeType="1"/>
            </p:cNvSpPr>
            <p:nvPr/>
          </p:nvSpPr>
          <p:spPr bwMode="auto">
            <a:xfrm flipV="1">
              <a:off x="4091" y="819"/>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36"/>
            <p:cNvSpPr>
              <a:spLocks noChangeShapeType="1"/>
            </p:cNvSpPr>
            <p:nvPr/>
          </p:nvSpPr>
          <p:spPr bwMode="auto">
            <a:xfrm flipV="1">
              <a:off x="4091" y="694"/>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37"/>
            <p:cNvSpPr>
              <a:spLocks noChangeShapeType="1"/>
            </p:cNvSpPr>
            <p:nvPr/>
          </p:nvSpPr>
          <p:spPr bwMode="auto">
            <a:xfrm flipV="1">
              <a:off x="4091" y="568"/>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38"/>
            <p:cNvSpPr>
              <a:spLocks noChangeShapeType="1"/>
            </p:cNvSpPr>
            <p:nvPr/>
          </p:nvSpPr>
          <p:spPr bwMode="auto">
            <a:xfrm flipV="1">
              <a:off x="4091" y="449"/>
              <a:ext cx="0" cy="77"/>
            </a:xfrm>
            <a:prstGeom prst="line">
              <a:avLst/>
            </a:prstGeom>
            <a:noFill/>
            <a:ln w="22225">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Oval 39"/>
            <p:cNvSpPr>
              <a:spLocks noChangeArrowheads="1"/>
            </p:cNvSpPr>
            <p:nvPr/>
          </p:nvSpPr>
          <p:spPr bwMode="auto">
            <a:xfrm>
              <a:off x="611" y="108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Oval 40"/>
            <p:cNvSpPr>
              <a:spLocks noChangeArrowheads="1"/>
            </p:cNvSpPr>
            <p:nvPr/>
          </p:nvSpPr>
          <p:spPr bwMode="auto">
            <a:xfrm>
              <a:off x="831" y="1322"/>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Oval 41"/>
            <p:cNvSpPr>
              <a:spLocks noChangeArrowheads="1"/>
            </p:cNvSpPr>
            <p:nvPr/>
          </p:nvSpPr>
          <p:spPr bwMode="auto">
            <a:xfrm>
              <a:off x="1054" y="1137"/>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Oval 42"/>
            <p:cNvSpPr>
              <a:spLocks noChangeArrowheads="1"/>
            </p:cNvSpPr>
            <p:nvPr/>
          </p:nvSpPr>
          <p:spPr bwMode="auto">
            <a:xfrm>
              <a:off x="1278" y="1277"/>
              <a:ext cx="63"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Oval 43"/>
            <p:cNvSpPr>
              <a:spLocks noChangeArrowheads="1"/>
            </p:cNvSpPr>
            <p:nvPr/>
          </p:nvSpPr>
          <p:spPr bwMode="auto">
            <a:xfrm>
              <a:off x="1501" y="1228"/>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Oval 44"/>
            <p:cNvSpPr>
              <a:spLocks noChangeArrowheads="1"/>
            </p:cNvSpPr>
            <p:nvPr/>
          </p:nvSpPr>
          <p:spPr bwMode="auto">
            <a:xfrm>
              <a:off x="1721" y="1360"/>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Oval 45"/>
            <p:cNvSpPr>
              <a:spLocks noChangeArrowheads="1"/>
            </p:cNvSpPr>
            <p:nvPr/>
          </p:nvSpPr>
          <p:spPr bwMode="auto">
            <a:xfrm>
              <a:off x="1944" y="149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Oval 46"/>
            <p:cNvSpPr>
              <a:spLocks noChangeArrowheads="1"/>
            </p:cNvSpPr>
            <p:nvPr/>
          </p:nvSpPr>
          <p:spPr bwMode="auto">
            <a:xfrm>
              <a:off x="2168" y="1626"/>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Oval 47"/>
            <p:cNvSpPr>
              <a:spLocks noChangeArrowheads="1"/>
            </p:cNvSpPr>
            <p:nvPr/>
          </p:nvSpPr>
          <p:spPr bwMode="auto">
            <a:xfrm>
              <a:off x="2391" y="1762"/>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Oval 48"/>
            <p:cNvSpPr>
              <a:spLocks noChangeArrowheads="1"/>
            </p:cNvSpPr>
            <p:nvPr/>
          </p:nvSpPr>
          <p:spPr bwMode="auto">
            <a:xfrm>
              <a:off x="2615" y="1856"/>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Oval 49"/>
            <p:cNvSpPr>
              <a:spLocks noChangeArrowheads="1"/>
            </p:cNvSpPr>
            <p:nvPr/>
          </p:nvSpPr>
          <p:spPr bwMode="auto">
            <a:xfrm>
              <a:off x="2835" y="1957"/>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50"/>
            <p:cNvSpPr>
              <a:spLocks noChangeArrowheads="1"/>
            </p:cNvSpPr>
            <p:nvPr/>
          </p:nvSpPr>
          <p:spPr bwMode="auto">
            <a:xfrm>
              <a:off x="3058" y="2275"/>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Oval 51"/>
            <p:cNvSpPr>
              <a:spLocks noChangeArrowheads="1"/>
            </p:cNvSpPr>
            <p:nvPr/>
          </p:nvSpPr>
          <p:spPr bwMode="auto">
            <a:xfrm>
              <a:off x="3281" y="262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Oval 52"/>
            <p:cNvSpPr>
              <a:spLocks noChangeArrowheads="1"/>
            </p:cNvSpPr>
            <p:nvPr/>
          </p:nvSpPr>
          <p:spPr bwMode="auto">
            <a:xfrm>
              <a:off x="3505" y="2565"/>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Oval 53"/>
            <p:cNvSpPr>
              <a:spLocks noChangeArrowheads="1"/>
            </p:cNvSpPr>
            <p:nvPr/>
          </p:nvSpPr>
          <p:spPr bwMode="auto">
            <a:xfrm>
              <a:off x="3725" y="2736"/>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Oval 54"/>
            <p:cNvSpPr>
              <a:spLocks noChangeArrowheads="1"/>
            </p:cNvSpPr>
            <p:nvPr/>
          </p:nvSpPr>
          <p:spPr bwMode="auto">
            <a:xfrm>
              <a:off x="3948" y="3019"/>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Oval 55"/>
            <p:cNvSpPr>
              <a:spLocks noChangeArrowheads="1"/>
            </p:cNvSpPr>
            <p:nvPr/>
          </p:nvSpPr>
          <p:spPr bwMode="auto">
            <a:xfrm>
              <a:off x="4172" y="2967"/>
              <a:ext cx="62"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Oval 56"/>
            <p:cNvSpPr>
              <a:spLocks noChangeArrowheads="1"/>
            </p:cNvSpPr>
            <p:nvPr/>
          </p:nvSpPr>
          <p:spPr bwMode="auto">
            <a:xfrm>
              <a:off x="4395" y="3180"/>
              <a:ext cx="63"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Oval 57"/>
            <p:cNvSpPr>
              <a:spLocks noChangeArrowheads="1"/>
            </p:cNvSpPr>
            <p:nvPr/>
          </p:nvSpPr>
          <p:spPr bwMode="auto">
            <a:xfrm>
              <a:off x="4615" y="3082"/>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Oval 58"/>
            <p:cNvSpPr>
              <a:spLocks noChangeArrowheads="1"/>
            </p:cNvSpPr>
            <p:nvPr/>
          </p:nvSpPr>
          <p:spPr bwMode="auto">
            <a:xfrm>
              <a:off x="4838" y="3148"/>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Oval 59"/>
            <p:cNvSpPr>
              <a:spLocks noChangeArrowheads="1"/>
            </p:cNvSpPr>
            <p:nvPr/>
          </p:nvSpPr>
          <p:spPr bwMode="auto">
            <a:xfrm>
              <a:off x="5062" y="3539"/>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Oval 60"/>
            <p:cNvSpPr>
              <a:spLocks noChangeArrowheads="1"/>
            </p:cNvSpPr>
            <p:nvPr/>
          </p:nvSpPr>
          <p:spPr bwMode="auto">
            <a:xfrm>
              <a:off x="5285" y="3246"/>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Rectangle 61"/>
            <p:cNvSpPr>
              <a:spLocks noChangeArrowheads="1"/>
            </p:cNvSpPr>
            <p:nvPr/>
          </p:nvSpPr>
          <p:spPr bwMode="auto">
            <a:xfrm>
              <a:off x="848" y="2251"/>
              <a:ext cx="173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Slope (Age = 23): -0.037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Rectangle 62"/>
            <p:cNvSpPr>
              <a:spLocks noChangeArrowheads="1"/>
            </p:cNvSpPr>
            <p:nvPr/>
          </p:nvSpPr>
          <p:spPr bwMode="auto">
            <a:xfrm>
              <a:off x="1969" y="2387"/>
              <a:ext cx="54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Rectangle 63"/>
            <p:cNvSpPr>
              <a:spLocks noChangeArrowheads="1"/>
            </p:cNvSpPr>
            <p:nvPr/>
          </p:nvSpPr>
          <p:spPr bwMode="auto">
            <a:xfrm>
              <a:off x="4468" y="2010"/>
              <a:ext cx="137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d (Age = 23): 0.092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Rectangle 64"/>
            <p:cNvSpPr>
              <a:spLocks noChangeArrowheads="1"/>
            </p:cNvSpPr>
            <p:nvPr/>
          </p:nvSpPr>
          <p:spPr bwMode="auto">
            <a:xfrm>
              <a:off x="4140" y="2251"/>
              <a:ext cx="173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Slope (Age = 23): -0.021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Rectangle 65"/>
            <p:cNvSpPr>
              <a:spLocks noChangeArrowheads="1"/>
            </p:cNvSpPr>
            <p:nvPr/>
          </p:nvSpPr>
          <p:spPr bwMode="auto">
            <a:xfrm>
              <a:off x="5264" y="2387"/>
              <a:ext cx="54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(0.011)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Line 66"/>
            <p:cNvSpPr>
              <a:spLocks noChangeShapeType="1"/>
            </p:cNvSpPr>
            <p:nvPr/>
          </p:nvSpPr>
          <p:spPr bwMode="auto">
            <a:xfrm flipV="1">
              <a:off x="548" y="449"/>
              <a:ext cx="0" cy="321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67"/>
            <p:cNvSpPr>
              <a:spLocks noChangeShapeType="1"/>
            </p:cNvSpPr>
            <p:nvPr/>
          </p:nvSpPr>
          <p:spPr bwMode="auto">
            <a:xfrm flipH="1">
              <a:off x="492" y="3284"/>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Rectangle 68"/>
            <p:cNvSpPr>
              <a:spLocks noChangeArrowheads="1"/>
            </p:cNvSpPr>
            <p:nvPr/>
          </p:nvSpPr>
          <p:spPr bwMode="auto">
            <a:xfrm rot="16200000">
              <a:off x="320" y="3143"/>
              <a:ext cx="15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Line 69"/>
            <p:cNvSpPr>
              <a:spLocks noChangeShapeType="1"/>
            </p:cNvSpPr>
            <p:nvPr/>
          </p:nvSpPr>
          <p:spPr bwMode="auto">
            <a:xfrm flipH="1">
              <a:off x="492" y="2600"/>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Rectangle 70"/>
            <p:cNvSpPr>
              <a:spLocks noChangeArrowheads="1"/>
            </p:cNvSpPr>
            <p:nvPr/>
          </p:nvSpPr>
          <p:spPr bwMode="auto">
            <a:xfrm rot="16200000">
              <a:off x="257" y="2458"/>
              <a:ext cx="27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Line 71"/>
            <p:cNvSpPr>
              <a:spLocks noChangeShapeType="1"/>
            </p:cNvSpPr>
            <p:nvPr/>
          </p:nvSpPr>
          <p:spPr bwMode="auto">
            <a:xfrm flipH="1">
              <a:off x="492" y="1912"/>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Rectangle 72"/>
            <p:cNvSpPr>
              <a:spLocks noChangeArrowheads="1"/>
            </p:cNvSpPr>
            <p:nvPr/>
          </p:nvSpPr>
          <p:spPr bwMode="auto">
            <a:xfrm rot="16200000">
              <a:off x="257" y="1770"/>
              <a:ext cx="27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Line 73"/>
            <p:cNvSpPr>
              <a:spLocks noChangeShapeType="1"/>
            </p:cNvSpPr>
            <p:nvPr/>
          </p:nvSpPr>
          <p:spPr bwMode="auto">
            <a:xfrm flipH="1">
              <a:off x="492" y="1228"/>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Rectangle 74"/>
            <p:cNvSpPr>
              <a:spLocks noChangeArrowheads="1"/>
            </p:cNvSpPr>
            <p:nvPr/>
          </p:nvSpPr>
          <p:spPr bwMode="auto">
            <a:xfrm rot="16200000">
              <a:off x="257" y="1086"/>
              <a:ext cx="27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Line 75"/>
            <p:cNvSpPr>
              <a:spLocks noChangeShapeType="1"/>
            </p:cNvSpPr>
            <p:nvPr/>
          </p:nvSpPr>
          <p:spPr bwMode="auto">
            <a:xfrm flipH="1">
              <a:off x="492" y="540"/>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Rectangle 76"/>
            <p:cNvSpPr>
              <a:spLocks noChangeArrowheads="1"/>
            </p:cNvSpPr>
            <p:nvPr/>
          </p:nvSpPr>
          <p:spPr bwMode="auto">
            <a:xfrm rot="16200000">
              <a:off x="257" y="397"/>
              <a:ext cx="27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Rectangle 77"/>
            <p:cNvSpPr>
              <a:spLocks noChangeArrowheads="1"/>
            </p:cNvSpPr>
            <p:nvPr/>
          </p:nvSpPr>
          <p:spPr bwMode="auto">
            <a:xfrm rot="16200000">
              <a:off x="-2000" y="1823"/>
              <a:ext cx="438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Coefficient on Predicted College Attendance Rate in Destination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5" name="Line 78"/>
            <p:cNvSpPr>
              <a:spLocks noChangeShapeType="1"/>
            </p:cNvSpPr>
            <p:nvPr/>
          </p:nvSpPr>
          <p:spPr bwMode="auto">
            <a:xfrm>
              <a:off x="548" y="3665"/>
              <a:ext cx="508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79"/>
            <p:cNvSpPr>
              <a:spLocks noChangeShapeType="1"/>
            </p:cNvSpPr>
            <p:nvPr/>
          </p:nvSpPr>
          <p:spPr bwMode="auto">
            <a:xfrm>
              <a:off x="1086"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Rectangle 80"/>
            <p:cNvSpPr>
              <a:spLocks noChangeArrowheads="1"/>
            </p:cNvSpPr>
            <p:nvPr/>
          </p:nvSpPr>
          <p:spPr bwMode="auto">
            <a:xfrm>
              <a:off x="1005"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Line 81"/>
            <p:cNvSpPr>
              <a:spLocks noChangeShapeType="1"/>
            </p:cNvSpPr>
            <p:nvPr/>
          </p:nvSpPr>
          <p:spPr bwMode="auto">
            <a:xfrm>
              <a:off x="2199"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Rectangle 82"/>
            <p:cNvSpPr>
              <a:spLocks noChangeArrowheads="1"/>
            </p:cNvSpPr>
            <p:nvPr/>
          </p:nvSpPr>
          <p:spPr bwMode="auto">
            <a:xfrm>
              <a:off x="2119"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Line 83"/>
            <p:cNvSpPr>
              <a:spLocks noChangeShapeType="1"/>
            </p:cNvSpPr>
            <p:nvPr/>
          </p:nvSpPr>
          <p:spPr bwMode="auto">
            <a:xfrm>
              <a:off x="3313"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Rectangle 84"/>
            <p:cNvSpPr>
              <a:spLocks noChangeArrowheads="1"/>
            </p:cNvSpPr>
            <p:nvPr/>
          </p:nvSpPr>
          <p:spPr bwMode="auto">
            <a:xfrm>
              <a:off x="3233"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Line 85"/>
            <p:cNvSpPr>
              <a:spLocks noChangeShapeType="1"/>
            </p:cNvSpPr>
            <p:nvPr/>
          </p:nvSpPr>
          <p:spPr bwMode="auto">
            <a:xfrm>
              <a:off x="4426"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Rectangle 86"/>
            <p:cNvSpPr>
              <a:spLocks noChangeArrowheads="1"/>
            </p:cNvSpPr>
            <p:nvPr/>
          </p:nvSpPr>
          <p:spPr bwMode="auto">
            <a:xfrm>
              <a:off x="4346"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 name="Line 87"/>
            <p:cNvSpPr>
              <a:spLocks noChangeShapeType="1"/>
            </p:cNvSpPr>
            <p:nvPr/>
          </p:nvSpPr>
          <p:spPr bwMode="auto">
            <a:xfrm>
              <a:off x="5540"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Rectangle 88"/>
            <p:cNvSpPr>
              <a:spLocks noChangeArrowheads="1"/>
            </p:cNvSpPr>
            <p:nvPr/>
          </p:nvSpPr>
          <p:spPr bwMode="auto">
            <a:xfrm>
              <a:off x="5460"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Rectangle 89"/>
            <p:cNvSpPr>
              <a:spLocks noChangeArrowheads="1"/>
            </p:cNvSpPr>
            <p:nvPr/>
          </p:nvSpPr>
          <p:spPr bwMode="auto">
            <a:xfrm>
              <a:off x="2025" y="3937"/>
              <a:ext cx="229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Age of Child when Parents Move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Rectangle 90"/>
            <p:cNvSpPr>
              <a:spLocks noChangeArrowheads="1"/>
            </p:cNvSpPr>
            <p:nvPr/>
          </p:nvSpPr>
          <p:spPr bwMode="auto">
            <a:xfrm>
              <a:off x="3062" y="191"/>
              <a:ext cx="15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1E2D5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6" name="TextBox 85"/>
          <p:cNvSpPr txBox="1"/>
          <p:nvPr/>
        </p:nvSpPr>
        <p:spPr>
          <a:xfrm>
            <a:off x="133" y="138668"/>
            <a:ext cx="9143867" cy="369332"/>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anose="020B0604020202020204" pitchFamily="34" charset="0"/>
                <a:cs typeface="Arial" panose="020B0604020202020204" pitchFamily="34" charset="0"/>
              </a:rPr>
              <a:t>Exposure Effects for College Attendance, Ages 18-23</a:t>
            </a:r>
          </a:p>
        </p:txBody>
      </p:sp>
    </p:spTree>
    <p:extLst>
      <p:ext uri="{BB962C8B-B14F-4D97-AF65-F5344CB8AC3E}">
        <p14:creationId xmlns:p14="http://schemas.microsoft.com/office/powerpoint/2010/main" val="128897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ChangeArrowheads="1"/>
          </p:cNvSpPr>
          <p:nvPr/>
        </p:nvSpPr>
        <p:spPr bwMode="auto">
          <a:xfrm>
            <a:off x="228600" y="365125"/>
            <a:ext cx="8686800" cy="3416320"/>
          </a:xfrm>
          <a:prstGeom prst="rect">
            <a:avLst/>
          </a:prstGeom>
          <a:noFill/>
          <a:ln w="9525">
            <a:noFill/>
            <a:miter lim="800000"/>
            <a:headEnd/>
            <a:tailEnd/>
          </a:ln>
        </p:spPr>
        <p:txBody>
          <a:bodyPr wrap="square">
            <a:spAutoFit/>
          </a:bodyPr>
          <a:lstStyle/>
          <a:p>
            <a:pPr marL="609600" indent="-376238" eaLnBrk="0" fontAlgn="base" hangingPunct="0">
              <a:spcBef>
                <a:spcPct val="0"/>
              </a:spcBef>
              <a:spcAft>
                <a:spcPct val="0"/>
              </a:spcAft>
              <a:defRPr/>
            </a:pPr>
            <a:r>
              <a:rPr lang="en-US" u="sng" dirty="0">
                <a:solidFill>
                  <a:srgbClr val="000000"/>
                </a:solidFill>
                <a:latin typeface="Arial" panose="020B0604020202020204" pitchFamily="34" charset="0"/>
              </a:rPr>
              <a:t> </a:t>
            </a:r>
            <a:endParaRPr lang="en-US" dirty="0">
              <a:solidFill>
                <a:srgbClr val="000000"/>
              </a:solidFill>
              <a:latin typeface="Arial" panose="020B0604020202020204" pitchFamily="34" charset="0"/>
            </a:endParaRPr>
          </a:p>
          <a:p>
            <a:pPr marL="1524000" lvl="2" indent="-376238" eaLnBrk="0" fontAlgn="base" hangingPunct="0">
              <a:spcBef>
                <a:spcPct val="0"/>
              </a:spcBef>
              <a:spcAft>
                <a:spcPct val="0"/>
              </a:spcAft>
              <a:buSzPct val="80000"/>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rPr>
              <a:t>Data source: de-identified data from 1996-2012 tax returns</a:t>
            </a:r>
          </a:p>
          <a:p>
            <a:pPr marL="609600" indent="-376238" eaLnBrk="0" fontAlgn="base" hangingPunct="0">
              <a:spcBef>
                <a:spcPct val="0"/>
              </a:spcBef>
              <a:spcAft>
                <a:spcPct val="0"/>
              </a:spcAft>
              <a:buSzPct val="80000"/>
              <a:buBlip>
                <a:blip r:embed="rId3"/>
              </a:buBlip>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Blip>
                <a:blip r:embed="rId3"/>
              </a:buBlip>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Blip>
                <a:blip r:embed="rId3"/>
              </a:buBlip>
              <a:defRPr/>
            </a:pPr>
            <a:r>
              <a:rPr lang="en-US" dirty="0">
                <a:solidFill>
                  <a:srgbClr val="000000"/>
                </a:solidFill>
                <a:latin typeface="Arial" panose="020B0604020202020204" pitchFamily="34" charset="0"/>
              </a:rPr>
              <a:t>Children linked to parents based on dependent claiming</a:t>
            </a:r>
          </a:p>
          <a:p>
            <a:pPr marL="609600" indent="-376238" eaLnBrk="0" fontAlgn="base" hangingPunct="0">
              <a:spcBef>
                <a:spcPct val="0"/>
              </a:spcBef>
              <a:spcAft>
                <a:spcPct val="0"/>
              </a:spcAft>
              <a:buSzPct val="80000"/>
              <a:buBlip>
                <a:blip r:embed="rId3"/>
              </a:buBlip>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Blip>
                <a:blip r:embed="rId3"/>
              </a:buBlip>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Blip>
                <a:blip r:embed="rId3"/>
              </a:buBlip>
              <a:defRPr/>
            </a:pPr>
            <a:r>
              <a:rPr lang="en-US" dirty="0">
                <a:solidFill>
                  <a:srgbClr val="000000"/>
                </a:solidFill>
                <a:latin typeface="Arial" panose="020B0604020202020204" pitchFamily="34" charset="0"/>
              </a:rPr>
              <a:t>Focus on children in 1980-1993 birth cohorts</a:t>
            </a:r>
          </a:p>
          <a:p>
            <a:pPr marL="609600" indent="-376238" eaLnBrk="0" fontAlgn="base" hangingPunct="0">
              <a:spcBef>
                <a:spcPct val="0"/>
              </a:spcBef>
              <a:spcAft>
                <a:spcPct val="0"/>
              </a:spcAft>
              <a:buSzPct val="80000"/>
              <a:buBlip>
                <a:blip r:embed="rId3"/>
              </a:buBlip>
              <a:defRPr/>
            </a:pPr>
            <a:endParaRPr lang="en-US" dirty="0">
              <a:solidFill>
                <a:srgbClr val="000000"/>
              </a:solidFill>
              <a:latin typeface="Arial" panose="020B0604020202020204" pitchFamily="34" charset="0"/>
            </a:endParaRPr>
          </a:p>
          <a:p>
            <a:pPr marL="1066800" lvl="1" indent="-376238" eaLnBrk="0" fontAlgn="base" hangingPunct="0">
              <a:spcBef>
                <a:spcPct val="0"/>
              </a:spcBef>
              <a:spcAft>
                <a:spcPct val="0"/>
              </a:spcAft>
              <a:buSzPct val="80000"/>
              <a:buBlip>
                <a:blip r:embed="rId3"/>
              </a:buBlip>
              <a:defRPr/>
            </a:pPr>
            <a:r>
              <a:rPr lang="en-US" dirty="0">
                <a:solidFill>
                  <a:srgbClr val="000000"/>
                </a:solidFill>
                <a:latin typeface="Arial" panose="020B0604020202020204" pitchFamily="34" charset="0"/>
              </a:rPr>
              <a:t>Approximately 50 million children</a:t>
            </a:r>
          </a:p>
        </p:txBody>
      </p:sp>
      <p:sp>
        <p:nvSpPr>
          <p:cNvPr id="218115" name="AutoShape 3"/>
          <p:cNvSpPr>
            <a:spLocks noChangeAspect="1" noChangeArrowheads="1" noTextEdit="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18116" name="Text Box 7"/>
          <p:cNvSpPr txBox="1">
            <a:spLocks noChangeArrowheads="1"/>
          </p:cNvSpPr>
          <p:nvPr/>
        </p:nvSpPr>
        <p:spPr bwMode="auto">
          <a:xfrm>
            <a:off x="228600" y="76200"/>
            <a:ext cx="8915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dirty="0">
                <a:solidFill>
                  <a:srgbClr val="FFFFFF"/>
                </a:solidFill>
              </a:rPr>
              <a:t>Data</a:t>
            </a:r>
          </a:p>
        </p:txBody>
      </p:sp>
    </p:spTree>
    <p:extLst>
      <p:ext uri="{BB962C8B-B14F-4D97-AF65-F5344CB8AC3E}">
        <p14:creationId xmlns:p14="http://schemas.microsoft.com/office/powerpoint/2010/main" val="269053998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111124" y="336551"/>
            <a:ext cx="8894763" cy="5986465"/>
            <a:chOff x="70" y="212"/>
            <a:chExt cx="5603" cy="3771"/>
          </a:xfrm>
        </p:grpSpPr>
        <p:sp>
          <p:nvSpPr>
            <p:cNvPr id="104" name="Line 8"/>
            <p:cNvSpPr>
              <a:spLocks noChangeShapeType="1"/>
            </p:cNvSpPr>
            <p:nvPr/>
          </p:nvSpPr>
          <p:spPr bwMode="auto">
            <a:xfrm>
              <a:off x="569" y="3595"/>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Line 9"/>
            <p:cNvSpPr>
              <a:spLocks noChangeShapeType="1"/>
            </p:cNvSpPr>
            <p:nvPr/>
          </p:nvSpPr>
          <p:spPr bwMode="auto">
            <a:xfrm>
              <a:off x="569" y="2890"/>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Line 10"/>
            <p:cNvSpPr>
              <a:spLocks noChangeShapeType="1"/>
            </p:cNvSpPr>
            <p:nvPr/>
          </p:nvSpPr>
          <p:spPr bwMode="auto">
            <a:xfrm>
              <a:off x="569" y="2184"/>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Line 11"/>
            <p:cNvSpPr>
              <a:spLocks noChangeShapeType="1"/>
            </p:cNvSpPr>
            <p:nvPr/>
          </p:nvSpPr>
          <p:spPr bwMode="auto">
            <a:xfrm>
              <a:off x="569" y="1479"/>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Line 12"/>
            <p:cNvSpPr>
              <a:spLocks noChangeShapeType="1"/>
            </p:cNvSpPr>
            <p:nvPr/>
          </p:nvSpPr>
          <p:spPr bwMode="auto">
            <a:xfrm>
              <a:off x="569" y="774"/>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Line 13"/>
            <p:cNvSpPr>
              <a:spLocks noChangeShapeType="1"/>
            </p:cNvSpPr>
            <p:nvPr/>
          </p:nvSpPr>
          <p:spPr bwMode="auto">
            <a:xfrm flipV="1">
              <a:off x="4015" y="3602"/>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Line 14"/>
            <p:cNvSpPr>
              <a:spLocks noChangeShapeType="1"/>
            </p:cNvSpPr>
            <p:nvPr/>
          </p:nvSpPr>
          <p:spPr bwMode="auto">
            <a:xfrm flipV="1">
              <a:off x="4015" y="347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Line 15"/>
            <p:cNvSpPr>
              <a:spLocks noChangeShapeType="1"/>
            </p:cNvSpPr>
            <p:nvPr/>
          </p:nvSpPr>
          <p:spPr bwMode="auto">
            <a:xfrm flipV="1">
              <a:off x="4015" y="3351"/>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Line 16"/>
            <p:cNvSpPr>
              <a:spLocks noChangeShapeType="1"/>
            </p:cNvSpPr>
            <p:nvPr/>
          </p:nvSpPr>
          <p:spPr bwMode="auto">
            <a:xfrm flipV="1">
              <a:off x="4015" y="3225"/>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Line 17"/>
            <p:cNvSpPr>
              <a:spLocks noChangeShapeType="1"/>
            </p:cNvSpPr>
            <p:nvPr/>
          </p:nvSpPr>
          <p:spPr bwMode="auto">
            <a:xfrm flipV="1">
              <a:off x="4015" y="3099"/>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Line 18"/>
            <p:cNvSpPr>
              <a:spLocks noChangeShapeType="1"/>
            </p:cNvSpPr>
            <p:nvPr/>
          </p:nvSpPr>
          <p:spPr bwMode="auto">
            <a:xfrm flipV="1">
              <a:off x="4015" y="2974"/>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Line 19"/>
            <p:cNvSpPr>
              <a:spLocks noChangeShapeType="1"/>
            </p:cNvSpPr>
            <p:nvPr/>
          </p:nvSpPr>
          <p:spPr bwMode="auto">
            <a:xfrm flipV="1">
              <a:off x="4015" y="2851"/>
              <a:ext cx="0" cy="81"/>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Line 20"/>
            <p:cNvSpPr>
              <a:spLocks noChangeShapeType="1"/>
            </p:cNvSpPr>
            <p:nvPr/>
          </p:nvSpPr>
          <p:spPr bwMode="auto">
            <a:xfrm flipV="1">
              <a:off x="4015" y="2726"/>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Line 21"/>
            <p:cNvSpPr>
              <a:spLocks noChangeShapeType="1"/>
            </p:cNvSpPr>
            <p:nvPr/>
          </p:nvSpPr>
          <p:spPr bwMode="auto">
            <a:xfrm flipV="1">
              <a:off x="4015" y="260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Line 22"/>
            <p:cNvSpPr>
              <a:spLocks noChangeShapeType="1"/>
            </p:cNvSpPr>
            <p:nvPr/>
          </p:nvSpPr>
          <p:spPr bwMode="auto">
            <a:xfrm flipV="1">
              <a:off x="4015" y="247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Line 23"/>
            <p:cNvSpPr>
              <a:spLocks noChangeShapeType="1"/>
            </p:cNvSpPr>
            <p:nvPr/>
          </p:nvSpPr>
          <p:spPr bwMode="auto">
            <a:xfrm flipV="1">
              <a:off x="4015" y="2349"/>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Line 24"/>
            <p:cNvSpPr>
              <a:spLocks noChangeShapeType="1"/>
            </p:cNvSpPr>
            <p:nvPr/>
          </p:nvSpPr>
          <p:spPr bwMode="auto">
            <a:xfrm flipV="1">
              <a:off x="4015" y="2223"/>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Line 25"/>
            <p:cNvSpPr>
              <a:spLocks noChangeShapeType="1"/>
            </p:cNvSpPr>
            <p:nvPr/>
          </p:nvSpPr>
          <p:spPr bwMode="auto">
            <a:xfrm flipV="1">
              <a:off x="4015" y="2097"/>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Line 26"/>
            <p:cNvSpPr>
              <a:spLocks noChangeShapeType="1"/>
            </p:cNvSpPr>
            <p:nvPr/>
          </p:nvSpPr>
          <p:spPr bwMode="auto">
            <a:xfrm flipV="1">
              <a:off x="4015" y="1971"/>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Line 27"/>
            <p:cNvSpPr>
              <a:spLocks noChangeShapeType="1"/>
            </p:cNvSpPr>
            <p:nvPr/>
          </p:nvSpPr>
          <p:spPr bwMode="auto">
            <a:xfrm flipV="1">
              <a:off x="4015" y="184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Line 28"/>
            <p:cNvSpPr>
              <a:spLocks noChangeShapeType="1"/>
            </p:cNvSpPr>
            <p:nvPr/>
          </p:nvSpPr>
          <p:spPr bwMode="auto">
            <a:xfrm flipV="1">
              <a:off x="4015" y="172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Line 29"/>
            <p:cNvSpPr>
              <a:spLocks noChangeShapeType="1"/>
            </p:cNvSpPr>
            <p:nvPr/>
          </p:nvSpPr>
          <p:spPr bwMode="auto">
            <a:xfrm flipV="1">
              <a:off x="4015" y="159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Line 30"/>
            <p:cNvSpPr>
              <a:spLocks noChangeShapeType="1"/>
            </p:cNvSpPr>
            <p:nvPr/>
          </p:nvSpPr>
          <p:spPr bwMode="auto">
            <a:xfrm flipV="1">
              <a:off x="4015" y="1469"/>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Line 31"/>
            <p:cNvSpPr>
              <a:spLocks noChangeShapeType="1"/>
            </p:cNvSpPr>
            <p:nvPr/>
          </p:nvSpPr>
          <p:spPr bwMode="auto">
            <a:xfrm flipV="1">
              <a:off x="4015" y="1343"/>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32"/>
            <p:cNvSpPr>
              <a:spLocks noChangeShapeType="1"/>
            </p:cNvSpPr>
            <p:nvPr/>
          </p:nvSpPr>
          <p:spPr bwMode="auto">
            <a:xfrm flipV="1">
              <a:off x="4015" y="1217"/>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33"/>
            <p:cNvSpPr>
              <a:spLocks noChangeShapeType="1"/>
            </p:cNvSpPr>
            <p:nvPr/>
          </p:nvSpPr>
          <p:spPr bwMode="auto">
            <a:xfrm flipV="1">
              <a:off x="4015" y="1092"/>
              <a:ext cx="0" cy="83"/>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Line 34"/>
            <p:cNvSpPr>
              <a:spLocks noChangeShapeType="1"/>
            </p:cNvSpPr>
            <p:nvPr/>
          </p:nvSpPr>
          <p:spPr bwMode="auto">
            <a:xfrm flipV="1">
              <a:off x="4015" y="966"/>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Line 35"/>
            <p:cNvSpPr>
              <a:spLocks noChangeShapeType="1"/>
            </p:cNvSpPr>
            <p:nvPr/>
          </p:nvSpPr>
          <p:spPr bwMode="auto">
            <a:xfrm flipV="1">
              <a:off x="4015" y="840"/>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 name="Line 36"/>
            <p:cNvSpPr>
              <a:spLocks noChangeShapeType="1"/>
            </p:cNvSpPr>
            <p:nvPr/>
          </p:nvSpPr>
          <p:spPr bwMode="auto">
            <a:xfrm flipV="1">
              <a:off x="4015" y="714"/>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Line 37"/>
            <p:cNvSpPr>
              <a:spLocks noChangeShapeType="1"/>
            </p:cNvSpPr>
            <p:nvPr/>
          </p:nvSpPr>
          <p:spPr bwMode="auto">
            <a:xfrm flipV="1">
              <a:off x="4015" y="589"/>
              <a:ext cx="0" cy="84"/>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Line 38"/>
            <p:cNvSpPr>
              <a:spLocks noChangeShapeType="1"/>
            </p:cNvSpPr>
            <p:nvPr/>
          </p:nvSpPr>
          <p:spPr bwMode="auto">
            <a:xfrm flipV="1">
              <a:off x="4015" y="470"/>
              <a:ext cx="0" cy="77"/>
            </a:xfrm>
            <a:prstGeom prst="line">
              <a:avLst/>
            </a:prstGeom>
            <a:noFill/>
            <a:ln w="22225">
              <a:solidFill>
                <a:srgbClr val="80808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 name="Oval 39"/>
            <p:cNvSpPr>
              <a:spLocks noChangeArrowheads="1"/>
            </p:cNvSpPr>
            <p:nvPr/>
          </p:nvSpPr>
          <p:spPr bwMode="auto">
            <a:xfrm>
              <a:off x="1093" y="840"/>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Oval 40"/>
            <p:cNvSpPr>
              <a:spLocks noChangeArrowheads="1"/>
            </p:cNvSpPr>
            <p:nvPr/>
          </p:nvSpPr>
          <p:spPr bwMode="auto">
            <a:xfrm>
              <a:off x="1323" y="994"/>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Oval 41"/>
            <p:cNvSpPr>
              <a:spLocks noChangeArrowheads="1"/>
            </p:cNvSpPr>
            <p:nvPr/>
          </p:nvSpPr>
          <p:spPr bwMode="auto">
            <a:xfrm>
              <a:off x="1553" y="749"/>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Oval 42"/>
            <p:cNvSpPr>
              <a:spLocks noChangeArrowheads="1"/>
            </p:cNvSpPr>
            <p:nvPr/>
          </p:nvSpPr>
          <p:spPr bwMode="auto">
            <a:xfrm>
              <a:off x="1784" y="1116"/>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Oval 43"/>
            <p:cNvSpPr>
              <a:spLocks noChangeArrowheads="1"/>
            </p:cNvSpPr>
            <p:nvPr/>
          </p:nvSpPr>
          <p:spPr bwMode="auto">
            <a:xfrm>
              <a:off x="2018" y="1144"/>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Oval 44"/>
            <p:cNvSpPr>
              <a:spLocks noChangeArrowheads="1"/>
            </p:cNvSpPr>
            <p:nvPr/>
          </p:nvSpPr>
          <p:spPr bwMode="auto">
            <a:xfrm>
              <a:off x="2248" y="1622"/>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Oval 45"/>
            <p:cNvSpPr>
              <a:spLocks noChangeArrowheads="1"/>
            </p:cNvSpPr>
            <p:nvPr/>
          </p:nvSpPr>
          <p:spPr bwMode="auto">
            <a:xfrm>
              <a:off x="2479" y="1842"/>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Oval 46"/>
            <p:cNvSpPr>
              <a:spLocks noChangeArrowheads="1"/>
            </p:cNvSpPr>
            <p:nvPr/>
          </p:nvSpPr>
          <p:spPr bwMode="auto">
            <a:xfrm>
              <a:off x="2709" y="1877"/>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Oval 47"/>
            <p:cNvSpPr>
              <a:spLocks noChangeArrowheads="1"/>
            </p:cNvSpPr>
            <p:nvPr/>
          </p:nvSpPr>
          <p:spPr bwMode="auto">
            <a:xfrm>
              <a:off x="2943" y="208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Oval 48"/>
            <p:cNvSpPr>
              <a:spLocks noChangeArrowheads="1"/>
            </p:cNvSpPr>
            <p:nvPr/>
          </p:nvSpPr>
          <p:spPr bwMode="auto">
            <a:xfrm>
              <a:off x="3173" y="2335"/>
              <a:ext cx="63"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Oval 49"/>
            <p:cNvSpPr>
              <a:spLocks noChangeArrowheads="1"/>
            </p:cNvSpPr>
            <p:nvPr/>
          </p:nvSpPr>
          <p:spPr bwMode="auto">
            <a:xfrm>
              <a:off x="3404" y="2506"/>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Oval 50"/>
            <p:cNvSpPr>
              <a:spLocks noChangeArrowheads="1"/>
            </p:cNvSpPr>
            <p:nvPr/>
          </p:nvSpPr>
          <p:spPr bwMode="auto">
            <a:xfrm>
              <a:off x="3634" y="2534"/>
              <a:ext cx="63"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Oval 51"/>
            <p:cNvSpPr>
              <a:spLocks noChangeArrowheads="1"/>
            </p:cNvSpPr>
            <p:nvPr/>
          </p:nvSpPr>
          <p:spPr bwMode="auto">
            <a:xfrm>
              <a:off x="3868" y="2715"/>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Oval 53"/>
            <p:cNvSpPr>
              <a:spLocks noChangeArrowheads="1"/>
            </p:cNvSpPr>
            <p:nvPr/>
          </p:nvSpPr>
          <p:spPr bwMode="auto">
            <a:xfrm>
              <a:off x="4098" y="3047"/>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Oval 54"/>
            <p:cNvSpPr>
              <a:spLocks noChangeArrowheads="1"/>
            </p:cNvSpPr>
            <p:nvPr/>
          </p:nvSpPr>
          <p:spPr bwMode="auto">
            <a:xfrm>
              <a:off x="4329" y="314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Oval 55"/>
            <p:cNvSpPr>
              <a:spLocks noChangeArrowheads="1"/>
            </p:cNvSpPr>
            <p:nvPr/>
          </p:nvSpPr>
          <p:spPr bwMode="auto">
            <a:xfrm>
              <a:off x="4563" y="3078"/>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Oval 56"/>
            <p:cNvSpPr>
              <a:spLocks noChangeArrowheads="1"/>
            </p:cNvSpPr>
            <p:nvPr/>
          </p:nvSpPr>
          <p:spPr bwMode="auto">
            <a:xfrm>
              <a:off x="4793" y="3386"/>
              <a:ext cx="63"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Oval 57"/>
            <p:cNvSpPr>
              <a:spLocks noChangeArrowheads="1"/>
            </p:cNvSpPr>
            <p:nvPr/>
          </p:nvSpPr>
          <p:spPr bwMode="auto">
            <a:xfrm>
              <a:off x="5023" y="3197"/>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Oval 58"/>
            <p:cNvSpPr>
              <a:spLocks noChangeArrowheads="1"/>
            </p:cNvSpPr>
            <p:nvPr/>
          </p:nvSpPr>
          <p:spPr bwMode="auto">
            <a:xfrm>
              <a:off x="5254" y="3026"/>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60"/>
            <p:cNvSpPr>
              <a:spLocks noChangeShapeType="1"/>
            </p:cNvSpPr>
            <p:nvPr/>
          </p:nvSpPr>
          <p:spPr bwMode="auto">
            <a:xfrm flipV="1">
              <a:off x="569" y="470"/>
              <a:ext cx="0" cy="3216"/>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61"/>
            <p:cNvSpPr>
              <a:spLocks noChangeShapeType="1"/>
            </p:cNvSpPr>
            <p:nvPr/>
          </p:nvSpPr>
          <p:spPr bwMode="auto">
            <a:xfrm flipH="1">
              <a:off x="510" y="3595"/>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Rectangle 62"/>
            <p:cNvSpPr>
              <a:spLocks noChangeArrowheads="1"/>
            </p:cNvSpPr>
            <p:nvPr/>
          </p:nvSpPr>
          <p:spPr bwMode="auto">
            <a:xfrm rot="16200000">
              <a:off x="277" y="3453"/>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0.4</a:t>
              </a:r>
              <a:endParaRPr lang="en-US" altLang="en-US">
                <a:solidFill>
                  <a:prstClr val="black"/>
                </a:solidFill>
              </a:endParaRPr>
            </a:p>
          </p:txBody>
        </p:sp>
        <p:sp>
          <p:nvSpPr>
            <p:cNvPr id="159" name="Line 63"/>
            <p:cNvSpPr>
              <a:spLocks noChangeShapeType="1"/>
            </p:cNvSpPr>
            <p:nvPr/>
          </p:nvSpPr>
          <p:spPr bwMode="auto">
            <a:xfrm flipH="1">
              <a:off x="510" y="2890"/>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Rectangle 64"/>
            <p:cNvSpPr>
              <a:spLocks noChangeArrowheads="1"/>
            </p:cNvSpPr>
            <p:nvPr/>
          </p:nvSpPr>
          <p:spPr bwMode="auto">
            <a:xfrm rot="16200000">
              <a:off x="277" y="2748"/>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0.5</a:t>
              </a:r>
              <a:endParaRPr lang="en-US" altLang="en-US">
                <a:solidFill>
                  <a:prstClr val="black"/>
                </a:solidFill>
              </a:endParaRPr>
            </a:p>
          </p:txBody>
        </p:sp>
        <p:sp>
          <p:nvSpPr>
            <p:cNvPr id="161" name="Line 65"/>
            <p:cNvSpPr>
              <a:spLocks noChangeShapeType="1"/>
            </p:cNvSpPr>
            <p:nvPr/>
          </p:nvSpPr>
          <p:spPr bwMode="auto">
            <a:xfrm flipH="1">
              <a:off x="510" y="2184"/>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Rectangle 66"/>
            <p:cNvSpPr>
              <a:spLocks noChangeArrowheads="1"/>
            </p:cNvSpPr>
            <p:nvPr/>
          </p:nvSpPr>
          <p:spPr bwMode="auto">
            <a:xfrm rot="16200000">
              <a:off x="277" y="2043"/>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0.6</a:t>
              </a:r>
              <a:endParaRPr lang="en-US" altLang="en-US">
                <a:solidFill>
                  <a:prstClr val="black"/>
                </a:solidFill>
              </a:endParaRPr>
            </a:p>
          </p:txBody>
        </p:sp>
        <p:sp>
          <p:nvSpPr>
            <p:cNvPr id="163" name="Line 67"/>
            <p:cNvSpPr>
              <a:spLocks noChangeShapeType="1"/>
            </p:cNvSpPr>
            <p:nvPr/>
          </p:nvSpPr>
          <p:spPr bwMode="auto">
            <a:xfrm flipH="1">
              <a:off x="510" y="1479"/>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Rectangle 68"/>
            <p:cNvSpPr>
              <a:spLocks noChangeArrowheads="1"/>
            </p:cNvSpPr>
            <p:nvPr/>
          </p:nvSpPr>
          <p:spPr bwMode="auto">
            <a:xfrm rot="16200000">
              <a:off x="277" y="1337"/>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0.7</a:t>
              </a:r>
              <a:endParaRPr lang="en-US" altLang="en-US">
                <a:solidFill>
                  <a:prstClr val="black"/>
                </a:solidFill>
              </a:endParaRPr>
            </a:p>
          </p:txBody>
        </p:sp>
        <p:sp>
          <p:nvSpPr>
            <p:cNvPr id="165" name="Line 69"/>
            <p:cNvSpPr>
              <a:spLocks noChangeShapeType="1"/>
            </p:cNvSpPr>
            <p:nvPr/>
          </p:nvSpPr>
          <p:spPr bwMode="auto">
            <a:xfrm flipH="1">
              <a:off x="510" y="774"/>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Rectangle 70"/>
            <p:cNvSpPr>
              <a:spLocks noChangeArrowheads="1"/>
            </p:cNvSpPr>
            <p:nvPr/>
          </p:nvSpPr>
          <p:spPr bwMode="auto">
            <a:xfrm rot="16200000">
              <a:off x="278" y="632"/>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0.8</a:t>
              </a:r>
              <a:endParaRPr lang="en-US" altLang="en-US">
                <a:solidFill>
                  <a:prstClr val="black"/>
                </a:solidFill>
              </a:endParaRPr>
            </a:p>
          </p:txBody>
        </p:sp>
        <p:sp>
          <p:nvSpPr>
            <p:cNvPr id="167" name="Rectangle 71"/>
            <p:cNvSpPr>
              <a:spLocks noChangeArrowheads="1"/>
            </p:cNvSpPr>
            <p:nvPr/>
          </p:nvSpPr>
          <p:spPr bwMode="auto">
            <a:xfrm rot="16200000">
              <a:off x="-1445" y="2043"/>
              <a:ext cx="3204"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Coefficient on Change in Predicted Marriage Rate</a:t>
              </a:r>
              <a:endParaRPr lang="en-US" altLang="en-US" dirty="0">
                <a:solidFill>
                  <a:prstClr val="black"/>
                </a:solidFill>
              </a:endParaRPr>
            </a:p>
          </p:txBody>
        </p:sp>
        <p:sp>
          <p:nvSpPr>
            <p:cNvPr id="168" name="Line 72"/>
            <p:cNvSpPr>
              <a:spLocks noChangeShapeType="1"/>
            </p:cNvSpPr>
            <p:nvPr/>
          </p:nvSpPr>
          <p:spPr bwMode="auto">
            <a:xfrm>
              <a:off x="569" y="3686"/>
              <a:ext cx="5041"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Line 73"/>
            <p:cNvSpPr>
              <a:spLocks noChangeShapeType="1"/>
            </p:cNvSpPr>
            <p:nvPr/>
          </p:nvSpPr>
          <p:spPr bwMode="auto">
            <a:xfrm>
              <a:off x="890"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Rectangle 74"/>
            <p:cNvSpPr>
              <a:spLocks noChangeArrowheads="1"/>
            </p:cNvSpPr>
            <p:nvPr/>
          </p:nvSpPr>
          <p:spPr bwMode="auto">
            <a:xfrm>
              <a:off x="810"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10</a:t>
              </a:r>
              <a:endParaRPr lang="en-US" altLang="en-US">
                <a:solidFill>
                  <a:prstClr val="black"/>
                </a:solidFill>
              </a:endParaRPr>
            </a:p>
          </p:txBody>
        </p:sp>
        <p:sp>
          <p:nvSpPr>
            <p:cNvPr id="171" name="Line 75"/>
            <p:cNvSpPr>
              <a:spLocks noChangeShapeType="1"/>
            </p:cNvSpPr>
            <p:nvPr/>
          </p:nvSpPr>
          <p:spPr bwMode="auto">
            <a:xfrm>
              <a:off x="2049"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Rectangle 76"/>
            <p:cNvSpPr>
              <a:spLocks noChangeArrowheads="1"/>
            </p:cNvSpPr>
            <p:nvPr/>
          </p:nvSpPr>
          <p:spPr bwMode="auto">
            <a:xfrm>
              <a:off x="1969"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15</a:t>
              </a:r>
              <a:endParaRPr lang="en-US" altLang="en-US">
                <a:solidFill>
                  <a:prstClr val="black"/>
                </a:solidFill>
              </a:endParaRPr>
            </a:p>
          </p:txBody>
        </p:sp>
        <p:sp>
          <p:nvSpPr>
            <p:cNvPr id="173" name="Line 77"/>
            <p:cNvSpPr>
              <a:spLocks noChangeShapeType="1"/>
            </p:cNvSpPr>
            <p:nvPr/>
          </p:nvSpPr>
          <p:spPr bwMode="auto">
            <a:xfrm>
              <a:off x="3205"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Rectangle 78"/>
            <p:cNvSpPr>
              <a:spLocks noChangeArrowheads="1"/>
            </p:cNvSpPr>
            <p:nvPr/>
          </p:nvSpPr>
          <p:spPr bwMode="auto">
            <a:xfrm>
              <a:off x="3124"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20</a:t>
              </a:r>
              <a:endParaRPr lang="en-US" altLang="en-US">
                <a:solidFill>
                  <a:prstClr val="black"/>
                </a:solidFill>
              </a:endParaRPr>
            </a:p>
          </p:txBody>
        </p:sp>
        <p:sp>
          <p:nvSpPr>
            <p:cNvPr id="175" name="Line 79"/>
            <p:cNvSpPr>
              <a:spLocks noChangeShapeType="1"/>
            </p:cNvSpPr>
            <p:nvPr/>
          </p:nvSpPr>
          <p:spPr bwMode="auto">
            <a:xfrm>
              <a:off x="4360"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Rectangle 80"/>
            <p:cNvSpPr>
              <a:spLocks noChangeArrowheads="1"/>
            </p:cNvSpPr>
            <p:nvPr/>
          </p:nvSpPr>
          <p:spPr bwMode="auto">
            <a:xfrm>
              <a:off x="4280"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25</a:t>
              </a:r>
              <a:endParaRPr lang="en-US" altLang="en-US">
                <a:solidFill>
                  <a:prstClr val="black"/>
                </a:solidFill>
              </a:endParaRPr>
            </a:p>
          </p:txBody>
        </p:sp>
        <p:sp>
          <p:nvSpPr>
            <p:cNvPr id="177" name="Line 81"/>
            <p:cNvSpPr>
              <a:spLocks noChangeShapeType="1"/>
            </p:cNvSpPr>
            <p:nvPr/>
          </p:nvSpPr>
          <p:spPr bwMode="auto">
            <a:xfrm>
              <a:off x="5519"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Rectangle 82"/>
            <p:cNvSpPr>
              <a:spLocks noChangeArrowheads="1"/>
            </p:cNvSpPr>
            <p:nvPr/>
          </p:nvSpPr>
          <p:spPr bwMode="auto">
            <a:xfrm>
              <a:off x="5439"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30</a:t>
              </a:r>
              <a:endParaRPr lang="en-US" altLang="en-US">
                <a:solidFill>
                  <a:prstClr val="black"/>
                </a:solidFill>
              </a:endParaRPr>
            </a:p>
          </p:txBody>
        </p:sp>
        <p:sp>
          <p:nvSpPr>
            <p:cNvPr id="180" name="Rectangle 84"/>
            <p:cNvSpPr>
              <a:spLocks noChangeArrowheads="1"/>
            </p:cNvSpPr>
            <p:nvPr/>
          </p:nvSpPr>
          <p:spPr bwMode="auto">
            <a:xfrm>
              <a:off x="3062" y="212"/>
              <a:ext cx="150"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500">
                  <a:solidFill>
                    <a:srgbClr val="1E2D53"/>
                  </a:solidFill>
                </a:rPr>
                <a:t> </a:t>
              </a:r>
              <a:endParaRPr lang="en-US" altLang="en-US">
                <a:solidFill>
                  <a:prstClr val="black"/>
                </a:solidFill>
              </a:endParaRPr>
            </a:p>
          </p:txBody>
        </p:sp>
      </p:grpSp>
      <p:sp>
        <p:nvSpPr>
          <p:cNvPr id="83" name="TextBox 82"/>
          <p:cNvSpPr txBox="1"/>
          <p:nvPr/>
        </p:nvSpPr>
        <p:spPr>
          <a:xfrm>
            <a:off x="133" y="138668"/>
            <a:ext cx="9143867" cy="369332"/>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anose="020B0604020202020204" pitchFamily="34" charset="0"/>
                <a:cs typeface="Arial" panose="020B0604020202020204" pitchFamily="34" charset="0"/>
              </a:rPr>
              <a:t>Exposure Effects for Marriage Rate, Age 26</a:t>
            </a:r>
          </a:p>
        </p:txBody>
      </p:sp>
      <p:sp>
        <p:nvSpPr>
          <p:cNvPr id="84" name="TextBox 83"/>
          <p:cNvSpPr txBox="1"/>
          <p:nvPr/>
        </p:nvSpPr>
        <p:spPr>
          <a:xfrm>
            <a:off x="984683" y="3697069"/>
            <a:ext cx="2760692" cy="646331"/>
          </a:xfrm>
          <a:prstGeom prst="rect">
            <a:avLst/>
          </a:prstGeom>
          <a:noFill/>
        </p:spPr>
        <p:txBody>
          <a:bodyPr wrap="none" rtlCol="0">
            <a:spAutoFit/>
          </a:bodyPr>
          <a:lstStyle/>
          <a:p>
            <a:pPr defTabSz="457200"/>
            <a:r>
              <a:rPr lang="en-US" dirty="0">
                <a:solidFill>
                  <a:prstClr val="black"/>
                </a:solidFill>
                <a:latin typeface="Arial" panose="020B0604020202020204" pitchFamily="34" charset="0"/>
                <a:cs typeface="Arial" panose="020B0604020202020204" pitchFamily="34" charset="0"/>
              </a:rPr>
              <a:t>Slope (Age ≤ 23):  -0.025</a:t>
            </a:r>
          </a:p>
          <a:p>
            <a:pPr defTabSz="457200"/>
            <a:r>
              <a:rPr lang="en-US" dirty="0">
                <a:solidFill>
                  <a:prstClr val="black"/>
                </a:solidFill>
                <a:latin typeface="Arial" panose="020B0604020202020204" pitchFamily="34" charset="0"/>
                <a:cs typeface="Arial" panose="020B0604020202020204" pitchFamily="34" charset="0"/>
              </a:rPr>
              <a:t>	</a:t>
            </a:r>
          </a:p>
        </p:txBody>
      </p:sp>
      <p:sp>
        <p:nvSpPr>
          <p:cNvPr id="85" name="TextBox 84"/>
          <p:cNvSpPr txBox="1"/>
          <p:nvPr/>
        </p:nvSpPr>
        <p:spPr>
          <a:xfrm>
            <a:off x="6425473" y="3649897"/>
            <a:ext cx="2832827" cy="646331"/>
          </a:xfrm>
          <a:prstGeom prst="rect">
            <a:avLst/>
          </a:prstGeom>
          <a:noFill/>
        </p:spPr>
        <p:txBody>
          <a:bodyPr wrap="none" rtlCol="0">
            <a:spAutoFit/>
          </a:bodyPr>
          <a:lstStyle/>
          <a:p>
            <a:pPr defTabSz="457200"/>
            <a:r>
              <a:rPr lang="en-US" dirty="0">
                <a:solidFill>
                  <a:prstClr val="black"/>
                </a:solidFill>
                <a:latin typeface="Arial" panose="020B0604020202020204" pitchFamily="34" charset="0"/>
                <a:cs typeface="Arial" panose="020B0604020202020204" pitchFamily="34" charset="0"/>
              </a:rPr>
              <a:t>Slope (Age &gt; 23):  -0.002 </a:t>
            </a:r>
          </a:p>
          <a:p>
            <a:pPr defTabSz="457200"/>
            <a:r>
              <a:rPr lang="en-US" dirty="0">
                <a:solidFill>
                  <a:prstClr val="black"/>
                </a:solidFill>
                <a:latin typeface="Arial" panose="020B0604020202020204" pitchFamily="34" charset="0"/>
                <a:cs typeface="Arial" panose="020B0604020202020204" pitchFamily="34" charset="0"/>
              </a:rPr>
              <a:t>	</a:t>
            </a:r>
          </a:p>
        </p:txBody>
      </p:sp>
      <p:sp>
        <p:nvSpPr>
          <p:cNvPr id="86" name="TextBox 85"/>
          <p:cNvSpPr txBox="1"/>
          <p:nvPr/>
        </p:nvSpPr>
        <p:spPr>
          <a:xfrm>
            <a:off x="6896100" y="3305628"/>
            <a:ext cx="2438400" cy="369332"/>
          </a:xfrm>
          <a:prstGeom prst="rect">
            <a:avLst/>
          </a:prstGeom>
          <a:noFill/>
        </p:spPr>
        <p:txBody>
          <a:bodyPr wrap="square" rtlCol="0">
            <a:spAutoFit/>
          </a:bodyPr>
          <a:lstStyle/>
          <a:p>
            <a:pPr defTabSz="457200"/>
            <a:r>
              <a:rPr lang="el-GR" dirty="0">
                <a:solidFill>
                  <a:prstClr val="black"/>
                </a:solidFill>
                <a:latin typeface="Arial" panose="020B0604020202020204" pitchFamily="34" charset="0"/>
                <a:cs typeface="Arial" panose="020B0604020202020204" pitchFamily="34" charset="0"/>
              </a:rPr>
              <a:t>δ</a:t>
            </a:r>
            <a:r>
              <a:rPr lang="en-US" dirty="0">
                <a:solidFill>
                  <a:prstClr val="black"/>
                </a:solidFill>
                <a:latin typeface="Arial" panose="020B0604020202020204" pitchFamily="34" charset="0"/>
                <a:cs typeface="Arial" panose="020B0604020202020204" pitchFamily="34" charset="0"/>
              </a:rPr>
              <a:t> (Age &gt; 23):   0.464</a:t>
            </a:r>
          </a:p>
        </p:txBody>
      </p:sp>
      <p:sp>
        <p:nvSpPr>
          <p:cNvPr id="87" name="Rectangle 86"/>
          <p:cNvSpPr/>
          <p:nvPr/>
        </p:nvSpPr>
        <p:spPr>
          <a:xfrm>
            <a:off x="2830245" y="3927768"/>
            <a:ext cx="979755" cy="369332"/>
          </a:xfrm>
          <a:prstGeom prst="rect">
            <a:avLst/>
          </a:prstGeom>
        </p:spPr>
        <p:txBody>
          <a:bodyPr wrap="none">
            <a:spAutoFit/>
          </a:bodyPr>
          <a:lstStyle/>
          <a:p>
            <a:r>
              <a:rPr lang="en-US" dirty="0">
                <a:solidFill>
                  <a:prstClr val="black"/>
                </a:solidFill>
                <a:latin typeface="Arial" panose="020B0604020202020204" pitchFamily="34" charset="0"/>
                <a:cs typeface="Arial" panose="020B0604020202020204" pitchFamily="34" charset="0"/>
              </a:rPr>
              <a:t> (0.002)</a:t>
            </a:r>
          </a:p>
        </p:txBody>
      </p:sp>
      <p:sp>
        <p:nvSpPr>
          <p:cNvPr id="88" name="Rectangle 87"/>
          <p:cNvSpPr/>
          <p:nvPr/>
        </p:nvSpPr>
        <p:spPr>
          <a:xfrm>
            <a:off x="8277025" y="3903746"/>
            <a:ext cx="979755" cy="369332"/>
          </a:xfrm>
          <a:prstGeom prst="rect">
            <a:avLst/>
          </a:prstGeom>
        </p:spPr>
        <p:txBody>
          <a:bodyPr wrap="none">
            <a:spAutoFit/>
          </a:bodyPr>
          <a:lstStyle/>
          <a:p>
            <a:r>
              <a:rPr lang="en-US" dirty="0">
                <a:solidFill>
                  <a:prstClr val="black"/>
                </a:solidFill>
                <a:latin typeface="Arial" panose="020B0604020202020204" pitchFamily="34" charset="0"/>
                <a:cs typeface="Arial" panose="020B0604020202020204" pitchFamily="34" charset="0"/>
              </a:rPr>
              <a:t> (0.005)</a:t>
            </a:r>
          </a:p>
        </p:txBody>
      </p:sp>
      <p:sp>
        <p:nvSpPr>
          <p:cNvPr id="89" name="Rectangle 79"/>
          <p:cNvSpPr>
            <a:spLocks noChangeArrowheads="1"/>
          </p:cNvSpPr>
          <p:nvPr/>
        </p:nvSpPr>
        <p:spPr bwMode="auto">
          <a:xfrm>
            <a:off x="3214689" y="6296026"/>
            <a:ext cx="34368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Age of Child when Parents Move</a:t>
            </a:r>
          </a:p>
        </p:txBody>
      </p:sp>
    </p:spTree>
    <p:extLst>
      <p:ext uri="{BB962C8B-B14F-4D97-AF65-F5344CB8AC3E}">
        <p14:creationId xmlns:p14="http://schemas.microsoft.com/office/powerpoint/2010/main" val="1194782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Oval 351"/>
          <p:cNvSpPr>
            <a:spLocks noChangeArrowheads="1"/>
          </p:cNvSpPr>
          <p:nvPr/>
        </p:nvSpPr>
        <p:spPr bwMode="auto">
          <a:xfrm>
            <a:off x="2769461" y="6681787"/>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Freeform 100"/>
          <p:cNvSpPr>
            <a:spLocks/>
          </p:cNvSpPr>
          <p:nvPr/>
        </p:nvSpPr>
        <p:spPr bwMode="auto">
          <a:xfrm>
            <a:off x="6270262" y="6671183"/>
            <a:ext cx="117475" cy="98425"/>
          </a:xfrm>
          <a:custGeom>
            <a:avLst/>
            <a:gdLst>
              <a:gd name="T0" fmla="*/ 35 w 74"/>
              <a:gd name="T1" fmla="*/ 0 h 62"/>
              <a:gd name="T2" fmla="*/ 0 w 74"/>
              <a:gd name="T3" fmla="*/ 62 h 62"/>
              <a:gd name="T4" fmla="*/ 74 w 74"/>
              <a:gd name="T5" fmla="*/ 62 h 62"/>
              <a:gd name="T6" fmla="*/ 35 w 74"/>
              <a:gd name="T7" fmla="*/ 0 h 62"/>
            </a:gdLst>
            <a:ahLst/>
            <a:cxnLst>
              <a:cxn ang="0">
                <a:pos x="T0" y="T1"/>
              </a:cxn>
              <a:cxn ang="0">
                <a:pos x="T2" y="T3"/>
              </a:cxn>
              <a:cxn ang="0">
                <a:pos x="T4" y="T5"/>
              </a:cxn>
              <a:cxn ang="0">
                <a:pos x="T6" y="T7"/>
              </a:cxn>
            </a:cxnLst>
            <a:rect l="0" t="0" r="r" b="b"/>
            <a:pathLst>
              <a:path w="74" h="62">
                <a:moveTo>
                  <a:pt x="35" y="0"/>
                </a:moveTo>
                <a:lnTo>
                  <a:pt x="0" y="62"/>
                </a:lnTo>
                <a:lnTo>
                  <a:pt x="74" y="62"/>
                </a:lnTo>
                <a:lnTo>
                  <a:pt x="35"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8" name="Rectangle 354"/>
          <p:cNvSpPr>
            <a:spLocks noChangeArrowheads="1"/>
          </p:cNvSpPr>
          <p:nvPr/>
        </p:nvSpPr>
        <p:spPr bwMode="auto">
          <a:xfrm>
            <a:off x="3281238" y="6581001"/>
            <a:ext cx="83356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Female </a:t>
            </a:r>
            <a:endParaRPr lang="en-US" altLang="en-US" dirty="0">
              <a:solidFill>
                <a:prstClr val="black"/>
              </a:solidFill>
            </a:endParaRPr>
          </a:p>
        </p:txBody>
      </p:sp>
      <p:sp>
        <p:nvSpPr>
          <p:cNvPr id="249" name="Rectangle 354"/>
          <p:cNvSpPr>
            <a:spLocks noChangeArrowheads="1"/>
          </p:cNvSpPr>
          <p:nvPr/>
        </p:nvSpPr>
        <p:spPr bwMode="auto">
          <a:xfrm>
            <a:off x="6712737" y="6581001"/>
            <a:ext cx="5001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Male</a:t>
            </a:r>
            <a:endParaRPr lang="en-US" altLang="en-US" dirty="0">
              <a:solidFill>
                <a:prstClr val="black"/>
              </a:solidFill>
            </a:endParaRPr>
          </a:p>
        </p:txBody>
      </p:sp>
      <p:grpSp>
        <p:nvGrpSpPr>
          <p:cNvPr id="3" name="Group 4"/>
          <p:cNvGrpSpPr>
            <a:grpSpLocks noChangeAspect="1"/>
          </p:cNvGrpSpPr>
          <p:nvPr/>
        </p:nvGrpSpPr>
        <p:grpSpPr bwMode="auto">
          <a:xfrm>
            <a:off x="76201" y="325438"/>
            <a:ext cx="8829676" cy="6246813"/>
            <a:chOff x="48" y="205"/>
            <a:chExt cx="5562" cy="3935"/>
          </a:xfrm>
        </p:grpSpPr>
        <p:sp>
          <p:nvSpPr>
            <p:cNvPr id="7" name="Rectangle 7"/>
            <p:cNvSpPr>
              <a:spLocks noChangeArrowheads="1"/>
            </p:cNvSpPr>
            <p:nvPr/>
          </p:nvSpPr>
          <p:spPr bwMode="auto">
            <a:xfrm>
              <a:off x="569" y="470"/>
              <a:ext cx="5041" cy="3216"/>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Line 8"/>
            <p:cNvSpPr>
              <a:spLocks noChangeShapeType="1"/>
            </p:cNvSpPr>
            <p:nvPr/>
          </p:nvSpPr>
          <p:spPr bwMode="auto">
            <a:xfrm>
              <a:off x="569" y="3176"/>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Line 9"/>
            <p:cNvSpPr>
              <a:spLocks noChangeShapeType="1"/>
            </p:cNvSpPr>
            <p:nvPr/>
          </p:nvSpPr>
          <p:spPr bwMode="auto">
            <a:xfrm>
              <a:off x="569" y="2307"/>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Line 10"/>
            <p:cNvSpPr>
              <a:spLocks noChangeShapeType="1"/>
            </p:cNvSpPr>
            <p:nvPr/>
          </p:nvSpPr>
          <p:spPr bwMode="auto">
            <a:xfrm>
              <a:off x="569" y="1437"/>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Line 11"/>
            <p:cNvSpPr>
              <a:spLocks noChangeShapeType="1"/>
            </p:cNvSpPr>
            <p:nvPr/>
          </p:nvSpPr>
          <p:spPr bwMode="auto">
            <a:xfrm>
              <a:off x="569" y="568"/>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Oval 12"/>
            <p:cNvSpPr>
              <a:spLocks noChangeArrowheads="1"/>
            </p:cNvSpPr>
            <p:nvPr/>
          </p:nvSpPr>
          <p:spPr bwMode="auto">
            <a:xfrm>
              <a:off x="628" y="91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Oval 13"/>
            <p:cNvSpPr>
              <a:spLocks noChangeArrowheads="1"/>
            </p:cNvSpPr>
            <p:nvPr/>
          </p:nvSpPr>
          <p:spPr bwMode="auto">
            <a:xfrm>
              <a:off x="848" y="578"/>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Oval 14"/>
            <p:cNvSpPr>
              <a:spLocks noChangeArrowheads="1"/>
            </p:cNvSpPr>
            <p:nvPr/>
          </p:nvSpPr>
          <p:spPr bwMode="auto">
            <a:xfrm>
              <a:off x="1072" y="917"/>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Oval 15"/>
            <p:cNvSpPr>
              <a:spLocks noChangeArrowheads="1"/>
            </p:cNvSpPr>
            <p:nvPr/>
          </p:nvSpPr>
          <p:spPr bwMode="auto">
            <a:xfrm>
              <a:off x="1292" y="739"/>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 name="Oval 16"/>
            <p:cNvSpPr>
              <a:spLocks noChangeArrowheads="1"/>
            </p:cNvSpPr>
            <p:nvPr/>
          </p:nvSpPr>
          <p:spPr bwMode="auto">
            <a:xfrm>
              <a:off x="1512" y="1067"/>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Oval 17"/>
            <p:cNvSpPr>
              <a:spLocks noChangeArrowheads="1"/>
            </p:cNvSpPr>
            <p:nvPr/>
          </p:nvSpPr>
          <p:spPr bwMode="auto">
            <a:xfrm>
              <a:off x="1731" y="802"/>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Oval 18"/>
            <p:cNvSpPr>
              <a:spLocks noChangeArrowheads="1"/>
            </p:cNvSpPr>
            <p:nvPr/>
          </p:nvSpPr>
          <p:spPr bwMode="auto">
            <a:xfrm>
              <a:off x="1955" y="760"/>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 name="Oval 19"/>
            <p:cNvSpPr>
              <a:spLocks noChangeArrowheads="1"/>
            </p:cNvSpPr>
            <p:nvPr/>
          </p:nvSpPr>
          <p:spPr bwMode="auto">
            <a:xfrm>
              <a:off x="2175" y="886"/>
              <a:ext cx="63"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 name="Oval 20"/>
            <p:cNvSpPr>
              <a:spLocks noChangeArrowheads="1"/>
            </p:cNvSpPr>
            <p:nvPr/>
          </p:nvSpPr>
          <p:spPr bwMode="auto">
            <a:xfrm>
              <a:off x="2395" y="1329"/>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 name="Oval 21"/>
            <p:cNvSpPr>
              <a:spLocks noChangeArrowheads="1"/>
            </p:cNvSpPr>
            <p:nvPr/>
          </p:nvSpPr>
          <p:spPr bwMode="auto">
            <a:xfrm>
              <a:off x="2615" y="1329"/>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 name="Oval 22"/>
            <p:cNvSpPr>
              <a:spLocks noChangeArrowheads="1"/>
            </p:cNvSpPr>
            <p:nvPr/>
          </p:nvSpPr>
          <p:spPr bwMode="auto">
            <a:xfrm>
              <a:off x="2838" y="1535"/>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Oval 23"/>
            <p:cNvSpPr>
              <a:spLocks noChangeArrowheads="1"/>
            </p:cNvSpPr>
            <p:nvPr/>
          </p:nvSpPr>
          <p:spPr bwMode="auto">
            <a:xfrm>
              <a:off x="3058" y="1926"/>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Oval 24"/>
            <p:cNvSpPr>
              <a:spLocks noChangeArrowheads="1"/>
            </p:cNvSpPr>
            <p:nvPr/>
          </p:nvSpPr>
          <p:spPr bwMode="auto">
            <a:xfrm>
              <a:off x="3278" y="2216"/>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Oval 25"/>
            <p:cNvSpPr>
              <a:spLocks noChangeArrowheads="1"/>
            </p:cNvSpPr>
            <p:nvPr/>
          </p:nvSpPr>
          <p:spPr bwMode="auto">
            <a:xfrm>
              <a:off x="3498" y="2390"/>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Oval 26"/>
            <p:cNvSpPr>
              <a:spLocks noChangeArrowheads="1"/>
            </p:cNvSpPr>
            <p:nvPr/>
          </p:nvSpPr>
          <p:spPr bwMode="auto">
            <a:xfrm>
              <a:off x="3721" y="260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Oval 27"/>
            <p:cNvSpPr>
              <a:spLocks noChangeArrowheads="1"/>
            </p:cNvSpPr>
            <p:nvPr/>
          </p:nvSpPr>
          <p:spPr bwMode="auto">
            <a:xfrm>
              <a:off x="3941" y="291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Oval 28"/>
            <p:cNvSpPr>
              <a:spLocks noChangeArrowheads="1"/>
            </p:cNvSpPr>
            <p:nvPr/>
          </p:nvSpPr>
          <p:spPr bwMode="auto">
            <a:xfrm>
              <a:off x="4161" y="270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Oval 29"/>
            <p:cNvSpPr>
              <a:spLocks noChangeArrowheads="1"/>
            </p:cNvSpPr>
            <p:nvPr/>
          </p:nvSpPr>
          <p:spPr bwMode="auto">
            <a:xfrm>
              <a:off x="4381" y="2998"/>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Oval 30"/>
            <p:cNvSpPr>
              <a:spLocks noChangeArrowheads="1"/>
            </p:cNvSpPr>
            <p:nvPr/>
          </p:nvSpPr>
          <p:spPr bwMode="auto">
            <a:xfrm>
              <a:off x="4605" y="2809"/>
              <a:ext cx="62"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Oval 31"/>
            <p:cNvSpPr>
              <a:spLocks noChangeArrowheads="1"/>
            </p:cNvSpPr>
            <p:nvPr/>
          </p:nvSpPr>
          <p:spPr bwMode="auto">
            <a:xfrm>
              <a:off x="4824" y="248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4" name="Oval 32"/>
            <p:cNvSpPr>
              <a:spLocks noChangeArrowheads="1"/>
            </p:cNvSpPr>
            <p:nvPr/>
          </p:nvSpPr>
          <p:spPr bwMode="auto">
            <a:xfrm>
              <a:off x="5044" y="269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0" name="Oval 33"/>
            <p:cNvSpPr>
              <a:spLocks noChangeArrowheads="1"/>
            </p:cNvSpPr>
            <p:nvPr/>
          </p:nvSpPr>
          <p:spPr bwMode="auto">
            <a:xfrm>
              <a:off x="5264" y="3117"/>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1" name="Oval 34"/>
            <p:cNvSpPr>
              <a:spLocks noChangeArrowheads="1"/>
            </p:cNvSpPr>
            <p:nvPr/>
          </p:nvSpPr>
          <p:spPr bwMode="auto">
            <a:xfrm>
              <a:off x="5488" y="281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2" name="Freeform 35"/>
            <p:cNvSpPr>
              <a:spLocks/>
            </p:cNvSpPr>
            <p:nvPr/>
          </p:nvSpPr>
          <p:spPr bwMode="auto">
            <a:xfrm>
              <a:off x="621" y="519"/>
              <a:ext cx="77" cy="63"/>
            </a:xfrm>
            <a:custGeom>
              <a:avLst/>
              <a:gdLst>
                <a:gd name="T0" fmla="*/ 39 w 77"/>
                <a:gd name="T1" fmla="*/ 0 h 63"/>
                <a:gd name="T2" fmla="*/ 0 w 77"/>
                <a:gd name="T3" fmla="*/ 63 h 63"/>
                <a:gd name="T4" fmla="*/ 77 w 77"/>
                <a:gd name="T5" fmla="*/ 63 h 63"/>
                <a:gd name="T6" fmla="*/ 39 w 77"/>
                <a:gd name="T7" fmla="*/ 0 h 63"/>
              </a:gdLst>
              <a:ahLst/>
              <a:cxnLst>
                <a:cxn ang="0">
                  <a:pos x="T0" y="T1"/>
                </a:cxn>
                <a:cxn ang="0">
                  <a:pos x="T2" y="T3"/>
                </a:cxn>
                <a:cxn ang="0">
                  <a:pos x="T4" y="T5"/>
                </a:cxn>
                <a:cxn ang="0">
                  <a:pos x="T6" y="T7"/>
                </a:cxn>
              </a:cxnLst>
              <a:rect l="0" t="0" r="r" b="b"/>
              <a:pathLst>
                <a:path w="77" h="63">
                  <a:moveTo>
                    <a:pt x="39" y="0"/>
                  </a:moveTo>
                  <a:lnTo>
                    <a:pt x="0" y="63"/>
                  </a:lnTo>
                  <a:lnTo>
                    <a:pt x="77" y="63"/>
                  </a:lnTo>
                  <a:lnTo>
                    <a:pt x="39"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3" name="Freeform 36"/>
            <p:cNvSpPr>
              <a:spLocks/>
            </p:cNvSpPr>
            <p:nvPr/>
          </p:nvSpPr>
          <p:spPr bwMode="auto">
            <a:xfrm>
              <a:off x="845" y="1504"/>
              <a:ext cx="73" cy="66"/>
            </a:xfrm>
            <a:custGeom>
              <a:avLst/>
              <a:gdLst>
                <a:gd name="T0" fmla="*/ 35 w 73"/>
                <a:gd name="T1" fmla="*/ 0 h 66"/>
                <a:gd name="T2" fmla="*/ 0 w 73"/>
                <a:gd name="T3" fmla="*/ 66 h 66"/>
                <a:gd name="T4" fmla="*/ 73 w 73"/>
                <a:gd name="T5" fmla="*/ 66 h 66"/>
                <a:gd name="T6" fmla="*/ 35 w 73"/>
                <a:gd name="T7" fmla="*/ 0 h 66"/>
              </a:gdLst>
              <a:ahLst/>
              <a:cxnLst>
                <a:cxn ang="0">
                  <a:pos x="T0" y="T1"/>
                </a:cxn>
                <a:cxn ang="0">
                  <a:pos x="T2" y="T3"/>
                </a:cxn>
                <a:cxn ang="0">
                  <a:pos x="T4" y="T5"/>
                </a:cxn>
                <a:cxn ang="0">
                  <a:pos x="T6" y="T7"/>
                </a:cxn>
              </a:cxnLst>
              <a:rect l="0" t="0" r="r" b="b"/>
              <a:pathLst>
                <a:path w="73" h="66">
                  <a:moveTo>
                    <a:pt x="35" y="0"/>
                  </a:moveTo>
                  <a:lnTo>
                    <a:pt x="0" y="66"/>
                  </a:lnTo>
                  <a:lnTo>
                    <a:pt x="73" y="66"/>
                  </a:lnTo>
                  <a:lnTo>
                    <a:pt x="35"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4" name="Freeform 37"/>
            <p:cNvSpPr>
              <a:spLocks/>
            </p:cNvSpPr>
            <p:nvPr/>
          </p:nvSpPr>
          <p:spPr bwMode="auto">
            <a:xfrm>
              <a:off x="1065" y="1427"/>
              <a:ext cx="73" cy="6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5" name="Freeform 38"/>
            <p:cNvSpPr>
              <a:spLocks/>
            </p:cNvSpPr>
            <p:nvPr/>
          </p:nvSpPr>
          <p:spPr bwMode="auto">
            <a:xfrm>
              <a:off x="1285" y="1615"/>
              <a:ext cx="73" cy="6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 name="Freeform 39"/>
            <p:cNvSpPr>
              <a:spLocks/>
            </p:cNvSpPr>
            <p:nvPr/>
          </p:nvSpPr>
          <p:spPr bwMode="auto">
            <a:xfrm>
              <a:off x="1505" y="1598"/>
              <a:ext cx="76" cy="63"/>
            </a:xfrm>
            <a:custGeom>
              <a:avLst/>
              <a:gdLst>
                <a:gd name="T0" fmla="*/ 38 w 76"/>
                <a:gd name="T1" fmla="*/ 0 h 63"/>
                <a:gd name="T2" fmla="*/ 0 w 76"/>
                <a:gd name="T3" fmla="*/ 63 h 63"/>
                <a:gd name="T4" fmla="*/ 76 w 76"/>
                <a:gd name="T5" fmla="*/ 63 h 63"/>
                <a:gd name="T6" fmla="*/ 38 w 76"/>
                <a:gd name="T7" fmla="*/ 0 h 63"/>
              </a:gdLst>
              <a:ahLst/>
              <a:cxnLst>
                <a:cxn ang="0">
                  <a:pos x="T0" y="T1"/>
                </a:cxn>
                <a:cxn ang="0">
                  <a:pos x="T2" y="T3"/>
                </a:cxn>
                <a:cxn ang="0">
                  <a:pos x="T4" y="T5"/>
                </a:cxn>
                <a:cxn ang="0">
                  <a:pos x="T6" y="T7"/>
                </a:cxn>
              </a:cxnLst>
              <a:rect l="0" t="0" r="r" b="b"/>
              <a:pathLst>
                <a:path w="76" h="63">
                  <a:moveTo>
                    <a:pt x="38" y="0"/>
                  </a:moveTo>
                  <a:lnTo>
                    <a:pt x="0" y="63"/>
                  </a:lnTo>
                  <a:lnTo>
                    <a:pt x="76" y="63"/>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 name="Freeform 40"/>
            <p:cNvSpPr>
              <a:spLocks/>
            </p:cNvSpPr>
            <p:nvPr/>
          </p:nvSpPr>
          <p:spPr bwMode="auto">
            <a:xfrm>
              <a:off x="1728" y="1406"/>
              <a:ext cx="73" cy="63"/>
            </a:xfrm>
            <a:custGeom>
              <a:avLst/>
              <a:gdLst>
                <a:gd name="T0" fmla="*/ 35 w 73"/>
                <a:gd name="T1" fmla="*/ 0 h 63"/>
                <a:gd name="T2" fmla="*/ 0 w 73"/>
                <a:gd name="T3" fmla="*/ 63 h 63"/>
                <a:gd name="T4" fmla="*/ 73 w 73"/>
                <a:gd name="T5" fmla="*/ 63 h 63"/>
                <a:gd name="T6" fmla="*/ 35 w 73"/>
                <a:gd name="T7" fmla="*/ 0 h 63"/>
              </a:gdLst>
              <a:ahLst/>
              <a:cxnLst>
                <a:cxn ang="0">
                  <a:pos x="T0" y="T1"/>
                </a:cxn>
                <a:cxn ang="0">
                  <a:pos x="T2" y="T3"/>
                </a:cxn>
                <a:cxn ang="0">
                  <a:pos x="T4" y="T5"/>
                </a:cxn>
                <a:cxn ang="0">
                  <a:pos x="T6" y="T7"/>
                </a:cxn>
              </a:cxnLst>
              <a:rect l="0" t="0" r="r" b="b"/>
              <a:pathLst>
                <a:path w="73" h="63">
                  <a:moveTo>
                    <a:pt x="35" y="0"/>
                  </a:moveTo>
                  <a:lnTo>
                    <a:pt x="0" y="63"/>
                  </a:lnTo>
                  <a:lnTo>
                    <a:pt x="73" y="63"/>
                  </a:lnTo>
                  <a:lnTo>
                    <a:pt x="35"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 name="Freeform 41"/>
            <p:cNvSpPr>
              <a:spLocks/>
            </p:cNvSpPr>
            <p:nvPr/>
          </p:nvSpPr>
          <p:spPr bwMode="auto">
            <a:xfrm>
              <a:off x="1948" y="2143"/>
              <a:ext cx="73" cy="66"/>
            </a:xfrm>
            <a:custGeom>
              <a:avLst/>
              <a:gdLst>
                <a:gd name="T0" fmla="*/ 38 w 73"/>
                <a:gd name="T1" fmla="*/ 0 h 66"/>
                <a:gd name="T2" fmla="*/ 0 w 73"/>
                <a:gd name="T3" fmla="*/ 66 h 66"/>
                <a:gd name="T4" fmla="*/ 73 w 73"/>
                <a:gd name="T5" fmla="*/ 66 h 66"/>
                <a:gd name="T6" fmla="*/ 38 w 73"/>
                <a:gd name="T7" fmla="*/ 0 h 66"/>
              </a:gdLst>
              <a:ahLst/>
              <a:cxnLst>
                <a:cxn ang="0">
                  <a:pos x="T0" y="T1"/>
                </a:cxn>
                <a:cxn ang="0">
                  <a:pos x="T2" y="T3"/>
                </a:cxn>
                <a:cxn ang="0">
                  <a:pos x="T4" y="T5"/>
                </a:cxn>
                <a:cxn ang="0">
                  <a:pos x="T6" y="T7"/>
                </a:cxn>
              </a:cxnLst>
              <a:rect l="0" t="0" r="r" b="b"/>
              <a:pathLst>
                <a:path w="73" h="66">
                  <a:moveTo>
                    <a:pt x="38" y="0"/>
                  </a:moveTo>
                  <a:lnTo>
                    <a:pt x="0" y="66"/>
                  </a:lnTo>
                  <a:lnTo>
                    <a:pt x="73" y="66"/>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 name="Freeform 42"/>
            <p:cNvSpPr>
              <a:spLocks/>
            </p:cNvSpPr>
            <p:nvPr/>
          </p:nvSpPr>
          <p:spPr bwMode="auto">
            <a:xfrm>
              <a:off x="2168" y="2115"/>
              <a:ext cx="73" cy="66"/>
            </a:xfrm>
            <a:custGeom>
              <a:avLst/>
              <a:gdLst>
                <a:gd name="T0" fmla="*/ 38 w 73"/>
                <a:gd name="T1" fmla="*/ 0 h 66"/>
                <a:gd name="T2" fmla="*/ 0 w 73"/>
                <a:gd name="T3" fmla="*/ 66 h 66"/>
                <a:gd name="T4" fmla="*/ 73 w 73"/>
                <a:gd name="T5" fmla="*/ 66 h 66"/>
                <a:gd name="T6" fmla="*/ 38 w 73"/>
                <a:gd name="T7" fmla="*/ 0 h 66"/>
              </a:gdLst>
              <a:ahLst/>
              <a:cxnLst>
                <a:cxn ang="0">
                  <a:pos x="T0" y="T1"/>
                </a:cxn>
                <a:cxn ang="0">
                  <a:pos x="T2" y="T3"/>
                </a:cxn>
                <a:cxn ang="0">
                  <a:pos x="T4" y="T5"/>
                </a:cxn>
                <a:cxn ang="0">
                  <a:pos x="T6" y="T7"/>
                </a:cxn>
              </a:cxnLst>
              <a:rect l="0" t="0" r="r" b="b"/>
              <a:pathLst>
                <a:path w="73" h="66">
                  <a:moveTo>
                    <a:pt x="38" y="0"/>
                  </a:moveTo>
                  <a:lnTo>
                    <a:pt x="0" y="66"/>
                  </a:lnTo>
                  <a:lnTo>
                    <a:pt x="73" y="66"/>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 name="Freeform 43"/>
            <p:cNvSpPr>
              <a:spLocks/>
            </p:cNvSpPr>
            <p:nvPr/>
          </p:nvSpPr>
          <p:spPr bwMode="auto">
            <a:xfrm>
              <a:off x="2388" y="1500"/>
              <a:ext cx="77" cy="66"/>
            </a:xfrm>
            <a:custGeom>
              <a:avLst/>
              <a:gdLst>
                <a:gd name="T0" fmla="*/ 38 w 77"/>
                <a:gd name="T1" fmla="*/ 0 h 66"/>
                <a:gd name="T2" fmla="*/ 0 w 77"/>
                <a:gd name="T3" fmla="*/ 66 h 66"/>
                <a:gd name="T4" fmla="*/ 77 w 77"/>
                <a:gd name="T5" fmla="*/ 66 h 66"/>
                <a:gd name="T6" fmla="*/ 38 w 77"/>
                <a:gd name="T7" fmla="*/ 0 h 66"/>
              </a:gdLst>
              <a:ahLst/>
              <a:cxnLst>
                <a:cxn ang="0">
                  <a:pos x="T0" y="T1"/>
                </a:cxn>
                <a:cxn ang="0">
                  <a:pos x="T2" y="T3"/>
                </a:cxn>
                <a:cxn ang="0">
                  <a:pos x="T4" y="T5"/>
                </a:cxn>
                <a:cxn ang="0">
                  <a:pos x="T6" y="T7"/>
                </a:cxn>
              </a:cxnLst>
              <a:rect l="0" t="0" r="r" b="b"/>
              <a:pathLst>
                <a:path w="77" h="66">
                  <a:moveTo>
                    <a:pt x="38" y="0"/>
                  </a:moveTo>
                  <a:lnTo>
                    <a:pt x="0" y="66"/>
                  </a:lnTo>
                  <a:lnTo>
                    <a:pt x="77" y="66"/>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 name="Freeform 44"/>
            <p:cNvSpPr>
              <a:spLocks/>
            </p:cNvSpPr>
            <p:nvPr/>
          </p:nvSpPr>
          <p:spPr bwMode="auto">
            <a:xfrm>
              <a:off x="2611" y="1727"/>
              <a:ext cx="74" cy="63"/>
            </a:xfrm>
            <a:custGeom>
              <a:avLst/>
              <a:gdLst>
                <a:gd name="T0" fmla="*/ 35 w 74"/>
                <a:gd name="T1" fmla="*/ 0 h 63"/>
                <a:gd name="T2" fmla="*/ 0 w 74"/>
                <a:gd name="T3" fmla="*/ 63 h 63"/>
                <a:gd name="T4" fmla="*/ 74 w 74"/>
                <a:gd name="T5" fmla="*/ 63 h 63"/>
                <a:gd name="T6" fmla="*/ 35 w 74"/>
                <a:gd name="T7" fmla="*/ 0 h 63"/>
              </a:gdLst>
              <a:ahLst/>
              <a:cxnLst>
                <a:cxn ang="0">
                  <a:pos x="T0" y="T1"/>
                </a:cxn>
                <a:cxn ang="0">
                  <a:pos x="T2" y="T3"/>
                </a:cxn>
                <a:cxn ang="0">
                  <a:pos x="T4" y="T5"/>
                </a:cxn>
                <a:cxn ang="0">
                  <a:pos x="T6" y="T7"/>
                </a:cxn>
              </a:cxnLst>
              <a:rect l="0" t="0" r="r" b="b"/>
              <a:pathLst>
                <a:path w="74" h="63">
                  <a:moveTo>
                    <a:pt x="35" y="0"/>
                  </a:moveTo>
                  <a:lnTo>
                    <a:pt x="0" y="63"/>
                  </a:lnTo>
                  <a:lnTo>
                    <a:pt x="74" y="63"/>
                  </a:lnTo>
                  <a:lnTo>
                    <a:pt x="35"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 name="Freeform 45"/>
            <p:cNvSpPr>
              <a:spLocks/>
            </p:cNvSpPr>
            <p:nvPr/>
          </p:nvSpPr>
          <p:spPr bwMode="auto">
            <a:xfrm>
              <a:off x="2831" y="2122"/>
              <a:ext cx="73" cy="66"/>
            </a:xfrm>
            <a:custGeom>
              <a:avLst/>
              <a:gdLst>
                <a:gd name="T0" fmla="*/ 39 w 73"/>
                <a:gd name="T1" fmla="*/ 0 h 66"/>
                <a:gd name="T2" fmla="*/ 0 w 73"/>
                <a:gd name="T3" fmla="*/ 66 h 66"/>
                <a:gd name="T4" fmla="*/ 73 w 73"/>
                <a:gd name="T5" fmla="*/ 66 h 66"/>
                <a:gd name="T6" fmla="*/ 39 w 73"/>
                <a:gd name="T7" fmla="*/ 0 h 66"/>
              </a:gdLst>
              <a:ahLst/>
              <a:cxnLst>
                <a:cxn ang="0">
                  <a:pos x="T0" y="T1"/>
                </a:cxn>
                <a:cxn ang="0">
                  <a:pos x="T2" y="T3"/>
                </a:cxn>
                <a:cxn ang="0">
                  <a:pos x="T4" y="T5"/>
                </a:cxn>
                <a:cxn ang="0">
                  <a:pos x="T6" y="T7"/>
                </a:cxn>
              </a:cxnLst>
              <a:rect l="0" t="0" r="r" b="b"/>
              <a:pathLst>
                <a:path w="73" h="66">
                  <a:moveTo>
                    <a:pt x="39" y="0"/>
                  </a:moveTo>
                  <a:lnTo>
                    <a:pt x="0" y="66"/>
                  </a:lnTo>
                  <a:lnTo>
                    <a:pt x="73" y="66"/>
                  </a:lnTo>
                  <a:lnTo>
                    <a:pt x="39"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 name="Freeform 46"/>
            <p:cNvSpPr>
              <a:spLocks/>
            </p:cNvSpPr>
            <p:nvPr/>
          </p:nvSpPr>
          <p:spPr bwMode="auto">
            <a:xfrm>
              <a:off x="3051" y="2673"/>
              <a:ext cx="73" cy="67"/>
            </a:xfrm>
            <a:custGeom>
              <a:avLst/>
              <a:gdLst>
                <a:gd name="T0" fmla="*/ 38 w 73"/>
                <a:gd name="T1" fmla="*/ 0 h 67"/>
                <a:gd name="T2" fmla="*/ 0 w 73"/>
                <a:gd name="T3" fmla="*/ 67 h 67"/>
                <a:gd name="T4" fmla="*/ 73 w 73"/>
                <a:gd name="T5" fmla="*/ 67 h 67"/>
                <a:gd name="T6" fmla="*/ 38 w 73"/>
                <a:gd name="T7" fmla="*/ 0 h 67"/>
              </a:gdLst>
              <a:ahLst/>
              <a:cxnLst>
                <a:cxn ang="0">
                  <a:pos x="T0" y="T1"/>
                </a:cxn>
                <a:cxn ang="0">
                  <a:pos x="T2" y="T3"/>
                </a:cxn>
                <a:cxn ang="0">
                  <a:pos x="T4" y="T5"/>
                </a:cxn>
                <a:cxn ang="0">
                  <a:pos x="T6" y="T7"/>
                </a:cxn>
              </a:cxnLst>
              <a:rect l="0" t="0" r="r" b="b"/>
              <a:pathLst>
                <a:path w="73" h="67">
                  <a:moveTo>
                    <a:pt x="38" y="0"/>
                  </a:moveTo>
                  <a:lnTo>
                    <a:pt x="0" y="67"/>
                  </a:lnTo>
                  <a:lnTo>
                    <a:pt x="73" y="67"/>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 name="Freeform 47"/>
            <p:cNvSpPr>
              <a:spLocks/>
            </p:cNvSpPr>
            <p:nvPr/>
          </p:nvSpPr>
          <p:spPr bwMode="auto">
            <a:xfrm>
              <a:off x="3271" y="2904"/>
              <a:ext cx="77" cy="66"/>
            </a:xfrm>
            <a:custGeom>
              <a:avLst/>
              <a:gdLst>
                <a:gd name="T0" fmla="*/ 38 w 77"/>
                <a:gd name="T1" fmla="*/ 0 h 66"/>
                <a:gd name="T2" fmla="*/ 0 w 77"/>
                <a:gd name="T3" fmla="*/ 66 h 66"/>
                <a:gd name="T4" fmla="*/ 77 w 77"/>
                <a:gd name="T5" fmla="*/ 66 h 66"/>
                <a:gd name="T6" fmla="*/ 38 w 77"/>
                <a:gd name="T7" fmla="*/ 0 h 66"/>
              </a:gdLst>
              <a:ahLst/>
              <a:cxnLst>
                <a:cxn ang="0">
                  <a:pos x="T0" y="T1"/>
                </a:cxn>
                <a:cxn ang="0">
                  <a:pos x="T2" y="T3"/>
                </a:cxn>
                <a:cxn ang="0">
                  <a:pos x="T4" y="T5"/>
                </a:cxn>
                <a:cxn ang="0">
                  <a:pos x="T6" y="T7"/>
                </a:cxn>
              </a:cxnLst>
              <a:rect l="0" t="0" r="r" b="b"/>
              <a:pathLst>
                <a:path w="77" h="66">
                  <a:moveTo>
                    <a:pt x="38" y="0"/>
                  </a:moveTo>
                  <a:lnTo>
                    <a:pt x="0" y="66"/>
                  </a:lnTo>
                  <a:lnTo>
                    <a:pt x="77" y="66"/>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3" name="Freeform 48"/>
            <p:cNvSpPr>
              <a:spLocks/>
            </p:cNvSpPr>
            <p:nvPr/>
          </p:nvSpPr>
          <p:spPr bwMode="auto">
            <a:xfrm>
              <a:off x="3494" y="3532"/>
              <a:ext cx="74" cy="63"/>
            </a:xfrm>
            <a:custGeom>
              <a:avLst/>
              <a:gdLst>
                <a:gd name="T0" fmla="*/ 35 w 74"/>
                <a:gd name="T1" fmla="*/ 0 h 63"/>
                <a:gd name="T2" fmla="*/ 0 w 74"/>
                <a:gd name="T3" fmla="*/ 63 h 63"/>
                <a:gd name="T4" fmla="*/ 74 w 74"/>
                <a:gd name="T5" fmla="*/ 63 h 63"/>
                <a:gd name="T6" fmla="*/ 35 w 74"/>
                <a:gd name="T7" fmla="*/ 0 h 63"/>
              </a:gdLst>
              <a:ahLst/>
              <a:cxnLst>
                <a:cxn ang="0">
                  <a:pos x="T0" y="T1"/>
                </a:cxn>
                <a:cxn ang="0">
                  <a:pos x="T2" y="T3"/>
                </a:cxn>
                <a:cxn ang="0">
                  <a:pos x="T4" y="T5"/>
                </a:cxn>
                <a:cxn ang="0">
                  <a:pos x="T6" y="T7"/>
                </a:cxn>
              </a:cxnLst>
              <a:rect l="0" t="0" r="r" b="b"/>
              <a:pathLst>
                <a:path w="74" h="63">
                  <a:moveTo>
                    <a:pt x="35" y="0"/>
                  </a:moveTo>
                  <a:lnTo>
                    <a:pt x="0" y="63"/>
                  </a:lnTo>
                  <a:lnTo>
                    <a:pt x="74" y="63"/>
                  </a:lnTo>
                  <a:lnTo>
                    <a:pt x="35"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6" name="Freeform 49"/>
            <p:cNvSpPr>
              <a:spLocks/>
            </p:cNvSpPr>
            <p:nvPr/>
          </p:nvSpPr>
          <p:spPr bwMode="auto">
            <a:xfrm>
              <a:off x="3714" y="3553"/>
              <a:ext cx="74" cy="63"/>
            </a:xfrm>
            <a:custGeom>
              <a:avLst/>
              <a:gdLst>
                <a:gd name="T0" fmla="*/ 39 w 74"/>
                <a:gd name="T1" fmla="*/ 0 h 63"/>
                <a:gd name="T2" fmla="*/ 0 w 74"/>
                <a:gd name="T3" fmla="*/ 63 h 63"/>
                <a:gd name="T4" fmla="*/ 74 w 74"/>
                <a:gd name="T5" fmla="*/ 63 h 63"/>
                <a:gd name="T6" fmla="*/ 39 w 74"/>
                <a:gd name="T7" fmla="*/ 0 h 63"/>
              </a:gdLst>
              <a:ahLst/>
              <a:cxnLst>
                <a:cxn ang="0">
                  <a:pos x="T0" y="T1"/>
                </a:cxn>
                <a:cxn ang="0">
                  <a:pos x="T2" y="T3"/>
                </a:cxn>
                <a:cxn ang="0">
                  <a:pos x="T4" y="T5"/>
                </a:cxn>
                <a:cxn ang="0">
                  <a:pos x="T6" y="T7"/>
                </a:cxn>
              </a:cxnLst>
              <a:rect l="0" t="0" r="r" b="b"/>
              <a:pathLst>
                <a:path w="74" h="63">
                  <a:moveTo>
                    <a:pt x="39" y="0"/>
                  </a:moveTo>
                  <a:lnTo>
                    <a:pt x="0" y="63"/>
                  </a:lnTo>
                  <a:lnTo>
                    <a:pt x="74" y="63"/>
                  </a:lnTo>
                  <a:lnTo>
                    <a:pt x="39"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7" name="Freeform 50"/>
            <p:cNvSpPr>
              <a:spLocks/>
            </p:cNvSpPr>
            <p:nvPr/>
          </p:nvSpPr>
          <p:spPr bwMode="auto">
            <a:xfrm>
              <a:off x="3934" y="3525"/>
              <a:ext cx="74" cy="67"/>
            </a:xfrm>
            <a:custGeom>
              <a:avLst/>
              <a:gdLst>
                <a:gd name="T0" fmla="*/ 39 w 74"/>
                <a:gd name="T1" fmla="*/ 0 h 67"/>
                <a:gd name="T2" fmla="*/ 0 w 74"/>
                <a:gd name="T3" fmla="*/ 67 h 67"/>
                <a:gd name="T4" fmla="*/ 74 w 74"/>
                <a:gd name="T5" fmla="*/ 67 h 67"/>
                <a:gd name="T6" fmla="*/ 39 w 74"/>
                <a:gd name="T7" fmla="*/ 0 h 67"/>
              </a:gdLst>
              <a:ahLst/>
              <a:cxnLst>
                <a:cxn ang="0">
                  <a:pos x="T0" y="T1"/>
                </a:cxn>
                <a:cxn ang="0">
                  <a:pos x="T2" y="T3"/>
                </a:cxn>
                <a:cxn ang="0">
                  <a:pos x="T4" y="T5"/>
                </a:cxn>
                <a:cxn ang="0">
                  <a:pos x="T6" y="T7"/>
                </a:cxn>
              </a:cxnLst>
              <a:rect l="0" t="0" r="r" b="b"/>
              <a:pathLst>
                <a:path w="74" h="67">
                  <a:moveTo>
                    <a:pt x="39" y="0"/>
                  </a:moveTo>
                  <a:lnTo>
                    <a:pt x="0" y="67"/>
                  </a:lnTo>
                  <a:lnTo>
                    <a:pt x="74" y="67"/>
                  </a:lnTo>
                  <a:lnTo>
                    <a:pt x="39"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8" name="Freeform 51"/>
            <p:cNvSpPr>
              <a:spLocks/>
            </p:cNvSpPr>
            <p:nvPr/>
          </p:nvSpPr>
          <p:spPr bwMode="auto">
            <a:xfrm>
              <a:off x="4154" y="3214"/>
              <a:ext cx="77" cy="63"/>
            </a:xfrm>
            <a:custGeom>
              <a:avLst/>
              <a:gdLst>
                <a:gd name="T0" fmla="*/ 39 w 77"/>
                <a:gd name="T1" fmla="*/ 0 h 63"/>
                <a:gd name="T2" fmla="*/ 0 w 77"/>
                <a:gd name="T3" fmla="*/ 63 h 63"/>
                <a:gd name="T4" fmla="*/ 77 w 77"/>
                <a:gd name="T5" fmla="*/ 63 h 63"/>
                <a:gd name="T6" fmla="*/ 39 w 77"/>
                <a:gd name="T7" fmla="*/ 0 h 63"/>
              </a:gdLst>
              <a:ahLst/>
              <a:cxnLst>
                <a:cxn ang="0">
                  <a:pos x="T0" y="T1"/>
                </a:cxn>
                <a:cxn ang="0">
                  <a:pos x="T2" y="T3"/>
                </a:cxn>
                <a:cxn ang="0">
                  <a:pos x="T4" y="T5"/>
                </a:cxn>
                <a:cxn ang="0">
                  <a:pos x="T6" y="T7"/>
                </a:cxn>
              </a:cxnLst>
              <a:rect l="0" t="0" r="r" b="b"/>
              <a:pathLst>
                <a:path w="77" h="63">
                  <a:moveTo>
                    <a:pt x="39" y="0"/>
                  </a:moveTo>
                  <a:lnTo>
                    <a:pt x="0" y="63"/>
                  </a:lnTo>
                  <a:lnTo>
                    <a:pt x="77" y="63"/>
                  </a:lnTo>
                  <a:lnTo>
                    <a:pt x="39"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9" name="Freeform 52"/>
            <p:cNvSpPr>
              <a:spLocks/>
            </p:cNvSpPr>
            <p:nvPr/>
          </p:nvSpPr>
          <p:spPr bwMode="auto">
            <a:xfrm>
              <a:off x="4378" y="3553"/>
              <a:ext cx="73" cy="63"/>
            </a:xfrm>
            <a:custGeom>
              <a:avLst/>
              <a:gdLst>
                <a:gd name="T0" fmla="*/ 35 w 73"/>
                <a:gd name="T1" fmla="*/ 0 h 63"/>
                <a:gd name="T2" fmla="*/ 0 w 73"/>
                <a:gd name="T3" fmla="*/ 63 h 63"/>
                <a:gd name="T4" fmla="*/ 73 w 73"/>
                <a:gd name="T5" fmla="*/ 63 h 63"/>
                <a:gd name="T6" fmla="*/ 35 w 73"/>
                <a:gd name="T7" fmla="*/ 0 h 63"/>
              </a:gdLst>
              <a:ahLst/>
              <a:cxnLst>
                <a:cxn ang="0">
                  <a:pos x="T0" y="T1"/>
                </a:cxn>
                <a:cxn ang="0">
                  <a:pos x="T2" y="T3"/>
                </a:cxn>
                <a:cxn ang="0">
                  <a:pos x="T4" y="T5"/>
                </a:cxn>
                <a:cxn ang="0">
                  <a:pos x="T6" y="T7"/>
                </a:cxn>
              </a:cxnLst>
              <a:rect l="0" t="0" r="r" b="b"/>
              <a:pathLst>
                <a:path w="73" h="63">
                  <a:moveTo>
                    <a:pt x="35" y="0"/>
                  </a:moveTo>
                  <a:lnTo>
                    <a:pt x="0" y="63"/>
                  </a:lnTo>
                  <a:lnTo>
                    <a:pt x="73" y="63"/>
                  </a:lnTo>
                  <a:lnTo>
                    <a:pt x="35"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0" name="Freeform 53"/>
            <p:cNvSpPr>
              <a:spLocks/>
            </p:cNvSpPr>
            <p:nvPr/>
          </p:nvSpPr>
          <p:spPr bwMode="auto">
            <a:xfrm>
              <a:off x="4598" y="3431"/>
              <a:ext cx="73" cy="6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1" name="Freeform 54"/>
            <p:cNvSpPr>
              <a:spLocks/>
            </p:cNvSpPr>
            <p:nvPr/>
          </p:nvSpPr>
          <p:spPr bwMode="auto">
            <a:xfrm>
              <a:off x="4817" y="3410"/>
              <a:ext cx="74" cy="63"/>
            </a:xfrm>
            <a:custGeom>
              <a:avLst/>
              <a:gdLst>
                <a:gd name="T0" fmla="*/ 39 w 74"/>
                <a:gd name="T1" fmla="*/ 0 h 63"/>
                <a:gd name="T2" fmla="*/ 0 w 74"/>
                <a:gd name="T3" fmla="*/ 63 h 63"/>
                <a:gd name="T4" fmla="*/ 74 w 74"/>
                <a:gd name="T5" fmla="*/ 63 h 63"/>
                <a:gd name="T6" fmla="*/ 39 w 74"/>
                <a:gd name="T7" fmla="*/ 0 h 63"/>
              </a:gdLst>
              <a:ahLst/>
              <a:cxnLst>
                <a:cxn ang="0">
                  <a:pos x="T0" y="T1"/>
                </a:cxn>
                <a:cxn ang="0">
                  <a:pos x="T2" y="T3"/>
                </a:cxn>
                <a:cxn ang="0">
                  <a:pos x="T4" y="T5"/>
                </a:cxn>
                <a:cxn ang="0">
                  <a:pos x="T6" y="T7"/>
                </a:cxn>
              </a:cxnLst>
              <a:rect l="0" t="0" r="r" b="b"/>
              <a:pathLst>
                <a:path w="74" h="63">
                  <a:moveTo>
                    <a:pt x="39" y="0"/>
                  </a:moveTo>
                  <a:lnTo>
                    <a:pt x="0" y="63"/>
                  </a:lnTo>
                  <a:lnTo>
                    <a:pt x="74" y="63"/>
                  </a:lnTo>
                  <a:lnTo>
                    <a:pt x="39"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2" name="Freeform 55"/>
            <p:cNvSpPr>
              <a:spLocks/>
            </p:cNvSpPr>
            <p:nvPr/>
          </p:nvSpPr>
          <p:spPr bwMode="auto">
            <a:xfrm>
              <a:off x="5037" y="3124"/>
              <a:ext cx="77" cy="63"/>
            </a:xfrm>
            <a:custGeom>
              <a:avLst/>
              <a:gdLst>
                <a:gd name="T0" fmla="*/ 39 w 77"/>
                <a:gd name="T1" fmla="*/ 0 h 63"/>
                <a:gd name="T2" fmla="*/ 0 w 77"/>
                <a:gd name="T3" fmla="*/ 63 h 63"/>
                <a:gd name="T4" fmla="*/ 77 w 77"/>
                <a:gd name="T5" fmla="*/ 63 h 63"/>
                <a:gd name="T6" fmla="*/ 39 w 77"/>
                <a:gd name="T7" fmla="*/ 0 h 63"/>
              </a:gdLst>
              <a:ahLst/>
              <a:cxnLst>
                <a:cxn ang="0">
                  <a:pos x="T0" y="T1"/>
                </a:cxn>
                <a:cxn ang="0">
                  <a:pos x="T2" y="T3"/>
                </a:cxn>
                <a:cxn ang="0">
                  <a:pos x="T4" y="T5"/>
                </a:cxn>
                <a:cxn ang="0">
                  <a:pos x="T6" y="T7"/>
                </a:cxn>
              </a:cxnLst>
              <a:rect l="0" t="0" r="r" b="b"/>
              <a:pathLst>
                <a:path w="77" h="63">
                  <a:moveTo>
                    <a:pt x="39" y="0"/>
                  </a:moveTo>
                  <a:lnTo>
                    <a:pt x="0" y="63"/>
                  </a:lnTo>
                  <a:lnTo>
                    <a:pt x="77" y="63"/>
                  </a:lnTo>
                  <a:lnTo>
                    <a:pt x="39"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3" name="Freeform 56"/>
            <p:cNvSpPr>
              <a:spLocks/>
            </p:cNvSpPr>
            <p:nvPr/>
          </p:nvSpPr>
          <p:spPr bwMode="auto">
            <a:xfrm>
              <a:off x="5261" y="3057"/>
              <a:ext cx="73" cy="63"/>
            </a:xfrm>
            <a:custGeom>
              <a:avLst/>
              <a:gdLst>
                <a:gd name="T0" fmla="*/ 35 w 73"/>
                <a:gd name="T1" fmla="*/ 0 h 63"/>
                <a:gd name="T2" fmla="*/ 0 w 73"/>
                <a:gd name="T3" fmla="*/ 63 h 63"/>
                <a:gd name="T4" fmla="*/ 73 w 73"/>
                <a:gd name="T5" fmla="*/ 63 h 63"/>
                <a:gd name="T6" fmla="*/ 35 w 73"/>
                <a:gd name="T7" fmla="*/ 0 h 63"/>
              </a:gdLst>
              <a:ahLst/>
              <a:cxnLst>
                <a:cxn ang="0">
                  <a:pos x="T0" y="T1"/>
                </a:cxn>
                <a:cxn ang="0">
                  <a:pos x="T2" y="T3"/>
                </a:cxn>
                <a:cxn ang="0">
                  <a:pos x="T4" y="T5"/>
                </a:cxn>
                <a:cxn ang="0">
                  <a:pos x="T6" y="T7"/>
                </a:cxn>
              </a:cxnLst>
              <a:rect l="0" t="0" r="r" b="b"/>
              <a:pathLst>
                <a:path w="73" h="63">
                  <a:moveTo>
                    <a:pt x="35" y="0"/>
                  </a:moveTo>
                  <a:lnTo>
                    <a:pt x="0" y="63"/>
                  </a:lnTo>
                  <a:lnTo>
                    <a:pt x="73" y="63"/>
                  </a:lnTo>
                  <a:lnTo>
                    <a:pt x="35"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4" name="Freeform 57"/>
            <p:cNvSpPr>
              <a:spLocks/>
            </p:cNvSpPr>
            <p:nvPr/>
          </p:nvSpPr>
          <p:spPr bwMode="auto">
            <a:xfrm>
              <a:off x="5481" y="3305"/>
              <a:ext cx="73" cy="6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solidFill>
              <a:srgbClr val="90353B"/>
            </a:solidFill>
            <a:ln w="2222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5" name="Line 58"/>
            <p:cNvSpPr>
              <a:spLocks noChangeShapeType="1"/>
            </p:cNvSpPr>
            <p:nvPr/>
          </p:nvSpPr>
          <p:spPr bwMode="auto">
            <a:xfrm flipV="1">
              <a:off x="569" y="470"/>
              <a:ext cx="0" cy="3216"/>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6" name="Line 59"/>
            <p:cNvSpPr>
              <a:spLocks noChangeShapeType="1"/>
            </p:cNvSpPr>
            <p:nvPr/>
          </p:nvSpPr>
          <p:spPr bwMode="auto">
            <a:xfrm flipH="1">
              <a:off x="510" y="3176"/>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7" name="Rectangle 60"/>
            <p:cNvSpPr>
              <a:spLocks noChangeArrowheads="1"/>
            </p:cNvSpPr>
            <p:nvPr/>
          </p:nvSpPr>
          <p:spPr bwMode="auto">
            <a:xfrm rot="16200000">
              <a:off x="340" y="3034"/>
              <a:ext cx="15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0</a:t>
              </a:r>
            </a:p>
          </p:txBody>
        </p:sp>
        <p:sp>
          <p:nvSpPr>
            <p:cNvPr id="268" name="Line 61"/>
            <p:cNvSpPr>
              <a:spLocks noChangeShapeType="1"/>
            </p:cNvSpPr>
            <p:nvPr/>
          </p:nvSpPr>
          <p:spPr bwMode="auto">
            <a:xfrm flipH="1">
              <a:off x="510" y="2307"/>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9" name="Rectangle 62"/>
            <p:cNvSpPr>
              <a:spLocks noChangeArrowheads="1"/>
            </p:cNvSpPr>
            <p:nvPr/>
          </p:nvSpPr>
          <p:spPr bwMode="auto">
            <a:xfrm rot="16200000">
              <a:off x="277" y="2165"/>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0.2</a:t>
              </a:r>
            </a:p>
          </p:txBody>
        </p:sp>
        <p:sp>
          <p:nvSpPr>
            <p:cNvPr id="270" name="Line 63"/>
            <p:cNvSpPr>
              <a:spLocks noChangeShapeType="1"/>
            </p:cNvSpPr>
            <p:nvPr/>
          </p:nvSpPr>
          <p:spPr bwMode="auto">
            <a:xfrm flipH="1">
              <a:off x="510" y="1437"/>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1" name="Rectangle 64"/>
            <p:cNvSpPr>
              <a:spLocks noChangeArrowheads="1"/>
            </p:cNvSpPr>
            <p:nvPr/>
          </p:nvSpPr>
          <p:spPr bwMode="auto">
            <a:xfrm rot="16200000">
              <a:off x="277" y="1295"/>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0.4</a:t>
              </a:r>
            </a:p>
          </p:txBody>
        </p:sp>
        <p:sp>
          <p:nvSpPr>
            <p:cNvPr id="272" name="Line 65"/>
            <p:cNvSpPr>
              <a:spLocks noChangeShapeType="1"/>
            </p:cNvSpPr>
            <p:nvPr/>
          </p:nvSpPr>
          <p:spPr bwMode="auto">
            <a:xfrm flipH="1">
              <a:off x="510" y="568"/>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3" name="Rectangle 66"/>
            <p:cNvSpPr>
              <a:spLocks noChangeArrowheads="1"/>
            </p:cNvSpPr>
            <p:nvPr/>
          </p:nvSpPr>
          <p:spPr bwMode="auto">
            <a:xfrm rot="16200000">
              <a:off x="278" y="425"/>
              <a:ext cx="27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0.6</a:t>
              </a:r>
            </a:p>
          </p:txBody>
        </p:sp>
        <p:sp>
          <p:nvSpPr>
            <p:cNvPr id="274" name="Rectangle 67"/>
            <p:cNvSpPr>
              <a:spLocks noChangeArrowheads="1"/>
            </p:cNvSpPr>
            <p:nvPr/>
          </p:nvSpPr>
          <p:spPr bwMode="auto">
            <a:xfrm rot="16200000">
              <a:off x="-1610" y="1863"/>
              <a:ext cx="352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Coefficient on Change in Predicted Teen Birth Rate</a:t>
              </a:r>
            </a:p>
          </p:txBody>
        </p:sp>
        <p:sp>
          <p:nvSpPr>
            <p:cNvPr id="275" name="Line 68"/>
            <p:cNvSpPr>
              <a:spLocks noChangeShapeType="1"/>
            </p:cNvSpPr>
            <p:nvPr/>
          </p:nvSpPr>
          <p:spPr bwMode="auto">
            <a:xfrm>
              <a:off x="569" y="3686"/>
              <a:ext cx="5041"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6" name="Line 69"/>
            <p:cNvSpPr>
              <a:spLocks noChangeShapeType="1"/>
            </p:cNvSpPr>
            <p:nvPr/>
          </p:nvSpPr>
          <p:spPr bwMode="auto">
            <a:xfrm>
              <a:off x="660"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7" name="Rectangle 70"/>
            <p:cNvSpPr>
              <a:spLocks noChangeArrowheads="1"/>
            </p:cNvSpPr>
            <p:nvPr/>
          </p:nvSpPr>
          <p:spPr bwMode="auto">
            <a:xfrm>
              <a:off x="621" y="3773"/>
              <a:ext cx="15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5</a:t>
              </a:r>
            </a:p>
          </p:txBody>
        </p:sp>
        <p:sp>
          <p:nvSpPr>
            <p:cNvPr id="278" name="Line 71"/>
            <p:cNvSpPr>
              <a:spLocks noChangeShapeType="1"/>
            </p:cNvSpPr>
            <p:nvPr/>
          </p:nvSpPr>
          <p:spPr bwMode="auto">
            <a:xfrm>
              <a:off x="1763"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9" name="Rectangle 72"/>
            <p:cNvSpPr>
              <a:spLocks noChangeArrowheads="1"/>
            </p:cNvSpPr>
            <p:nvPr/>
          </p:nvSpPr>
          <p:spPr bwMode="auto">
            <a:xfrm>
              <a:off x="1683"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10</a:t>
              </a:r>
            </a:p>
          </p:txBody>
        </p:sp>
        <p:sp>
          <p:nvSpPr>
            <p:cNvPr id="280" name="Line 73"/>
            <p:cNvSpPr>
              <a:spLocks noChangeShapeType="1"/>
            </p:cNvSpPr>
            <p:nvPr/>
          </p:nvSpPr>
          <p:spPr bwMode="auto">
            <a:xfrm>
              <a:off x="2870"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1" name="Rectangle 74"/>
            <p:cNvSpPr>
              <a:spLocks noChangeArrowheads="1"/>
            </p:cNvSpPr>
            <p:nvPr/>
          </p:nvSpPr>
          <p:spPr bwMode="auto">
            <a:xfrm>
              <a:off x="2789"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15</a:t>
              </a:r>
            </a:p>
          </p:txBody>
        </p:sp>
        <p:sp>
          <p:nvSpPr>
            <p:cNvPr id="282" name="Line 75"/>
            <p:cNvSpPr>
              <a:spLocks noChangeShapeType="1"/>
            </p:cNvSpPr>
            <p:nvPr/>
          </p:nvSpPr>
          <p:spPr bwMode="auto">
            <a:xfrm>
              <a:off x="3973"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3" name="Rectangle 76"/>
            <p:cNvSpPr>
              <a:spLocks noChangeArrowheads="1"/>
            </p:cNvSpPr>
            <p:nvPr/>
          </p:nvSpPr>
          <p:spPr bwMode="auto">
            <a:xfrm>
              <a:off x="3892"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20</a:t>
              </a:r>
            </a:p>
          </p:txBody>
        </p:sp>
        <p:sp>
          <p:nvSpPr>
            <p:cNvPr id="284" name="Line 77"/>
            <p:cNvSpPr>
              <a:spLocks noChangeShapeType="1"/>
            </p:cNvSpPr>
            <p:nvPr/>
          </p:nvSpPr>
          <p:spPr bwMode="auto">
            <a:xfrm>
              <a:off x="5076"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5" name="Rectangle 78"/>
            <p:cNvSpPr>
              <a:spLocks noChangeArrowheads="1"/>
            </p:cNvSpPr>
            <p:nvPr/>
          </p:nvSpPr>
          <p:spPr bwMode="auto">
            <a:xfrm>
              <a:off x="4995"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25</a:t>
              </a:r>
            </a:p>
          </p:txBody>
        </p:sp>
        <p:sp>
          <p:nvSpPr>
            <p:cNvPr id="286" name="Rectangle 79"/>
            <p:cNvSpPr>
              <a:spLocks noChangeArrowheads="1"/>
            </p:cNvSpPr>
            <p:nvPr/>
          </p:nvSpPr>
          <p:spPr bwMode="auto">
            <a:xfrm>
              <a:off x="2025" y="3966"/>
              <a:ext cx="2116"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Age of Child when Parents Move</a:t>
              </a:r>
            </a:p>
          </p:txBody>
        </p:sp>
        <p:sp>
          <p:nvSpPr>
            <p:cNvPr id="287" name="Rectangle 80"/>
            <p:cNvSpPr>
              <a:spLocks noChangeArrowheads="1"/>
            </p:cNvSpPr>
            <p:nvPr/>
          </p:nvSpPr>
          <p:spPr bwMode="auto">
            <a:xfrm>
              <a:off x="3062" y="212"/>
              <a:ext cx="150"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500">
                  <a:solidFill>
                    <a:srgbClr val="1E2D53"/>
                  </a:solidFill>
                </a:rPr>
                <a:t> </a:t>
              </a:r>
              <a:endParaRPr lang="en-US" altLang="en-US">
                <a:solidFill>
                  <a:srgbClr val="000000"/>
                </a:solidFill>
              </a:endParaRPr>
            </a:p>
          </p:txBody>
        </p:sp>
      </p:grpSp>
      <p:sp>
        <p:nvSpPr>
          <p:cNvPr id="81" name="TextBox 80"/>
          <p:cNvSpPr txBox="1"/>
          <p:nvPr/>
        </p:nvSpPr>
        <p:spPr>
          <a:xfrm>
            <a:off x="133" y="152400"/>
            <a:ext cx="9143867" cy="369332"/>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rPr>
              <a:t>Exposure Effects for Teenage Birth: Females and Males</a:t>
            </a:r>
          </a:p>
        </p:txBody>
      </p:sp>
    </p:spTree>
    <p:extLst>
      <p:ext uri="{BB962C8B-B14F-4D97-AF65-F5344CB8AC3E}">
        <p14:creationId xmlns:p14="http://schemas.microsoft.com/office/powerpoint/2010/main" val="1748113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dirty="0">
                <a:ea typeface="ＭＳ Ｐゴシック"/>
                <a:cs typeface="ＭＳ Ｐゴシック"/>
              </a:rPr>
              <a:t>Identification of Exposure Effects: Summary</a:t>
            </a:r>
          </a:p>
        </p:txBody>
      </p:sp>
      <p:sp>
        <p:nvSpPr>
          <p:cNvPr id="125954" name="Content Placeholder 2"/>
          <p:cNvSpPr>
            <a:spLocks noGrp="1"/>
          </p:cNvSpPr>
          <p:nvPr>
            <p:ph idx="1"/>
          </p:nvPr>
        </p:nvSpPr>
        <p:spPr>
          <a:xfrm>
            <a:off x="381000" y="838200"/>
            <a:ext cx="8305800" cy="5791200"/>
          </a:xfrm>
        </p:spPr>
        <p:txBody>
          <a:bodyPr/>
          <a:lstStyle/>
          <a:p>
            <a:pPr marL="0" indent="0">
              <a:buNone/>
            </a:pPr>
            <a:endParaRPr lang="en-US" sz="1800" dirty="0">
              <a:ea typeface="ＭＳ Ｐゴシック"/>
              <a:cs typeface="ＭＳ Ｐゴシック"/>
            </a:endParaRPr>
          </a:p>
          <a:p>
            <a:r>
              <a:rPr lang="en-US" sz="1800" dirty="0">
                <a:ea typeface="ＭＳ Ｐゴシック"/>
                <a:cs typeface="ＭＳ Ｐゴシック"/>
              </a:rPr>
              <a:t>Any omitted variable </a:t>
            </a:r>
            <a:r>
              <a:rPr lang="en-US" sz="1800" dirty="0">
                <a:latin typeface="Symbol" pitchFamily="18" charset="2"/>
                <a:ea typeface="ＭＳ Ｐゴシック"/>
                <a:cs typeface="ＭＳ Ｐゴシック"/>
              </a:rPr>
              <a:t>q</a:t>
            </a:r>
            <a:r>
              <a:rPr lang="en-US" sz="1800" baseline="-25000" dirty="0">
                <a:ea typeface="ＭＳ Ｐゴシック"/>
                <a:cs typeface="ＭＳ Ｐゴシック"/>
              </a:rPr>
              <a:t>i</a:t>
            </a:r>
            <a:r>
              <a:rPr lang="en-US" sz="1800" dirty="0">
                <a:ea typeface="ＭＳ Ｐゴシック"/>
                <a:cs typeface="ＭＳ Ｐゴシック"/>
              </a:rPr>
              <a:t> that generates bias in the exposure effect estimates would have to:</a:t>
            </a:r>
          </a:p>
          <a:p>
            <a:endParaRPr lang="en-US" sz="1800" dirty="0">
              <a:ea typeface="ＭＳ Ｐゴシック"/>
              <a:cs typeface="ＭＳ Ｐゴシック"/>
            </a:endParaRPr>
          </a:p>
          <a:p>
            <a:pPr marL="914400" lvl="1" indent="-457200" algn="just">
              <a:buSzPct val="100000"/>
              <a:buFont typeface="+mj-lt"/>
              <a:buAutoNum type="arabicPeriod"/>
            </a:pPr>
            <a:r>
              <a:rPr lang="en-US" sz="1800" dirty="0">
                <a:ea typeface="ＭＳ Ｐゴシック"/>
                <a:cs typeface="ＭＳ Ｐゴシック"/>
              </a:rPr>
              <a:t>Operate within family in proportion to exposure time</a:t>
            </a:r>
          </a:p>
          <a:p>
            <a:pPr marL="914400" lvl="1" indent="-457200" algn="just">
              <a:buSzPct val="100000"/>
              <a:buFont typeface="+mj-lt"/>
              <a:buAutoNum type="arabicPeriod"/>
            </a:pPr>
            <a:endParaRPr lang="en-US" sz="1800" dirty="0">
              <a:ea typeface="ＭＳ Ｐゴシック"/>
              <a:cs typeface="ＭＳ Ｐゴシック"/>
            </a:endParaRPr>
          </a:p>
          <a:p>
            <a:pPr marL="914400" lvl="1" indent="-457200" algn="just">
              <a:buSzPct val="100000"/>
              <a:buFont typeface="+mj-lt"/>
              <a:buAutoNum type="arabicPeriod"/>
            </a:pPr>
            <a:r>
              <a:rPr lang="en-US" sz="1800" dirty="0">
                <a:ea typeface="ＭＳ Ｐゴシック"/>
                <a:cs typeface="ＭＳ Ｐゴシック"/>
              </a:rPr>
              <a:t>Be orthogonal to changes in parent income and marital status</a:t>
            </a:r>
          </a:p>
          <a:p>
            <a:pPr marL="914400" lvl="1" indent="-457200" algn="just">
              <a:buSzPct val="100000"/>
              <a:buFont typeface="+mj-lt"/>
              <a:buAutoNum type="arabicPeriod"/>
            </a:pPr>
            <a:endParaRPr lang="en-US" sz="1800" dirty="0">
              <a:ea typeface="ＭＳ Ｐゴシック"/>
              <a:cs typeface="ＭＳ Ｐゴシック"/>
            </a:endParaRPr>
          </a:p>
          <a:p>
            <a:pPr marL="914400" lvl="1" indent="-457200" algn="just">
              <a:buSzPct val="100000"/>
              <a:buFont typeface="+mj-lt"/>
              <a:buAutoNum type="arabicPeriod"/>
            </a:pPr>
            <a:r>
              <a:rPr lang="en-US" sz="1800" dirty="0">
                <a:ea typeface="ＭＳ Ｐゴシック"/>
                <a:cs typeface="ＭＳ Ｐゴシック"/>
              </a:rPr>
              <a:t>Replicate prior residents’ outcomes by birth cohort, quantile, and gender in proportion to exposure time</a:t>
            </a:r>
          </a:p>
          <a:p>
            <a:pPr marL="914400" lvl="1" indent="-457200" algn="just">
              <a:buSzPct val="100000"/>
              <a:buFont typeface="+mj-lt"/>
              <a:buAutoNum type="arabicPeriod"/>
            </a:pPr>
            <a:endParaRPr lang="en-US" sz="1800" dirty="0">
              <a:ea typeface="ＭＳ Ｐゴシック"/>
              <a:cs typeface="ＭＳ Ｐゴシック"/>
            </a:endParaRPr>
          </a:p>
          <a:p>
            <a:pPr marL="914400" lvl="1" indent="-457200" algn="just">
              <a:buSzPct val="100000"/>
              <a:buFont typeface="+mj-lt"/>
              <a:buAutoNum type="arabicPeriod"/>
            </a:pPr>
            <a:r>
              <a:rPr lang="en-US" sz="1800" dirty="0">
                <a:ea typeface="ＭＳ Ｐゴシック"/>
                <a:cs typeface="ＭＳ Ｐゴシック"/>
              </a:rPr>
              <a:t>Replicate impacts across outcomes (income, college attendance, teen labor, marriage)</a:t>
            </a:r>
          </a:p>
          <a:p>
            <a:pPr marL="914400" lvl="1" indent="-457200" algn="just">
              <a:buSzPct val="100000"/>
              <a:buFont typeface="+mj-lt"/>
              <a:buAutoNum type="arabicPeriod"/>
            </a:pPr>
            <a:endParaRPr lang="en-US" sz="1800" dirty="0">
              <a:ea typeface="ＭＳ Ｐゴシック"/>
              <a:cs typeface="ＭＳ Ｐゴシック"/>
            </a:endParaRPr>
          </a:p>
          <a:p>
            <a:pPr marL="57150" indent="0" algn="just">
              <a:buSzPct val="100000"/>
              <a:buNone/>
            </a:pPr>
            <a:r>
              <a:rPr lang="en-US" sz="1800" dirty="0">
                <a:ea typeface="ＭＳ Ｐゴシック"/>
                <a:cs typeface="ＭＳ Ｐゴシック"/>
                <a:sym typeface="Wingdings" panose="05000000000000000000" pitchFamily="2" charset="2"/>
              </a:rPr>
              <a:t> We conclude that baseline design exploiting variation in timing of move </a:t>
            </a:r>
            <a:br>
              <a:rPr lang="en-US" sz="1800" dirty="0">
                <a:ea typeface="ＭＳ Ｐゴシック"/>
                <a:cs typeface="ＭＳ Ｐゴシック"/>
                <a:sym typeface="Wingdings" panose="05000000000000000000" pitchFamily="2" charset="2"/>
              </a:rPr>
            </a:br>
            <a:r>
              <a:rPr lang="en-US" sz="1800" dirty="0">
                <a:ea typeface="ＭＳ Ｐゴシック"/>
                <a:cs typeface="ＭＳ Ｐゴシック"/>
                <a:sym typeface="Wingdings" panose="05000000000000000000" pitchFamily="2" charset="2"/>
              </a:rPr>
              <a:t>      yields unbiased estimates of neighborhoods’ causal effects</a:t>
            </a:r>
            <a:endParaRPr lang="en-US" sz="1800" dirty="0">
              <a:ea typeface="ＭＳ Ｐゴシック"/>
              <a:cs typeface="ＭＳ Ｐゴシック"/>
            </a:endParaRPr>
          </a:p>
        </p:txBody>
      </p:sp>
    </p:spTree>
    <p:extLst>
      <p:ext uri="{BB962C8B-B14F-4D97-AF65-F5344CB8AC3E}">
        <p14:creationId xmlns:p14="http://schemas.microsoft.com/office/powerpoint/2010/main" val="1408648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dirty="0">
                <a:ea typeface="ＭＳ Ｐゴシック"/>
                <a:cs typeface="ＭＳ Ｐゴシック"/>
              </a:rPr>
              <a:t>Experimental Variation</a:t>
            </a:r>
          </a:p>
        </p:txBody>
      </p:sp>
      <p:sp>
        <p:nvSpPr>
          <p:cNvPr id="125954" name="Content Placeholder 2"/>
          <p:cNvSpPr>
            <a:spLocks noGrp="1"/>
          </p:cNvSpPr>
          <p:nvPr>
            <p:ph idx="1"/>
          </p:nvPr>
        </p:nvSpPr>
        <p:spPr>
          <a:xfrm>
            <a:off x="381000" y="838200"/>
            <a:ext cx="8229600" cy="5791200"/>
          </a:xfrm>
        </p:spPr>
        <p:txBody>
          <a:bodyPr/>
          <a:lstStyle/>
          <a:p>
            <a:pPr marL="0" indent="0">
              <a:buNone/>
            </a:pPr>
            <a:endParaRPr lang="en-US" sz="1800" dirty="0">
              <a:ea typeface="ＭＳ Ｐゴシック"/>
              <a:cs typeface="ＭＳ Ｐゴシック"/>
            </a:endParaRPr>
          </a:p>
          <a:p>
            <a:r>
              <a:rPr lang="en-US" sz="1800" dirty="0">
                <a:ea typeface="ＭＳ Ｐゴシック"/>
                <a:cs typeface="ＭＳ Ｐゴシック"/>
              </a:rPr>
              <a:t>We also validate this quasi-experimental design using experimental variation where we know what triggers the move</a:t>
            </a:r>
          </a:p>
          <a:p>
            <a:pPr marL="0" indent="0">
              <a:buNone/>
            </a:pPr>
            <a:endParaRPr lang="en-US" sz="1800" dirty="0">
              <a:ea typeface="ＭＳ Ｐゴシック"/>
              <a:cs typeface="ＭＳ Ｐゴシック"/>
            </a:endParaRPr>
          </a:p>
          <a:p>
            <a:r>
              <a:rPr lang="en-US" sz="1800" dirty="0">
                <a:ea typeface="ＭＳ Ｐゴシック"/>
                <a:cs typeface="ＭＳ Ｐゴシック"/>
              </a:rPr>
              <a:t>We consider two such subsets of moves:</a:t>
            </a:r>
          </a:p>
          <a:p>
            <a:pPr marL="0" indent="0">
              <a:buNone/>
            </a:pPr>
            <a:endParaRPr lang="en-US" sz="1800" dirty="0">
              <a:ea typeface="ＭＳ Ｐゴシック"/>
              <a:cs typeface="ＭＳ Ｐゴシック"/>
            </a:endParaRPr>
          </a:p>
          <a:p>
            <a:pPr marL="914400" lvl="1" indent="-457200">
              <a:buFont typeface="+mj-lt"/>
              <a:buAutoNum type="arabicPeriod"/>
            </a:pPr>
            <a:r>
              <a:rPr lang="en-US" sz="1800" dirty="0">
                <a:ea typeface="ＭＳ Ｐゴシック"/>
                <a:cs typeface="ＭＳ Ｐゴシック"/>
              </a:rPr>
              <a:t>Displacement shocks such as plant closures and natural disasters</a:t>
            </a:r>
          </a:p>
          <a:p>
            <a:pPr marL="914400" lvl="1" indent="-457200">
              <a:buFont typeface="+mj-lt"/>
              <a:buAutoNum type="arabicPeriod"/>
            </a:pPr>
            <a:endParaRPr lang="en-US" sz="1800" dirty="0">
              <a:ea typeface="ＭＳ Ｐゴシック"/>
              <a:cs typeface="ＭＳ Ｐゴシック"/>
            </a:endParaRPr>
          </a:p>
          <a:p>
            <a:pPr marL="914400" lvl="1" indent="-457200">
              <a:buFont typeface="+mj-lt"/>
              <a:buAutoNum type="arabicPeriod"/>
            </a:pPr>
            <a:r>
              <a:rPr lang="en-US" sz="1800" dirty="0">
                <a:ea typeface="ＭＳ Ｐゴシック"/>
                <a:cs typeface="ＭＳ Ｐゴシック"/>
              </a:rPr>
              <a:t>Moving to Opportunity Experiment</a:t>
            </a:r>
          </a:p>
          <a:p>
            <a:endParaRPr lang="en-US" sz="1800" dirty="0">
              <a:ea typeface="ＭＳ Ｐゴシック"/>
              <a:cs typeface="ＭＳ Ｐゴシック"/>
            </a:endParaRPr>
          </a:p>
          <a:p>
            <a:r>
              <a:rPr lang="en-US" sz="1800" dirty="0">
                <a:ea typeface="ＭＳ Ｐゴシック"/>
                <a:cs typeface="ＭＳ Ｐゴシック"/>
              </a:rPr>
              <a:t>Both induce families to move for reasons known to be unrelated to child’s age and potential outcomes</a:t>
            </a:r>
          </a:p>
          <a:p>
            <a:endParaRPr lang="en-US" sz="1800" dirty="0">
              <a:ea typeface="ＭＳ Ｐゴシック"/>
              <a:cs typeface="ＭＳ Ｐゴシック"/>
            </a:endParaRPr>
          </a:p>
          <a:p>
            <a:r>
              <a:rPr lang="en-US" sz="1800" dirty="0">
                <a:ea typeface="ＭＳ Ｐゴシック"/>
                <a:cs typeface="ＭＳ Ｐゴシック"/>
              </a:rPr>
              <a:t>Focus on the MTO results here in the interest of time</a:t>
            </a:r>
          </a:p>
          <a:p>
            <a:pPr lvl="1"/>
            <a:endParaRPr lang="en-US" sz="1800" dirty="0">
              <a:ea typeface="ＭＳ Ｐゴシック"/>
              <a:cs typeface="ＭＳ Ｐゴシック"/>
            </a:endParaRPr>
          </a:p>
          <a:p>
            <a:pPr lvl="1"/>
            <a:r>
              <a:rPr lang="en-US" sz="1800" dirty="0">
                <a:ea typeface="ＭＳ Ｐゴシック"/>
                <a:cs typeface="ＭＳ Ｐゴシック"/>
              </a:rPr>
              <a:t>MTO also provides insights at finer geographies</a:t>
            </a:r>
          </a:p>
        </p:txBody>
      </p:sp>
    </p:spTree>
    <p:extLst>
      <p:ext uri="{BB962C8B-B14F-4D97-AF65-F5344CB8AC3E}">
        <p14:creationId xmlns:p14="http://schemas.microsoft.com/office/powerpoint/2010/main" val="3119179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dirty="0">
                <a:ea typeface="ＭＳ Ｐゴシック"/>
                <a:cs typeface="ＭＳ Ｐゴシック"/>
              </a:rPr>
              <a:t>Moving to Opportunity Experiment</a:t>
            </a:r>
          </a:p>
        </p:txBody>
      </p:sp>
      <p:sp>
        <p:nvSpPr>
          <p:cNvPr id="125954" name="Content Placeholder 2"/>
          <p:cNvSpPr>
            <a:spLocks noGrp="1"/>
          </p:cNvSpPr>
          <p:nvPr>
            <p:ph idx="1"/>
          </p:nvPr>
        </p:nvSpPr>
        <p:spPr>
          <a:xfrm>
            <a:off x="381000" y="838200"/>
            <a:ext cx="8382000" cy="5791200"/>
          </a:xfrm>
        </p:spPr>
        <p:txBody>
          <a:bodyPr/>
          <a:lstStyle/>
          <a:p>
            <a:endParaRPr lang="en-US" sz="1800" dirty="0">
              <a:ea typeface="ＭＳ Ｐゴシック"/>
              <a:cs typeface="ＭＳ Ｐゴシック"/>
            </a:endParaRPr>
          </a:p>
          <a:p>
            <a:r>
              <a:rPr lang="en-US" sz="1800" dirty="0">
                <a:ea typeface="ＭＳ Ｐゴシック"/>
                <a:cs typeface="ＭＳ Ｐゴシック"/>
              </a:rPr>
              <a:t>HUD Moving to Opportunity Experiment implemented from 1994-1998</a:t>
            </a:r>
          </a:p>
          <a:p>
            <a:endParaRPr lang="en-US" sz="1800" dirty="0">
              <a:ea typeface="ＭＳ Ｐゴシック"/>
              <a:cs typeface="ＭＳ Ｐゴシック"/>
            </a:endParaRPr>
          </a:p>
          <a:p>
            <a:r>
              <a:rPr lang="en-US" sz="1800" dirty="0">
                <a:ea typeface="ＭＳ Ｐゴシック"/>
                <a:cs typeface="ＭＳ Ｐゴシック"/>
              </a:rPr>
              <a:t>4,600 families at 5 sites: Baltimore, Boston, Chicago, LA, New York</a:t>
            </a:r>
          </a:p>
          <a:p>
            <a:endParaRPr lang="en-US" sz="1800" dirty="0">
              <a:ea typeface="ＭＳ Ｐゴシック"/>
              <a:cs typeface="ＭＳ Ｐゴシック"/>
            </a:endParaRPr>
          </a:p>
          <a:p>
            <a:r>
              <a:rPr lang="en-US" sz="1800" dirty="0">
                <a:ea typeface="ＭＳ Ｐゴシック"/>
                <a:cs typeface="ＭＳ Ｐゴシック"/>
              </a:rPr>
              <a:t>Families randomly assigned to one of three groups:</a:t>
            </a:r>
          </a:p>
          <a:p>
            <a:endParaRPr lang="en-US" sz="1800" dirty="0">
              <a:ea typeface="ＭＳ Ｐゴシック"/>
              <a:cs typeface="ＭＳ Ｐゴシック"/>
            </a:endParaRPr>
          </a:p>
          <a:p>
            <a:pPr marL="914400" lvl="1" indent="-457200">
              <a:buFont typeface="+mj-lt"/>
              <a:buAutoNum type="arabicPeriod"/>
            </a:pPr>
            <a:r>
              <a:rPr lang="en-US" sz="1800" dirty="0">
                <a:ea typeface="ＭＳ Ｐゴシック"/>
                <a:cs typeface="ＭＳ Ｐゴシック"/>
              </a:rPr>
              <a:t>Experimental: housing vouchers restricted to low-poverty (</a:t>
            </a:r>
            <a:r>
              <a:rPr lang="en-US" sz="1800" dirty="0">
                <a:ea typeface="ＭＳ Ｐゴシック"/>
                <a:cs typeface="Arial" pitchFamily="34" charset="0"/>
              </a:rPr>
              <a:t>&lt;</a:t>
            </a:r>
            <a:r>
              <a:rPr lang="en-US" sz="1800" dirty="0">
                <a:ea typeface="ＭＳ Ｐゴシック"/>
                <a:cs typeface="ＭＳ Ｐゴシック"/>
              </a:rPr>
              <a:t>10%) Census tracts</a:t>
            </a:r>
          </a:p>
          <a:p>
            <a:pPr marL="914400" lvl="1" indent="-457200">
              <a:buFont typeface="+mj-lt"/>
              <a:buAutoNum type="arabicPeriod"/>
            </a:pPr>
            <a:endParaRPr lang="en-US" sz="1800" dirty="0">
              <a:ea typeface="ＭＳ Ｐゴシック"/>
              <a:cs typeface="ＭＳ Ｐゴシック"/>
            </a:endParaRPr>
          </a:p>
          <a:p>
            <a:pPr marL="914400" lvl="1" indent="-457200">
              <a:buFont typeface="+mj-lt"/>
              <a:buAutoNum type="arabicPeriod"/>
            </a:pPr>
            <a:r>
              <a:rPr lang="en-US" sz="1800" dirty="0">
                <a:ea typeface="ＭＳ Ｐゴシック"/>
                <a:cs typeface="ＭＳ Ｐゴシック"/>
              </a:rPr>
              <a:t>Section 8: conventional housing vouchers, no restrictions</a:t>
            </a:r>
          </a:p>
          <a:p>
            <a:pPr marL="914400" lvl="1" indent="-457200">
              <a:buFont typeface="+mj-lt"/>
              <a:buAutoNum type="arabicPeriod"/>
            </a:pPr>
            <a:endParaRPr lang="en-US" sz="1800" dirty="0">
              <a:ea typeface="ＭＳ Ｐゴシック"/>
              <a:cs typeface="ＭＳ Ｐゴシック"/>
            </a:endParaRPr>
          </a:p>
          <a:p>
            <a:pPr marL="914400" lvl="1" indent="-457200">
              <a:buFont typeface="+mj-lt"/>
              <a:buAutoNum type="arabicPeriod"/>
            </a:pPr>
            <a:r>
              <a:rPr lang="en-US" sz="1800" dirty="0">
                <a:ea typeface="ＭＳ Ｐゴシック"/>
                <a:cs typeface="ＭＳ Ｐゴシック"/>
              </a:rPr>
              <a:t>Control: public housing in high-poverty (50% at baseline) areas</a:t>
            </a:r>
          </a:p>
          <a:p>
            <a:pPr marL="914400" lvl="1" indent="-457200">
              <a:buFont typeface="+mj-lt"/>
              <a:buAutoNum type="arabicPeriod"/>
            </a:pPr>
            <a:endParaRPr lang="en-US" sz="1800" dirty="0">
              <a:ea typeface="ＭＳ Ｐゴシック"/>
              <a:cs typeface="ＭＳ Ｐゴシック"/>
            </a:endParaRPr>
          </a:p>
          <a:p>
            <a:r>
              <a:rPr lang="en-US" sz="1800" dirty="0">
                <a:ea typeface="ＭＳ Ｐゴシック"/>
                <a:cs typeface="ＭＳ Ｐゴシック"/>
              </a:rPr>
              <a:t>48% of eligible households in experimental voucher group “complied” and took up voucher</a:t>
            </a:r>
          </a:p>
        </p:txBody>
      </p:sp>
    </p:spTree>
    <p:extLst>
      <p:ext uri="{BB962C8B-B14F-4D97-AF65-F5344CB8AC3E}">
        <p14:creationId xmlns:p14="http://schemas.microsoft.com/office/powerpoint/2010/main" val="2947959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09600" y="685800"/>
            <a:ext cx="7812375" cy="5859281"/>
            <a:chOff x="0" y="0"/>
            <a:chExt cx="9144000" cy="68580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Oval 2"/>
            <p:cNvSpPr>
              <a:spLocks noChangeAspect="1"/>
            </p:cNvSpPr>
            <p:nvPr/>
          </p:nvSpPr>
          <p:spPr>
            <a:xfrm>
              <a:off x="4343404" y="3304402"/>
              <a:ext cx="170417" cy="17067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solidFill>
                  <a:prstClr val="white"/>
                </a:solidFill>
              </a:endParaRPr>
            </a:p>
          </p:txBody>
        </p:sp>
        <p:sp>
          <p:nvSpPr>
            <p:cNvPr id="4" name="Oval 3"/>
            <p:cNvSpPr>
              <a:spLocks noChangeAspect="1"/>
            </p:cNvSpPr>
            <p:nvPr/>
          </p:nvSpPr>
          <p:spPr>
            <a:xfrm>
              <a:off x="6324604" y="2466202"/>
              <a:ext cx="170417" cy="17067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solidFill>
                  <a:prstClr val="white"/>
                </a:solidFill>
              </a:endParaRPr>
            </a:p>
          </p:txBody>
        </p:sp>
        <p:sp>
          <p:nvSpPr>
            <p:cNvPr id="5" name="Oval 4"/>
            <p:cNvSpPr>
              <a:spLocks noChangeAspect="1"/>
            </p:cNvSpPr>
            <p:nvPr/>
          </p:nvSpPr>
          <p:spPr>
            <a:xfrm>
              <a:off x="6934204" y="256402"/>
              <a:ext cx="170417" cy="17067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solidFill>
                  <a:prstClr val="white"/>
                </a:solidFill>
              </a:endParaRPr>
            </a:p>
          </p:txBody>
        </p:sp>
        <p:sp>
          <p:nvSpPr>
            <p:cNvPr id="6" name="TextBox 5"/>
            <p:cNvSpPr txBox="1"/>
            <p:nvPr/>
          </p:nvSpPr>
          <p:spPr>
            <a:xfrm>
              <a:off x="2286000" y="3304401"/>
              <a:ext cx="2057400" cy="1015663"/>
            </a:xfrm>
            <a:prstGeom prst="rect">
              <a:avLst/>
            </a:prstGeom>
            <a:noFill/>
          </p:spPr>
          <p:txBody>
            <a:bodyPr wrap="square" rtlCol="0">
              <a:spAutoFit/>
            </a:bodyPr>
            <a:lstStyle/>
            <a:p>
              <a:pPr algn="r"/>
              <a:r>
                <a:rPr lang="en-US" sz="2000" b="1" u="sng" dirty="0">
                  <a:solidFill>
                    <a:prstClr val="black"/>
                  </a:solidFill>
                  <a:latin typeface="Arial" pitchFamily="34" charset="0"/>
                  <a:cs typeface="Arial" pitchFamily="34" charset="0"/>
                </a:rPr>
                <a:t>Control</a:t>
              </a:r>
            </a:p>
            <a:p>
              <a:pPr algn="r"/>
              <a:r>
                <a:rPr lang="en-US" sz="2000" b="1" dirty="0">
                  <a:solidFill>
                    <a:prstClr val="black"/>
                  </a:solidFill>
                  <a:latin typeface="Arial" pitchFamily="34" charset="0"/>
                  <a:cs typeface="Arial" pitchFamily="34" charset="0"/>
                </a:rPr>
                <a:t>King Towers</a:t>
              </a:r>
            </a:p>
            <a:p>
              <a:pPr algn="r"/>
              <a:r>
                <a:rPr lang="en-US" sz="2000" b="1" dirty="0">
                  <a:solidFill>
                    <a:prstClr val="black"/>
                  </a:solidFill>
                  <a:latin typeface="Arial" pitchFamily="34" charset="0"/>
                  <a:cs typeface="Arial" pitchFamily="34" charset="0"/>
                </a:rPr>
                <a:t>Harlem</a:t>
              </a:r>
            </a:p>
          </p:txBody>
        </p:sp>
        <p:sp>
          <p:nvSpPr>
            <p:cNvPr id="7" name="TextBox 6"/>
            <p:cNvSpPr txBox="1"/>
            <p:nvPr/>
          </p:nvSpPr>
          <p:spPr>
            <a:xfrm>
              <a:off x="5867400" y="2590800"/>
              <a:ext cx="2057400" cy="1015663"/>
            </a:xfrm>
            <a:prstGeom prst="rect">
              <a:avLst/>
            </a:prstGeom>
            <a:noFill/>
          </p:spPr>
          <p:txBody>
            <a:bodyPr wrap="square" rtlCol="0">
              <a:spAutoFit/>
            </a:bodyPr>
            <a:lstStyle/>
            <a:p>
              <a:pPr algn="r"/>
              <a:r>
                <a:rPr lang="en-US" sz="2000" b="1" u="sng" dirty="0">
                  <a:solidFill>
                    <a:prstClr val="black"/>
                  </a:solidFill>
                  <a:latin typeface="Arial" pitchFamily="34" charset="0"/>
                  <a:cs typeface="Arial" pitchFamily="34" charset="0"/>
                </a:rPr>
                <a:t>Section 8</a:t>
              </a:r>
              <a:endParaRPr lang="en-US" sz="2000" b="1" dirty="0">
                <a:solidFill>
                  <a:prstClr val="black"/>
                </a:solidFill>
                <a:latin typeface="Arial" pitchFamily="34" charset="0"/>
                <a:cs typeface="Arial" pitchFamily="34" charset="0"/>
              </a:endParaRPr>
            </a:p>
            <a:p>
              <a:pPr algn="r"/>
              <a:r>
                <a:rPr lang="en-US" sz="2000" b="1" dirty="0" err="1">
                  <a:solidFill>
                    <a:prstClr val="black"/>
                  </a:solidFill>
                  <a:latin typeface="Arial" pitchFamily="34" charset="0"/>
                  <a:cs typeface="Arial" pitchFamily="34" charset="0"/>
                </a:rPr>
                <a:t>Soundview</a:t>
              </a:r>
              <a:r>
                <a:rPr lang="en-US" sz="2000" b="1" dirty="0">
                  <a:solidFill>
                    <a:prstClr val="black"/>
                  </a:solidFill>
                  <a:latin typeface="Arial" pitchFamily="34" charset="0"/>
                  <a:cs typeface="Arial" pitchFamily="34" charset="0"/>
                </a:rPr>
                <a:t> Bronx</a:t>
              </a:r>
            </a:p>
          </p:txBody>
        </p:sp>
        <p:sp>
          <p:nvSpPr>
            <p:cNvPr id="8" name="TextBox 7"/>
            <p:cNvSpPr txBox="1"/>
            <p:nvPr/>
          </p:nvSpPr>
          <p:spPr>
            <a:xfrm>
              <a:off x="4726982" y="256401"/>
              <a:ext cx="2207217" cy="1188784"/>
            </a:xfrm>
            <a:prstGeom prst="rect">
              <a:avLst/>
            </a:prstGeom>
            <a:noFill/>
          </p:spPr>
          <p:txBody>
            <a:bodyPr wrap="square" rtlCol="0">
              <a:spAutoFit/>
            </a:bodyPr>
            <a:lstStyle/>
            <a:p>
              <a:pPr algn="r"/>
              <a:r>
                <a:rPr lang="en-US" sz="2000" b="1" u="sng" dirty="0">
                  <a:solidFill>
                    <a:prstClr val="black"/>
                  </a:solidFill>
                  <a:latin typeface="Arial" pitchFamily="34" charset="0"/>
                  <a:cs typeface="Arial" pitchFamily="34" charset="0"/>
                </a:rPr>
                <a:t>Experimental</a:t>
              </a:r>
            </a:p>
            <a:p>
              <a:pPr algn="r"/>
              <a:r>
                <a:rPr lang="en-US" sz="2000" b="1" dirty="0">
                  <a:solidFill>
                    <a:prstClr val="black"/>
                  </a:solidFill>
                  <a:latin typeface="Arial" pitchFamily="34" charset="0"/>
                  <a:cs typeface="Arial" pitchFamily="34" charset="0"/>
                </a:rPr>
                <a:t>Wakefield Bronx</a:t>
              </a:r>
            </a:p>
          </p:txBody>
        </p:sp>
      </p:grpSp>
      <p:sp>
        <p:nvSpPr>
          <p:cNvPr id="12" name="TextBox 11"/>
          <p:cNvSpPr txBox="1"/>
          <p:nvPr/>
        </p:nvSpPr>
        <p:spPr>
          <a:xfrm>
            <a:off x="-28895" y="115669"/>
            <a:ext cx="9143867" cy="369332"/>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itchFamily="34" charset="0"/>
                <a:cs typeface="Arial" pitchFamily="34" charset="0"/>
              </a:rPr>
              <a:t>Most Common MTO Residential Locations in New York</a:t>
            </a:r>
          </a:p>
        </p:txBody>
      </p:sp>
    </p:spTree>
    <p:extLst>
      <p:ext uri="{BB962C8B-B14F-4D97-AF65-F5344CB8AC3E}">
        <p14:creationId xmlns:p14="http://schemas.microsoft.com/office/powerpoint/2010/main" val="4195132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dirty="0">
                <a:ea typeface="ＭＳ Ｐゴシック"/>
                <a:cs typeface="ＭＳ Ｐゴシック"/>
              </a:rPr>
              <a:t>MTO Experiment: Exposure Effects?</a:t>
            </a:r>
          </a:p>
        </p:txBody>
      </p:sp>
      <p:sp>
        <p:nvSpPr>
          <p:cNvPr id="125954" name="Content Placeholder 2"/>
          <p:cNvSpPr>
            <a:spLocks noGrp="1"/>
          </p:cNvSpPr>
          <p:nvPr>
            <p:ph idx="1"/>
          </p:nvPr>
        </p:nvSpPr>
        <p:spPr>
          <a:xfrm>
            <a:off x="381000" y="838200"/>
            <a:ext cx="8534400" cy="5791200"/>
          </a:xfrm>
        </p:spPr>
        <p:txBody>
          <a:bodyPr/>
          <a:lstStyle/>
          <a:p>
            <a:endParaRPr lang="en-US" dirty="0">
              <a:ea typeface="ＭＳ Ｐゴシック"/>
              <a:cs typeface="ＭＳ Ｐゴシック"/>
            </a:endParaRPr>
          </a:p>
          <a:p>
            <a:r>
              <a:rPr lang="en-US" sz="1800" dirty="0">
                <a:ea typeface="ＭＳ Ｐゴシック"/>
                <a:cs typeface="ＭＳ Ｐゴシック"/>
              </a:rPr>
              <a:t>Prior research on MTO has found little impact of moving to a better area on earnings and other economic outcomes</a:t>
            </a:r>
          </a:p>
          <a:p>
            <a:endParaRPr lang="en-US" sz="1800" dirty="0">
              <a:ea typeface="ＭＳ Ｐゴシック"/>
              <a:cs typeface="ＭＳ Ｐゴシック"/>
            </a:endParaRPr>
          </a:p>
          <a:p>
            <a:pPr lvl="1"/>
            <a:r>
              <a:rPr lang="en-US" sz="1800" dirty="0">
                <a:ea typeface="ＭＳ Ｐゴシック"/>
                <a:cs typeface="ＭＳ Ｐゴシック"/>
              </a:rPr>
              <a:t>This work has focused on adults and older youth at point of move </a:t>
            </a:r>
            <a:br>
              <a:rPr lang="en-US" sz="1800" dirty="0">
                <a:ea typeface="ＭＳ Ｐゴシック"/>
                <a:cs typeface="ＭＳ Ｐゴシック"/>
              </a:rPr>
            </a:br>
            <a:r>
              <a:rPr lang="en-US" sz="1600" dirty="0">
                <a:ea typeface="ＭＳ Ｐゴシック"/>
                <a:cs typeface="ＭＳ Ｐゴシック"/>
              </a:rPr>
              <a:t>[e.g., Kling, </a:t>
            </a:r>
            <a:r>
              <a:rPr lang="en-US" sz="1600" dirty="0" err="1">
                <a:ea typeface="ＭＳ Ｐゴシック"/>
                <a:cs typeface="ＭＳ Ｐゴシック"/>
              </a:rPr>
              <a:t>Liebman</a:t>
            </a:r>
            <a:r>
              <a:rPr lang="en-US" sz="1600" dirty="0">
                <a:ea typeface="ＭＳ Ｐゴシック"/>
                <a:cs typeface="ＭＳ Ｐゴシック"/>
              </a:rPr>
              <a:t>, and Katz 2007]</a:t>
            </a:r>
            <a:endParaRPr lang="en-US" sz="1800" dirty="0">
              <a:ea typeface="ＭＳ Ｐゴシック"/>
              <a:cs typeface="ＭＳ Ｐゴシック"/>
            </a:endParaRPr>
          </a:p>
          <a:p>
            <a:endParaRPr lang="en-US" sz="1800" dirty="0">
              <a:ea typeface="ＭＳ Ｐゴシック"/>
              <a:cs typeface="ＭＳ Ｐゴシック"/>
            </a:endParaRPr>
          </a:p>
          <a:p>
            <a:r>
              <a:rPr lang="en-US" sz="1800" dirty="0">
                <a:ea typeface="ＭＳ Ｐゴシック"/>
                <a:cs typeface="ＭＳ Ｐゴシック"/>
              </a:rPr>
              <a:t>In a companion paper (joint with Larry Katz), we test for childhood exposure effects in MTO experiment:</a:t>
            </a:r>
          </a:p>
          <a:p>
            <a:pPr marL="0" indent="0" algn="ctr">
              <a:buNone/>
            </a:pPr>
            <a:endParaRPr lang="en-US" sz="1800" i="1" dirty="0">
              <a:ea typeface="ＭＳ Ｐゴシック"/>
              <a:cs typeface="ＭＳ Ｐゴシック"/>
            </a:endParaRPr>
          </a:p>
          <a:p>
            <a:pPr marL="0" indent="0" algn="ctr">
              <a:buNone/>
            </a:pPr>
            <a:r>
              <a:rPr lang="en-US" sz="1800" i="1" dirty="0" err="1">
                <a:ea typeface="ＭＳ Ｐゴシック"/>
                <a:cs typeface="ＭＳ Ｐゴシック"/>
              </a:rPr>
              <a:t>Chetty</a:t>
            </a:r>
            <a:r>
              <a:rPr lang="en-US" sz="1800" i="1" dirty="0">
                <a:ea typeface="ＭＳ Ｐゴシック"/>
                <a:cs typeface="ＭＳ Ｐゴシック"/>
              </a:rPr>
              <a:t>, Hendren, Katz. “The Effects of Exposure to Better Neighborhoods on Children: New Evidence from the Moving to Opportunity Experiment”</a:t>
            </a:r>
          </a:p>
          <a:p>
            <a:endParaRPr lang="en-US" sz="1800" dirty="0">
              <a:ea typeface="ＭＳ Ｐゴシック"/>
              <a:cs typeface="ＭＳ Ｐゴシック"/>
            </a:endParaRPr>
          </a:p>
          <a:p>
            <a:r>
              <a:rPr lang="en-US" sz="1800" dirty="0">
                <a:ea typeface="ＭＳ Ｐゴシック"/>
                <a:cs typeface="ＭＳ Ｐゴシック"/>
              </a:rPr>
              <a:t>Does MTO improve outcomes for children who moved when young?</a:t>
            </a:r>
          </a:p>
          <a:p>
            <a:pPr lvl="1"/>
            <a:endParaRPr lang="en-US" sz="1800" dirty="0">
              <a:ea typeface="ＭＳ Ｐゴシック"/>
              <a:cs typeface="ＭＳ Ｐゴシック"/>
            </a:endParaRPr>
          </a:p>
          <a:p>
            <a:pPr lvl="1"/>
            <a:r>
              <a:rPr lang="en-US" sz="1800" dirty="0">
                <a:ea typeface="ＭＳ Ｐゴシック"/>
                <a:cs typeface="ＭＳ Ｐゴシック"/>
              </a:rPr>
              <a:t>Link MTO data to tax data to study children’s outcomes in mid-20’s</a:t>
            </a:r>
          </a:p>
        </p:txBody>
      </p:sp>
    </p:spTree>
    <p:extLst>
      <p:ext uri="{BB962C8B-B14F-4D97-AF65-F5344CB8AC3E}">
        <p14:creationId xmlns:p14="http://schemas.microsoft.com/office/powerpoint/2010/main" val="41373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dirty="0">
                <a:ea typeface="ＭＳ Ｐゴシック"/>
                <a:cs typeface="ＭＳ Ｐゴシック"/>
              </a:rPr>
              <a:t>MTO vs. Quasi-Experiment</a:t>
            </a:r>
          </a:p>
        </p:txBody>
      </p:sp>
      <p:sp>
        <p:nvSpPr>
          <p:cNvPr id="125954" name="Content Placeholder 2"/>
          <p:cNvSpPr>
            <a:spLocks noGrp="1"/>
          </p:cNvSpPr>
          <p:nvPr>
            <p:ph idx="1"/>
          </p:nvPr>
        </p:nvSpPr>
        <p:spPr>
          <a:xfrm>
            <a:off x="381000" y="914400"/>
            <a:ext cx="8382000" cy="5791200"/>
          </a:xfrm>
        </p:spPr>
        <p:txBody>
          <a:bodyPr/>
          <a:lstStyle/>
          <a:p>
            <a:endParaRPr lang="en-US" sz="1800" dirty="0">
              <a:ea typeface="ＭＳ Ｐゴシック"/>
              <a:cs typeface="ＭＳ Ｐゴシック"/>
            </a:endParaRPr>
          </a:p>
          <a:p>
            <a:pPr marL="0" indent="0">
              <a:buNone/>
            </a:pPr>
            <a:r>
              <a:rPr lang="en-US" sz="1800" dirty="0">
                <a:ea typeface="ＭＳ Ｐゴシック"/>
                <a:cs typeface="ＭＳ Ｐゴシック"/>
              </a:rPr>
              <a:t>Differences between MTO and quasi-experimental designs:</a:t>
            </a:r>
          </a:p>
          <a:p>
            <a:endParaRPr lang="en-US" sz="1800" dirty="0">
              <a:ea typeface="ＭＳ Ｐゴシック"/>
              <a:cs typeface="ＭＳ Ｐゴシック"/>
            </a:endParaRPr>
          </a:p>
          <a:p>
            <a:pPr marL="457200" indent="-457200">
              <a:buFont typeface="+mj-lt"/>
              <a:buAutoNum type="arabicPeriod"/>
            </a:pPr>
            <a:r>
              <a:rPr lang="en-US" sz="1800" dirty="0">
                <a:ea typeface="ＭＳ Ｐゴシック"/>
                <a:cs typeface="ＭＳ Ｐゴシック"/>
              </a:rPr>
              <a:t>Different set of compliers who identify LATE</a:t>
            </a:r>
          </a:p>
          <a:p>
            <a:pPr marL="457200" indent="-457200">
              <a:buFont typeface="+mj-lt"/>
              <a:buAutoNum type="arabicPeriod"/>
            </a:pPr>
            <a:endParaRPr lang="en-US" sz="1800" dirty="0">
              <a:ea typeface="ＭＳ Ｐゴシック"/>
              <a:cs typeface="ＭＳ Ｐゴシック"/>
            </a:endParaRPr>
          </a:p>
          <a:p>
            <a:pPr lvl="1"/>
            <a:r>
              <a:rPr lang="en-US" sz="1800" dirty="0">
                <a:ea typeface="ＭＳ Ｐゴシック"/>
                <a:cs typeface="ＭＳ Ｐゴシック"/>
              </a:rPr>
              <a:t>MTO identified from moves induced by vouchers</a:t>
            </a:r>
          </a:p>
          <a:p>
            <a:pPr lvl="1"/>
            <a:endParaRPr lang="en-US" sz="1800" dirty="0">
              <a:ea typeface="ＭＳ Ｐゴシック"/>
              <a:cs typeface="ＭＳ Ｐゴシック"/>
            </a:endParaRPr>
          </a:p>
          <a:p>
            <a:pPr lvl="1"/>
            <a:r>
              <a:rPr lang="en-US" sz="1800" dirty="0">
                <a:ea typeface="ＭＳ Ｐゴシック"/>
                <a:cs typeface="ＭＳ Ｐゴシック"/>
              </a:rPr>
              <a:t>Quasi-experiment from moves that families chose in equilibrium</a:t>
            </a:r>
          </a:p>
          <a:p>
            <a:pPr marL="457200" indent="-457200">
              <a:buFont typeface="+mj-lt"/>
              <a:buAutoNum type="arabicPeriod"/>
            </a:pPr>
            <a:endParaRPr lang="en-US" sz="1800" dirty="0">
              <a:ea typeface="ＭＳ Ｐゴシック"/>
              <a:cs typeface="ＭＳ Ｐゴシック"/>
            </a:endParaRPr>
          </a:p>
          <a:p>
            <a:pPr marL="457200" indent="-457200">
              <a:buFont typeface="+mj-lt"/>
              <a:buAutoNum type="arabicPeriod"/>
            </a:pPr>
            <a:r>
              <a:rPr lang="en-US" sz="1800" dirty="0">
                <a:ea typeface="ＭＳ Ｐゴシック"/>
                <a:cs typeface="ＭＳ Ｐゴシック"/>
              </a:rPr>
              <a:t>Inclusion of disruption effects from move</a:t>
            </a:r>
          </a:p>
          <a:p>
            <a:pPr marL="457200" indent="-457200">
              <a:buFont typeface="+mj-lt"/>
              <a:buAutoNum type="arabicPeriod"/>
            </a:pPr>
            <a:endParaRPr lang="en-US" sz="1800" dirty="0">
              <a:ea typeface="ＭＳ Ｐゴシック"/>
              <a:cs typeface="ＭＳ Ｐゴシック"/>
            </a:endParaRPr>
          </a:p>
          <a:p>
            <a:pPr lvl="1"/>
            <a:r>
              <a:rPr lang="en-US" sz="1800" dirty="0">
                <a:ea typeface="ＭＳ Ｐゴシック"/>
                <a:cs typeface="ＭＳ Ｐゴシック"/>
              </a:rPr>
              <a:t>MTO compares movers to non-movers and therefore incorporates any disruption effect of move</a:t>
            </a:r>
          </a:p>
          <a:p>
            <a:pPr lvl="1"/>
            <a:endParaRPr lang="en-US" sz="1800" dirty="0">
              <a:ea typeface="ＭＳ Ｐゴシック"/>
              <a:cs typeface="ＭＳ Ｐゴシック"/>
            </a:endParaRPr>
          </a:p>
          <a:p>
            <a:pPr lvl="1"/>
            <a:r>
              <a:rPr lang="en-US" sz="1800" dirty="0">
                <a:ea typeface="ＭＳ Ｐゴシック"/>
                <a:cs typeface="ＭＳ Ｐゴシック"/>
              </a:rPr>
              <a:t>Quasi-experimental design compares effect of moving to better vs. worse areas </a:t>
            </a:r>
            <a:r>
              <a:rPr lang="en-US" sz="1800" i="1" dirty="0">
                <a:ea typeface="ＭＳ Ｐゴシック"/>
                <a:cs typeface="ＭＳ Ｐゴシック"/>
              </a:rPr>
              <a:t>conditional</a:t>
            </a:r>
            <a:r>
              <a:rPr lang="en-US" sz="1800" dirty="0">
                <a:ea typeface="ＭＳ Ｐゴシック"/>
                <a:cs typeface="ＭＳ Ｐゴシック"/>
              </a:rPr>
              <a:t> on moving </a:t>
            </a:r>
            <a:r>
              <a:rPr lang="en-US" sz="1800" dirty="0">
                <a:ea typeface="ＭＳ Ｐゴシック"/>
                <a:cs typeface="ＭＳ Ｐゴシック"/>
                <a:sym typeface="Wingdings" panose="05000000000000000000" pitchFamily="2" charset="2"/>
              </a:rPr>
              <a:t> fixed cost of move netted out</a:t>
            </a:r>
          </a:p>
          <a:p>
            <a:pPr marL="457200" lvl="1" indent="0">
              <a:buNone/>
            </a:pPr>
            <a:endParaRPr lang="en-US" sz="1800" dirty="0">
              <a:ea typeface="ＭＳ Ｐゴシック"/>
              <a:cs typeface="ＭＳ Ｐゴシック"/>
            </a:endParaRPr>
          </a:p>
        </p:txBody>
      </p:sp>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473650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Line 101"/>
          <p:cNvSpPr>
            <a:spLocks noChangeShapeType="1"/>
          </p:cNvSpPr>
          <p:nvPr/>
        </p:nvSpPr>
        <p:spPr bwMode="auto">
          <a:xfrm>
            <a:off x="776288" y="5873751"/>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Line 102"/>
          <p:cNvSpPr>
            <a:spLocks noChangeShapeType="1"/>
          </p:cNvSpPr>
          <p:nvPr/>
        </p:nvSpPr>
        <p:spPr bwMode="auto">
          <a:xfrm>
            <a:off x="776288" y="5157789"/>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Line 103"/>
          <p:cNvSpPr>
            <a:spLocks noChangeShapeType="1"/>
          </p:cNvSpPr>
          <p:nvPr/>
        </p:nvSpPr>
        <p:spPr bwMode="auto">
          <a:xfrm>
            <a:off x="776288" y="4437064"/>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Line 104"/>
          <p:cNvSpPr>
            <a:spLocks noChangeShapeType="1"/>
          </p:cNvSpPr>
          <p:nvPr/>
        </p:nvSpPr>
        <p:spPr bwMode="auto">
          <a:xfrm>
            <a:off x="776288" y="3717926"/>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Line 105"/>
          <p:cNvSpPr>
            <a:spLocks noChangeShapeType="1"/>
          </p:cNvSpPr>
          <p:nvPr/>
        </p:nvSpPr>
        <p:spPr bwMode="auto">
          <a:xfrm>
            <a:off x="776288" y="3001964"/>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Line 106"/>
          <p:cNvSpPr>
            <a:spLocks noChangeShapeType="1"/>
          </p:cNvSpPr>
          <p:nvPr/>
        </p:nvSpPr>
        <p:spPr bwMode="auto">
          <a:xfrm>
            <a:off x="776288" y="2281239"/>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Line 107"/>
          <p:cNvSpPr>
            <a:spLocks noChangeShapeType="1"/>
          </p:cNvSpPr>
          <p:nvPr/>
        </p:nvSpPr>
        <p:spPr bwMode="auto">
          <a:xfrm>
            <a:off x="776288" y="1566864"/>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Rectangle 108"/>
          <p:cNvSpPr>
            <a:spLocks noChangeArrowheads="1"/>
          </p:cNvSpPr>
          <p:nvPr/>
        </p:nvSpPr>
        <p:spPr bwMode="auto">
          <a:xfrm>
            <a:off x="881063" y="3622676"/>
            <a:ext cx="974725" cy="2251075"/>
          </a:xfrm>
          <a:prstGeom prst="rect">
            <a:avLst/>
          </a:prstGeom>
          <a:solidFill>
            <a:srgbClr val="7F7F7F"/>
          </a:solidFill>
          <a:ln w="0">
            <a:solidFill>
              <a:srgbClr val="7F7F7F"/>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Rectangle 109"/>
          <p:cNvSpPr>
            <a:spLocks noChangeArrowheads="1"/>
          </p:cNvSpPr>
          <p:nvPr/>
        </p:nvSpPr>
        <p:spPr bwMode="auto">
          <a:xfrm>
            <a:off x="2100263" y="3224214"/>
            <a:ext cx="981075" cy="2649538"/>
          </a:xfrm>
          <a:prstGeom prst="rect">
            <a:avLst/>
          </a:prstGeom>
          <a:solidFill>
            <a:srgbClr val="376092"/>
          </a:solidFill>
          <a:ln w="0">
            <a:solidFill>
              <a:srgbClr val="376092"/>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Rectangle 110"/>
          <p:cNvSpPr>
            <a:spLocks noChangeArrowheads="1"/>
          </p:cNvSpPr>
          <p:nvPr/>
        </p:nvSpPr>
        <p:spPr bwMode="auto">
          <a:xfrm>
            <a:off x="3325813" y="3041651"/>
            <a:ext cx="979488" cy="2832100"/>
          </a:xfrm>
          <a:prstGeom prst="rect">
            <a:avLst/>
          </a:prstGeom>
          <a:solidFill>
            <a:srgbClr val="C00000"/>
          </a:solidFill>
          <a:ln w="0">
            <a:solidFill>
              <a:srgbClr val="C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Line 111"/>
          <p:cNvSpPr>
            <a:spLocks noChangeShapeType="1"/>
          </p:cNvSpPr>
          <p:nvPr/>
        </p:nvSpPr>
        <p:spPr bwMode="auto">
          <a:xfrm>
            <a:off x="2593975" y="2747964"/>
            <a:ext cx="0" cy="95250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Line 112"/>
          <p:cNvSpPr>
            <a:spLocks noChangeShapeType="1"/>
          </p:cNvSpPr>
          <p:nvPr/>
        </p:nvSpPr>
        <p:spPr bwMode="auto">
          <a:xfrm>
            <a:off x="2554288" y="3700464"/>
            <a:ext cx="73025"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Line 113"/>
          <p:cNvSpPr>
            <a:spLocks noChangeShapeType="1"/>
          </p:cNvSpPr>
          <p:nvPr/>
        </p:nvSpPr>
        <p:spPr bwMode="auto">
          <a:xfrm>
            <a:off x="2554288" y="2747964"/>
            <a:ext cx="73025"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Line 114"/>
          <p:cNvSpPr>
            <a:spLocks noChangeShapeType="1"/>
          </p:cNvSpPr>
          <p:nvPr/>
        </p:nvSpPr>
        <p:spPr bwMode="auto">
          <a:xfrm>
            <a:off x="3813175" y="2574926"/>
            <a:ext cx="0" cy="931863"/>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Line 115"/>
          <p:cNvSpPr>
            <a:spLocks noChangeShapeType="1"/>
          </p:cNvSpPr>
          <p:nvPr/>
        </p:nvSpPr>
        <p:spPr bwMode="auto">
          <a:xfrm>
            <a:off x="3779838" y="3506789"/>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Line 116"/>
          <p:cNvSpPr>
            <a:spLocks noChangeShapeType="1"/>
          </p:cNvSpPr>
          <p:nvPr/>
        </p:nvSpPr>
        <p:spPr bwMode="auto">
          <a:xfrm>
            <a:off x="3779838" y="2574926"/>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Line 117"/>
          <p:cNvSpPr>
            <a:spLocks noChangeShapeType="1"/>
          </p:cNvSpPr>
          <p:nvPr/>
        </p:nvSpPr>
        <p:spPr bwMode="auto">
          <a:xfrm flipV="1">
            <a:off x="776288" y="1101726"/>
            <a:ext cx="0" cy="487680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Line 118"/>
          <p:cNvSpPr>
            <a:spLocks noChangeShapeType="1"/>
          </p:cNvSpPr>
          <p:nvPr/>
        </p:nvSpPr>
        <p:spPr bwMode="auto">
          <a:xfrm flipH="1">
            <a:off x="714375" y="5873751"/>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Rectangle 119"/>
          <p:cNvSpPr>
            <a:spLocks noChangeArrowheads="1"/>
          </p:cNvSpPr>
          <p:nvPr/>
        </p:nvSpPr>
        <p:spPr bwMode="auto">
          <a:xfrm rot="16200000">
            <a:off x="411162" y="5718176"/>
            <a:ext cx="3968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5000</a:t>
            </a:r>
            <a:endParaRPr lang="en-US" altLang="en-US" sz="1400">
              <a:solidFill>
                <a:prstClr val="black"/>
              </a:solidFill>
            </a:endParaRPr>
          </a:p>
        </p:txBody>
      </p:sp>
      <p:sp>
        <p:nvSpPr>
          <p:cNvPr id="122" name="Line 120"/>
          <p:cNvSpPr>
            <a:spLocks noChangeShapeType="1"/>
          </p:cNvSpPr>
          <p:nvPr/>
        </p:nvSpPr>
        <p:spPr bwMode="auto">
          <a:xfrm flipH="1">
            <a:off x="714375" y="5157789"/>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Rectangle 121"/>
          <p:cNvSpPr>
            <a:spLocks noChangeArrowheads="1"/>
          </p:cNvSpPr>
          <p:nvPr/>
        </p:nvSpPr>
        <p:spPr bwMode="auto">
          <a:xfrm rot="16200000">
            <a:off x="411162" y="5002214"/>
            <a:ext cx="3968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7000</a:t>
            </a:r>
            <a:endParaRPr lang="en-US" altLang="en-US" sz="1400">
              <a:solidFill>
                <a:prstClr val="black"/>
              </a:solidFill>
            </a:endParaRPr>
          </a:p>
        </p:txBody>
      </p:sp>
      <p:sp>
        <p:nvSpPr>
          <p:cNvPr id="124" name="Line 122"/>
          <p:cNvSpPr>
            <a:spLocks noChangeShapeType="1"/>
          </p:cNvSpPr>
          <p:nvPr/>
        </p:nvSpPr>
        <p:spPr bwMode="auto">
          <a:xfrm flipH="1">
            <a:off x="714375" y="4437064"/>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Rectangle 123"/>
          <p:cNvSpPr>
            <a:spLocks noChangeArrowheads="1"/>
          </p:cNvSpPr>
          <p:nvPr/>
        </p:nvSpPr>
        <p:spPr bwMode="auto">
          <a:xfrm rot="16200000">
            <a:off x="411162" y="4281489"/>
            <a:ext cx="3968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9000</a:t>
            </a:r>
            <a:endParaRPr lang="en-US" altLang="en-US" sz="1400">
              <a:solidFill>
                <a:prstClr val="black"/>
              </a:solidFill>
            </a:endParaRPr>
          </a:p>
        </p:txBody>
      </p:sp>
      <p:sp>
        <p:nvSpPr>
          <p:cNvPr id="126" name="Line 124"/>
          <p:cNvSpPr>
            <a:spLocks noChangeShapeType="1"/>
          </p:cNvSpPr>
          <p:nvPr/>
        </p:nvSpPr>
        <p:spPr bwMode="auto">
          <a:xfrm flipH="1">
            <a:off x="714375" y="3717926"/>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Rectangle 125"/>
          <p:cNvSpPr>
            <a:spLocks noChangeArrowheads="1"/>
          </p:cNvSpPr>
          <p:nvPr/>
        </p:nvSpPr>
        <p:spPr bwMode="auto">
          <a:xfrm rot="16200000">
            <a:off x="369887" y="3559176"/>
            <a:ext cx="4841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11000</a:t>
            </a:r>
            <a:endParaRPr lang="en-US" altLang="en-US" sz="1400">
              <a:solidFill>
                <a:prstClr val="black"/>
              </a:solidFill>
            </a:endParaRPr>
          </a:p>
        </p:txBody>
      </p:sp>
      <p:sp>
        <p:nvSpPr>
          <p:cNvPr id="128" name="Line 126"/>
          <p:cNvSpPr>
            <a:spLocks noChangeShapeType="1"/>
          </p:cNvSpPr>
          <p:nvPr/>
        </p:nvSpPr>
        <p:spPr bwMode="auto">
          <a:xfrm flipH="1">
            <a:off x="714375" y="3001964"/>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Rectangle 127"/>
          <p:cNvSpPr>
            <a:spLocks noChangeArrowheads="1"/>
          </p:cNvSpPr>
          <p:nvPr/>
        </p:nvSpPr>
        <p:spPr bwMode="auto">
          <a:xfrm rot="16200000">
            <a:off x="361950" y="2844801"/>
            <a:ext cx="4968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13000</a:t>
            </a:r>
            <a:endParaRPr lang="en-US" altLang="en-US" sz="1400">
              <a:solidFill>
                <a:prstClr val="black"/>
              </a:solidFill>
            </a:endParaRPr>
          </a:p>
        </p:txBody>
      </p:sp>
      <p:sp>
        <p:nvSpPr>
          <p:cNvPr id="130" name="Line 128"/>
          <p:cNvSpPr>
            <a:spLocks noChangeShapeType="1"/>
          </p:cNvSpPr>
          <p:nvPr/>
        </p:nvSpPr>
        <p:spPr bwMode="auto">
          <a:xfrm flipH="1">
            <a:off x="714375" y="2281239"/>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Rectangle 129"/>
          <p:cNvSpPr>
            <a:spLocks noChangeArrowheads="1"/>
          </p:cNvSpPr>
          <p:nvPr/>
        </p:nvSpPr>
        <p:spPr bwMode="auto">
          <a:xfrm rot="16200000">
            <a:off x="361950" y="2124076"/>
            <a:ext cx="4968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15000</a:t>
            </a:r>
            <a:endParaRPr lang="en-US" altLang="en-US" sz="1400">
              <a:solidFill>
                <a:prstClr val="black"/>
              </a:solidFill>
            </a:endParaRPr>
          </a:p>
        </p:txBody>
      </p:sp>
      <p:sp>
        <p:nvSpPr>
          <p:cNvPr id="132" name="Line 130"/>
          <p:cNvSpPr>
            <a:spLocks noChangeShapeType="1"/>
          </p:cNvSpPr>
          <p:nvPr/>
        </p:nvSpPr>
        <p:spPr bwMode="auto">
          <a:xfrm flipH="1">
            <a:off x="714375" y="1566864"/>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Rectangle 131"/>
          <p:cNvSpPr>
            <a:spLocks noChangeArrowheads="1"/>
          </p:cNvSpPr>
          <p:nvPr/>
        </p:nvSpPr>
        <p:spPr bwMode="auto">
          <a:xfrm rot="16200000">
            <a:off x="361950" y="1408114"/>
            <a:ext cx="4968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17000</a:t>
            </a:r>
            <a:endParaRPr lang="en-US" altLang="en-US" sz="1400" dirty="0">
              <a:solidFill>
                <a:prstClr val="black"/>
              </a:solidFill>
            </a:endParaRPr>
          </a:p>
        </p:txBody>
      </p:sp>
      <p:sp>
        <p:nvSpPr>
          <p:cNvPr id="135" name="Line 133"/>
          <p:cNvSpPr>
            <a:spLocks noChangeShapeType="1"/>
          </p:cNvSpPr>
          <p:nvPr/>
        </p:nvSpPr>
        <p:spPr bwMode="auto">
          <a:xfrm>
            <a:off x="776288" y="5978526"/>
            <a:ext cx="36290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Line 134"/>
          <p:cNvSpPr>
            <a:spLocks noChangeShapeType="1"/>
          </p:cNvSpPr>
          <p:nvPr/>
        </p:nvSpPr>
        <p:spPr bwMode="auto">
          <a:xfrm>
            <a:off x="1368425"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136"/>
          <p:cNvSpPr>
            <a:spLocks noChangeShapeType="1"/>
          </p:cNvSpPr>
          <p:nvPr/>
        </p:nvSpPr>
        <p:spPr bwMode="auto">
          <a:xfrm>
            <a:off x="2593975"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138"/>
          <p:cNvSpPr>
            <a:spLocks noChangeShapeType="1"/>
          </p:cNvSpPr>
          <p:nvPr/>
        </p:nvSpPr>
        <p:spPr bwMode="auto">
          <a:xfrm>
            <a:off x="3813175"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Rectangle 140"/>
          <p:cNvSpPr>
            <a:spLocks noChangeArrowheads="1"/>
          </p:cNvSpPr>
          <p:nvPr/>
        </p:nvSpPr>
        <p:spPr bwMode="auto">
          <a:xfrm>
            <a:off x="2571750"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a:t>
            </a:r>
            <a:endParaRPr lang="en-US" altLang="en-US">
              <a:solidFill>
                <a:prstClr val="black"/>
              </a:solidFill>
            </a:endParaRPr>
          </a:p>
        </p:txBody>
      </p:sp>
      <p:sp>
        <p:nvSpPr>
          <p:cNvPr id="143" name="Rectangle 141"/>
          <p:cNvSpPr>
            <a:spLocks noChangeArrowheads="1"/>
          </p:cNvSpPr>
          <p:nvPr/>
        </p:nvSpPr>
        <p:spPr bwMode="auto">
          <a:xfrm>
            <a:off x="2565400" y="812801"/>
            <a:ext cx="1603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1E2D53"/>
                </a:solidFill>
              </a:rPr>
              <a:t> </a:t>
            </a:r>
            <a:endParaRPr lang="en-US" altLang="en-US">
              <a:solidFill>
                <a:prstClr val="black"/>
              </a:solidFill>
            </a:endParaRPr>
          </a:p>
        </p:txBody>
      </p:sp>
      <p:sp>
        <p:nvSpPr>
          <p:cNvPr id="146" name="Line 144"/>
          <p:cNvSpPr>
            <a:spLocks noChangeShapeType="1"/>
          </p:cNvSpPr>
          <p:nvPr/>
        </p:nvSpPr>
        <p:spPr bwMode="auto">
          <a:xfrm>
            <a:off x="5197475" y="5873751"/>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Line 145"/>
          <p:cNvSpPr>
            <a:spLocks noChangeShapeType="1"/>
          </p:cNvSpPr>
          <p:nvPr/>
        </p:nvSpPr>
        <p:spPr bwMode="auto">
          <a:xfrm>
            <a:off x="5197475" y="5157789"/>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Line 146"/>
          <p:cNvSpPr>
            <a:spLocks noChangeShapeType="1"/>
          </p:cNvSpPr>
          <p:nvPr/>
        </p:nvSpPr>
        <p:spPr bwMode="auto">
          <a:xfrm>
            <a:off x="5197475" y="4437064"/>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Line 147"/>
          <p:cNvSpPr>
            <a:spLocks noChangeShapeType="1"/>
          </p:cNvSpPr>
          <p:nvPr/>
        </p:nvSpPr>
        <p:spPr bwMode="auto">
          <a:xfrm>
            <a:off x="5197475" y="3717926"/>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Line 148"/>
          <p:cNvSpPr>
            <a:spLocks noChangeShapeType="1"/>
          </p:cNvSpPr>
          <p:nvPr/>
        </p:nvSpPr>
        <p:spPr bwMode="auto">
          <a:xfrm>
            <a:off x="5197475" y="3001964"/>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Line 149"/>
          <p:cNvSpPr>
            <a:spLocks noChangeShapeType="1"/>
          </p:cNvSpPr>
          <p:nvPr/>
        </p:nvSpPr>
        <p:spPr bwMode="auto">
          <a:xfrm>
            <a:off x="5197475" y="2281239"/>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Line 150"/>
          <p:cNvSpPr>
            <a:spLocks noChangeShapeType="1"/>
          </p:cNvSpPr>
          <p:nvPr/>
        </p:nvSpPr>
        <p:spPr bwMode="auto">
          <a:xfrm>
            <a:off x="5197475" y="1566864"/>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Rectangle 151"/>
          <p:cNvSpPr>
            <a:spLocks noChangeArrowheads="1"/>
          </p:cNvSpPr>
          <p:nvPr/>
        </p:nvSpPr>
        <p:spPr bwMode="auto">
          <a:xfrm>
            <a:off x="5303838" y="3622676"/>
            <a:ext cx="974725" cy="2251075"/>
          </a:xfrm>
          <a:prstGeom prst="rect">
            <a:avLst/>
          </a:prstGeom>
          <a:solidFill>
            <a:srgbClr val="7F7F7F"/>
          </a:solidFill>
          <a:ln w="0">
            <a:solidFill>
              <a:srgbClr val="7F7F7F"/>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Rectangle 152"/>
          <p:cNvSpPr>
            <a:spLocks noChangeArrowheads="1"/>
          </p:cNvSpPr>
          <p:nvPr/>
        </p:nvSpPr>
        <p:spPr bwMode="auto">
          <a:xfrm>
            <a:off x="6527800" y="3001964"/>
            <a:ext cx="976313" cy="2871788"/>
          </a:xfrm>
          <a:prstGeom prst="rect">
            <a:avLst/>
          </a:prstGeom>
          <a:solidFill>
            <a:srgbClr val="376092"/>
          </a:solidFill>
          <a:ln w="0">
            <a:solidFill>
              <a:srgbClr val="376092"/>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Rectangle 153"/>
          <p:cNvSpPr>
            <a:spLocks noChangeArrowheads="1"/>
          </p:cNvSpPr>
          <p:nvPr/>
        </p:nvSpPr>
        <p:spPr bwMode="auto">
          <a:xfrm>
            <a:off x="7747000" y="2376489"/>
            <a:ext cx="981075" cy="3497263"/>
          </a:xfrm>
          <a:prstGeom prst="rect">
            <a:avLst/>
          </a:prstGeom>
          <a:solidFill>
            <a:srgbClr val="C00000"/>
          </a:solidFill>
          <a:ln w="0">
            <a:solidFill>
              <a:srgbClr val="C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154"/>
          <p:cNvSpPr>
            <a:spLocks noChangeShapeType="1"/>
          </p:cNvSpPr>
          <p:nvPr/>
        </p:nvSpPr>
        <p:spPr bwMode="auto">
          <a:xfrm flipV="1">
            <a:off x="7015163" y="2265364"/>
            <a:ext cx="0" cy="147955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155"/>
          <p:cNvSpPr>
            <a:spLocks noChangeShapeType="1"/>
          </p:cNvSpPr>
          <p:nvPr/>
        </p:nvSpPr>
        <p:spPr bwMode="auto">
          <a:xfrm>
            <a:off x="6977063" y="2265364"/>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156"/>
          <p:cNvSpPr>
            <a:spLocks noChangeShapeType="1"/>
          </p:cNvSpPr>
          <p:nvPr/>
        </p:nvSpPr>
        <p:spPr bwMode="auto">
          <a:xfrm>
            <a:off x="6977063" y="3744914"/>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Line 157"/>
          <p:cNvSpPr>
            <a:spLocks noChangeShapeType="1"/>
          </p:cNvSpPr>
          <p:nvPr/>
        </p:nvSpPr>
        <p:spPr bwMode="auto">
          <a:xfrm flipV="1">
            <a:off x="8234363" y="1373189"/>
            <a:ext cx="0" cy="200025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Line 158"/>
          <p:cNvSpPr>
            <a:spLocks noChangeShapeType="1"/>
          </p:cNvSpPr>
          <p:nvPr/>
        </p:nvSpPr>
        <p:spPr bwMode="auto">
          <a:xfrm>
            <a:off x="8202613" y="1373189"/>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Line 159"/>
          <p:cNvSpPr>
            <a:spLocks noChangeShapeType="1"/>
          </p:cNvSpPr>
          <p:nvPr/>
        </p:nvSpPr>
        <p:spPr bwMode="auto">
          <a:xfrm>
            <a:off x="8202613" y="3373439"/>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Line 160"/>
          <p:cNvSpPr>
            <a:spLocks noChangeShapeType="1"/>
          </p:cNvSpPr>
          <p:nvPr/>
        </p:nvSpPr>
        <p:spPr bwMode="auto">
          <a:xfrm flipV="1">
            <a:off x="5197475" y="1101726"/>
            <a:ext cx="0" cy="487680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Line 161"/>
          <p:cNvSpPr>
            <a:spLocks noChangeShapeType="1"/>
          </p:cNvSpPr>
          <p:nvPr/>
        </p:nvSpPr>
        <p:spPr bwMode="auto">
          <a:xfrm flipH="1">
            <a:off x="5137150" y="5873751"/>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Rectangle 162"/>
          <p:cNvSpPr>
            <a:spLocks noChangeArrowheads="1"/>
          </p:cNvSpPr>
          <p:nvPr/>
        </p:nvSpPr>
        <p:spPr bwMode="auto">
          <a:xfrm rot="16200000">
            <a:off x="4833938" y="5718176"/>
            <a:ext cx="3968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5000</a:t>
            </a:r>
            <a:endParaRPr lang="en-US" altLang="en-US" sz="1400">
              <a:solidFill>
                <a:prstClr val="black"/>
              </a:solidFill>
            </a:endParaRPr>
          </a:p>
        </p:txBody>
      </p:sp>
      <p:sp>
        <p:nvSpPr>
          <p:cNvPr id="165" name="Line 163"/>
          <p:cNvSpPr>
            <a:spLocks noChangeShapeType="1"/>
          </p:cNvSpPr>
          <p:nvPr/>
        </p:nvSpPr>
        <p:spPr bwMode="auto">
          <a:xfrm flipH="1">
            <a:off x="5137150" y="5157789"/>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Rectangle 164"/>
          <p:cNvSpPr>
            <a:spLocks noChangeArrowheads="1"/>
          </p:cNvSpPr>
          <p:nvPr/>
        </p:nvSpPr>
        <p:spPr bwMode="auto">
          <a:xfrm rot="16200000">
            <a:off x="4833938" y="5000626"/>
            <a:ext cx="3968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7000</a:t>
            </a:r>
            <a:endParaRPr lang="en-US" altLang="en-US" sz="1400">
              <a:solidFill>
                <a:prstClr val="black"/>
              </a:solidFill>
            </a:endParaRPr>
          </a:p>
        </p:txBody>
      </p:sp>
      <p:sp>
        <p:nvSpPr>
          <p:cNvPr id="167" name="Line 165"/>
          <p:cNvSpPr>
            <a:spLocks noChangeShapeType="1"/>
          </p:cNvSpPr>
          <p:nvPr/>
        </p:nvSpPr>
        <p:spPr bwMode="auto">
          <a:xfrm flipH="1">
            <a:off x="5137150" y="4437064"/>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Rectangle 166"/>
          <p:cNvSpPr>
            <a:spLocks noChangeArrowheads="1"/>
          </p:cNvSpPr>
          <p:nvPr/>
        </p:nvSpPr>
        <p:spPr bwMode="auto">
          <a:xfrm rot="16200000">
            <a:off x="4833938" y="4279901"/>
            <a:ext cx="3968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9000</a:t>
            </a:r>
            <a:endParaRPr lang="en-US" altLang="en-US" sz="1400">
              <a:solidFill>
                <a:prstClr val="black"/>
              </a:solidFill>
            </a:endParaRPr>
          </a:p>
        </p:txBody>
      </p:sp>
      <p:sp>
        <p:nvSpPr>
          <p:cNvPr id="169" name="Line 167"/>
          <p:cNvSpPr>
            <a:spLocks noChangeShapeType="1"/>
          </p:cNvSpPr>
          <p:nvPr/>
        </p:nvSpPr>
        <p:spPr bwMode="auto">
          <a:xfrm flipH="1">
            <a:off x="5137150" y="3717926"/>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Rectangle 168"/>
          <p:cNvSpPr>
            <a:spLocks noChangeArrowheads="1"/>
          </p:cNvSpPr>
          <p:nvPr/>
        </p:nvSpPr>
        <p:spPr bwMode="auto">
          <a:xfrm rot="16200000">
            <a:off x="4792663" y="3557589"/>
            <a:ext cx="4841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11000</a:t>
            </a:r>
            <a:endParaRPr lang="en-US" altLang="en-US" sz="1400">
              <a:solidFill>
                <a:prstClr val="black"/>
              </a:solidFill>
            </a:endParaRPr>
          </a:p>
        </p:txBody>
      </p:sp>
      <p:sp>
        <p:nvSpPr>
          <p:cNvPr id="171" name="Line 169"/>
          <p:cNvSpPr>
            <a:spLocks noChangeShapeType="1"/>
          </p:cNvSpPr>
          <p:nvPr/>
        </p:nvSpPr>
        <p:spPr bwMode="auto">
          <a:xfrm flipH="1">
            <a:off x="5137150" y="3001964"/>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Rectangle 170"/>
          <p:cNvSpPr>
            <a:spLocks noChangeArrowheads="1"/>
          </p:cNvSpPr>
          <p:nvPr/>
        </p:nvSpPr>
        <p:spPr bwMode="auto">
          <a:xfrm rot="16200000">
            <a:off x="4784725" y="2843214"/>
            <a:ext cx="4968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13000</a:t>
            </a:r>
            <a:endParaRPr lang="en-US" altLang="en-US" sz="1400">
              <a:solidFill>
                <a:prstClr val="black"/>
              </a:solidFill>
            </a:endParaRPr>
          </a:p>
        </p:txBody>
      </p:sp>
      <p:sp>
        <p:nvSpPr>
          <p:cNvPr id="173" name="Line 171"/>
          <p:cNvSpPr>
            <a:spLocks noChangeShapeType="1"/>
          </p:cNvSpPr>
          <p:nvPr/>
        </p:nvSpPr>
        <p:spPr bwMode="auto">
          <a:xfrm flipH="1">
            <a:off x="5137150" y="2281239"/>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Rectangle 172"/>
          <p:cNvSpPr>
            <a:spLocks noChangeArrowheads="1"/>
          </p:cNvSpPr>
          <p:nvPr/>
        </p:nvSpPr>
        <p:spPr bwMode="auto">
          <a:xfrm rot="16200000">
            <a:off x="4784725" y="2122489"/>
            <a:ext cx="4968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15000</a:t>
            </a:r>
            <a:endParaRPr lang="en-US" altLang="en-US" sz="1400">
              <a:solidFill>
                <a:prstClr val="black"/>
              </a:solidFill>
            </a:endParaRPr>
          </a:p>
        </p:txBody>
      </p:sp>
      <p:sp>
        <p:nvSpPr>
          <p:cNvPr id="175" name="Line 173"/>
          <p:cNvSpPr>
            <a:spLocks noChangeShapeType="1"/>
          </p:cNvSpPr>
          <p:nvPr/>
        </p:nvSpPr>
        <p:spPr bwMode="auto">
          <a:xfrm flipH="1">
            <a:off x="5137150" y="1566864"/>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Rectangle 174"/>
          <p:cNvSpPr>
            <a:spLocks noChangeArrowheads="1"/>
          </p:cNvSpPr>
          <p:nvPr/>
        </p:nvSpPr>
        <p:spPr bwMode="auto">
          <a:xfrm rot="16200000">
            <a:off x="4784725" y="1408114"/>
            <a:ext cx="4968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17000</a:t>
            </a:r>
            <a:endParaRPr lang="en-US" altLang="en-US" sz="1400">
              <a:solidFill>
                <a:prstClr val="black"/>
              </a:solidFill>
            </a:endParaRPr>
          </a:p>
        </p:txBody>
      </p:sp>
      <p:sp>
        <p:nvSpPr>
          <p:cNvPr id="178" name="Line 176"/>
          <p:cNvSpPr>
            <a:spLocks noChangeShapeType="1"/>
          </p:cNvSpPr>
          <p:nvPr/>
        </p:nvSpPr>
        <p:spPr bwMode="auto">
          <a:xfrm>
            <a:off x="5197475" y="5978526"/>
            <a:ext cx="36306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Line 177"/>
          <p:cNvSpPr>
            <a:spLocks noChangeShapeType="1"/>
          </p:cNvSpPr>
          <p:nvPr/>
        </p:nvSpPr>
        <p:spPr bwMode="auto">
          <a:xfrm>
            <a:off x="5791200"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Line 179"/>
          <p:cNvSpPr>
            <a:spLocks noChangeShapeType="1"/>
          </p:cNvSpPr>
          <p:nvPr/>
        </p:nvSpPr>
        <p:spPr bwMode="auto">
          <a:xfrm>
            <a:off x="7015163"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Line 181"/>
          <p:cNvSpPr>
            <a:spLocks noChangeShapeType="1"/>
          </p:cNvSpPr>
          <p:nvPr/>
        </p:nvSpPr>
        <p:spPr bwMode="auto">
          <a:xfrm>
            <a:off x="8234363"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Rectangle 183"/>
          <p:cNvSpPr>
            <a:spLocks noChangeArrowheads="1"/>
          </p:cNvSpPr>
          <p:nvPr/>
        </p:nvSpPr>
        <p:spPr bwMode="auto">
          <a:xfrm>
            <a:off x="6994525"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a:t>
            </a:r>
            <a:endParaRPr lang="en-US" altLang="en-US">
              <a:solidFill>
                <a:prstClr val="black"/>
              </a:solidFill>
            </a:endParaRPr>
          </a:p>
        </p:txBody>
      </p:sp>
      <p:sp>
        <p:nvSpPr>
          <p:cNvPr id="186" name="Rectangle 184"/>
          <p:cNvSpPr>
            <a:spLocks noChangeArrowheads="1"/>
          </p:cNvSpPr>
          <p:nvPr/>
        </p:nvSpPr>
        <p:spPr bwMode="auto">
          <a:xfrm>
            <a:off x="6988175" y="812801"/>
            <a:ext cx="1603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1E2D53"/>
                </a:solidFill>
              </a:rPr>
              <a:t> </a:t>
            </a:r>
            <a:endParaRPr lang="en-US" altLang="en-US">
              <a:solidFill>
                <a:prstClr val="black"/>
              </a:solidFill>
            </a:endParaRPr>
          </a:p>
        </p:txBody>
      </p:sp>
      <p:sp>
        <p:nvSpPr>
          <p:cNvPr id="187" name="Rectangle 185"/>
          <p:cNvSpPr>
            <a:spLocks noChangeArrowheads="1"/>
          </p:cNvSpPr>
          <p:nvPr/>
        </p:nvSpPr>
        <p:spPr bwMode="auto">
          <a:xfrm>
            <a:off x="4527550" y="254001"/>
            <a:ext cx="238125"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1E2D53"/>
                </a:solidFill>
              </a:rPr>
              <a:t> </a:t>
            </a:r>
            <a:endParaRPr lang="en-US" altLang="en-US">
              <a:solidFill>
                <a:prstClr val="black"/>
              </a:solidFill>
            </a:endParaRPr>
          </a:p>
        </p:txBody>
      </p:sp>
      <p:sp>
        <p:nvSpPr>
          <p:cNvPr id="188" name="Rectangle 43"/>
          <p:cNvSpPr>
            <a:spLocks noChangeArrowheads="1"/>
          </p:cNvSpPr>
          <p:nvPr/>
        </p:nvSpPr>
        <p:spPr bwMode="auto">
          <a:xfrm>
            <a:off x="1047750" y="6073776"/>
            <a:ext cx="66043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Control</a:t>
            </a:r>
            <a:endParaRPr lang="en-US" altLang="en-US" sz="1600" dirty="0">
              <a:solidFill>
                <a:prstClr val="black"/>
              </a:solidFill>
            </a:endParaRPr>
          </a:p>
        </p:txBody>
      </p:sp>
      <p:sp>
        <p:nvSpPr>
          <p:cNvPr id="189" name="Rectangle 45"/>
          <p:cNvSpPr>
            <a:spLocks noChangeArrowheads="1"/>
          </p:cNvSpPr>
          <p:nvPr/>
        </p:nvSpPr>
        <p:spPr bwMode="auto">
          <a:xfrm>
            <a:off x="2165188" y="6073776"/>
            <a:ext cx="85440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Section 8</a:t>
            </a:r>
            <a:endParaRPr lang="en-US" altLang="en-US" sz="1600" dirty="0">
              <a:solidFill>
                <a:prstClr val="black"/>
              </a:solidFill>
            </a:endParaRPr>
          </a:p>
        </p:txBody>
      </p:sp>
      <p:sp>
        <p:nvSpPr>
          <p:cNvPr id="190" name="Line 84"/>
          <p:cNvSpPr>
            <a:spLocks noChangeShapeType="1"/>
          </p:cNvSpPr>
          <p:nvPr/>
        </p:nvSpPr>
        <p:spPr bwMode="auto">
          <a:xfrm>
            <a:off x="5197476" y="5978526"/>
            <a:ext cx="36306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Rectangle 86"/>
          <p:cNvSpPr>
            <a:spLocks noChangeArrowheads="1"/>
          </p:cNvSpPr>
          <p:nvPr/>
        </p:nvSpPr>
        <p:spPr bwMode="auto">
          <a:xfrm>
            <a:off x="5464951" y="6073776"/>
            <a:ext cx="66043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Control</a:t>
            </a:r>
            <a:endParaRPr lang="en-US" altLang="en-US" sz="1600" dirty="0">
              <a:solidFill>
                <a:prstClr val="black"/>
              </a:solidFill>
            </a:endParaRPr>
          </a:p>
        </p:txBody>
      </p:sp>
      <p:sp>
        <p:nvSpPr>
          <p:cNvPr id="192" name="Rectangle 88"/>
          <p:cNvSpPr>
            <a:spLocks noChangeArrowheads="1"/>
          </p:cNvSpPr>
          <p:nvPr/>
        </p:nvSpPr>
        <p:spPr bwMode="auto">
          <a:xfrm>
            <a:off x="6597488" y="6073776"/>
            <a:ext cx="85440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Section 8</a:t>
            </a:r>
            <a:endParaRPr lang="en-US" altLang="en-US" sz="1600" dirty="0">
              <a:solidFill>
                <a:prstClr val="black"/>
              </a:solidFill>
            </a:endParaRPr>
          </a:p>
        </p:txBody>
      </p:sp>
      <p:sp>
        <p:nvSpPr>
          <p:cNvPr id="193" name="Rectangle 38"/>
          <p:cNvSpPr>
            <a:spLocks noChangeArrowheads="1"/>
          </p:cNvSpPr>
          <p:nvPr/>
        </p:nvSpPr>
        <p:spPr bwMode="auto">
          <a:xfrm>
            <a:off x="3187381" y="6073776"/>
            <a:ext cx="125354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Experimental </a:t>
            </a:r>
          </a:p>
          <a:p>
            <a:pPr algn="ctr"/>
            <a:r>
              <a:rPr lang="en-US" altLang="en-US" sz="1600" dirty="0">
                <a:solidFill>
                  <a:srgbClr val="000000"/>
                </a:solidFill>
              </a:rPr>
              <a:t>Voucher</a:t>
            </a:r>
            <a:endParaRPr lang="en-US" altLang="en-US" sz="1600" dirty="0">
              <a:solidFill>
                <a:prstClr val="black"/>
              </a:solidFill>
            </a:endParaRPr>
          </a:p>
        </p:txBody>
      </p:sp>
      <p:sp>
        <p:nvSpPr>
          <p:cNvPr id="194" name="Rectangle 193"/>
          <p:cNvSpPr>
            <a:spLocks noChangeArrowheads="1"/>
          </p:cNvSpPr>
          <p:nvPr/>
        </p:nvSpPr>
        <p:spPr bwMode="auto">
          <a:xfrm>
            <a:off x="7616320" y="6073777"/>
            <a:ext cx="125354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dirty="0">
                <a:solidFill>
                  <a:srgbClr val="000000"/>
                </a:solidFill>
              </a:rPr>
              <a:t>Experimental </a:t>
            </a:r>
          </a:p>
          <a:p>
            <a:pPr algn="ctr"/>
            <a:r>
              <a:rPr lang="en-US" altLang="en-US" sz="1600" dirty="0">
                <a:solidFill>
                  <a:srgbClr val="000000"/>
                </a:solidFill>
              </a:rPr>
              <a:t>Voucher</a:t>
            </a:r>
            <a:endParaRPr lang="en-US" altLang="en-US" sz="1600" dirty="0">
              <a:solidFill>
                <a:prstClr val="black"/>
              </a:solidFill>
            </a:endParaRPr>
          </a:p>
        </p:txBody>
      </p:sp>
      <p:sp>
        <p:nvSpPr>
          <p:cNvPr id="195" name="Rectangle 40"/>
          <p:cNvSpPr>
            <a:spLocks noChangeArrowheads="1"/>
          </p:cNvSpPr>
          <p:nvPr/>
        </p:nvSpPr>
        <p:spPr bwMode="auto">
          <a:xfrm rot="16200000">
            <a:off x="-1159024" y="3357485"/>
            <a:ext cx="299909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Individual Income at Age ≥ 24 ($)</a:t>
            </a:r>
            <a:endParaRPr lang="en-US" altLang="en-US" sz="2400" dirty="0">
              <a:solidFill>
                <a:prstClr val="black"/>
              </a:solidFill>
            </a:endParaRPr>
          </a:p>
        </p:txBody>
      </p:sp>
      <p:sp>
        <p:nvSpPr>
          <p:cNvPr id="197" name="Rectangle 40"/>
          <p:cNvSpPr>
            <a:spLocks noChangeArrowheads="1"/>
          </p:cNvSpPr>
          <p:nvPr/>
        </p:nvSpPr>
        <p:spPr bwMode="auto">
          <a:xfrm rot="16200000">
            <a:off x="3254144" y="3357635"/>
            <a:ext cx="299909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Individual Income at Age ≥ 24 ($)</a:t>
            </a:r>
            <a:endParaRPr lang="en-US" altLang="en-US" sz="2400" dirty="0">
              <a:solidFill>
                <a:prstClr val="black"/>
              </a:solidFill>
            </a:endParaRPr>
          </a:p>
        </p:txBody>
      </p:sp>
      <p:sp>
        <p:nvSpPr>
          <p:cNvPr id="198" name="TextBox 197"/>
          <p:cNvSpPr txBox="1"/>
          <p:nvPr/>
        </p:nvSpPr>
        <p:spPr>
          <a:xfrm>
            <a:off x="1180788" y="609600"/>
            <a:ext cx="2890536" cy="338554"/>
          </a:xfrm>
          <a:prstGeom prst="rect">
            <a:avLst/>
          </a:prstGeom>
          <a:noFill/>
        </p:spPr>
        <p:txBody>
          <a:bodyPr wrap="none" rtlCol="0">
            <a:spAutoFit/>
          </a:bodyPr>
          <a:lstStyle/>
          <a:p>
            <a:pPr algn="ctr"/>
            <a:r>
              <a:rPr lang="en-US" sz="1600" b="1" dirty="0">
                <a:solidFill>
                  <a:prstClr val="black"/>
                </a:solidFill>
                <a:latin typeface="Arial" pitchFamily="34" charset="0"/>
                <a:cs typeface="Arial" pitchFamily="34" charset="0"/>
              </a:rPr>
              <a:t>(a) Individual Earnings (ITT)</a:t>
            </a:r>
          </a:p>
        </p:txBody>
      </p:sp>
      <p:sp>
        <p:nvSpPr>
          <p:cNvPr id="199" name="TextBox 198"/>
          <p:cNvSpPr txBox="1"/>
          <p:nvPr/>
        </p:nvSpPr>
        <p:spPr>
          <a:xfrm>
            <a:off x="5496768" y="609600"/>
            <a:ext cx="3000630" cy="338554"/>
          </a:xfrm>
          <a:prstGeom prst="rect">
            <a:avLst/>
          </a:prstGeom>
          <a:noFill/>
        </p:spPr>
        <p:txBody>
          <a:bodyPr wrap="none" rtlCol="0">
            <a:spAutoFit/>
          </a:bodyPr>
          <a:lstStyle/>
          <a:p>
            <a:pPr algn="ctr"/>
            <a:r>
              <a:rPr lang="en-US" sz="1600" b="1" dirty="0">
                <a:solidFill>
                  <a:prstClr val="black"/>
                </a:solidFill>
                <a:latin typeface="Arial" pitchFamily="34" charset="0"/>
                <a:cs typeface="Arial" pitchFamily="34" charset="0"/>
              </a:rPr>
              <a:t>(b) Individual Earnings (TOT)</a:t>
            </a:r>
          </a:p>
        </p:txBody>
      </p:sp>
      <p:sp>
        <p:nvSpPr>
          <p:cNvPr id="200" name="TextBox 199"/>
          <p:cNvSpPr txBox="1"/>
          <p:nvPr/>
        </p:nvSpPr>
        <p:spPr>
          <a:xfrm>
            <a:off x="-28895" y="115669"/>
            <a:ext cx="9143867" cy="369332"/>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itchFamily="34" charset="0"/>
                <a:cs typeface="Arial" pitchFamily="34" charset="0"/>
              </a:rPr>
              <a:t>Impacts of MTO on Children </a:t>
            </a:r>
            <a:r>
              <a:rPr lang="en-US" b="1" u="sng" dirty="0">
                <a:solidFill>
                  <a:srgbClr val="1E2D53"/>
                </a:solidFill>
                <a:latin typeface="Arial" pitchFamily="34" charset="0"/>
                <a:cs typeface="Arial" pitchFamily="34" charset="0"/>
              </a:rPr>
              <a:t>Below Age 13</a:t>
            </a:r>
            <a:r>
              <a:rPr lang="en-US" b="1" dirty="0">
                <a:solidFill>
                  <a:srgbClr val="1E2D53"/>
                </a:solidFill>
                <a:latin typeface="Arial" pitchFamily="34" charset="0"/>
                <a:cs typeface="Arial" pitchFamily="34" charset="0"/>
              </a:rPr>
              <a:t> at Random Assignment</a:t>
            </a:r>
          </a:p>
        </p:txBody>
      </p:sp>
      <p:sp>
        <p:nvSpPr>
          <p:cNvPr id="205" name="TextBox 204"/>
          <p:cNvSpPr txBox="1"/>
          <p:nvPr/>
        </p:nvSpPr>
        <p:spPr>
          <a:xfrm>
            <a:off x="2100264" y="4690646"/>
            <a:ext cx="981075"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$12,380</a:t>
            </a:r>
          </a:p>
        </p:txBody>
      </p:sp>
      <p:sp>
        <p:nvSpPr>
          <p:cNvPr id="206" name="TextBox 205"/>
          <p:cNvSpPr txBox="1"/>
          <p:nvPr/>
        </p:nvSpPr>
        <p:spPr>
          <a:xfrm>
            <a:off x="3333450" y="4690646"/>
            <a:ext cx="981075"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$12,894</a:t>
            </a:r>
          </a:p>
        </p:txBody>
      </p:sp>
      <p:sp>
        <p:nvSpPr>
          <p:cNvPr id="207" name="TextBox 206"/>
          <p:cNvSpPr txBox="1"/>
          <p:nvPr/>
        </p:nvSpPr>
        <p:spPr>
          <a:xfrm>
            <a:off x="881064" y="4690646"/>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$11,270</a:t>
            </a:r>
          </a:p>
        </p:txBody>
      </p:sp>
      <p:sp>
        <p:nvSpPr>
          <p:cNvPr id="208" name="TextBox 207"/>
          <p:cNvSpPr txBox="1"/>
          <p:nvPr/>
        </p:nvSpPr>
        <p:spPr>
          <a:xfrm>
            <a:off x="5310489" y="4686300"/>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$11,270</a:t>
            </a:r>
          </a:p>
        </p:txBody>
      </p:sp>
      <p:sp>
        <p:nvSpPr>
          <p:cNvPr id="209" name="TextBox 208"/>
          <p:cNvSpPr txBox="1"/>
          <p:nvPr/>
        </p:nvSpPr>
        <p:spPr>
          <a:xfrm>
            <a:off x="6524625" y="4686300"/>
            <a:ext cx="981075"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$12,994</a:t>
            </a:r>
          </a:p>
        </p:txBody>
      </p:sp>
      <p:sp>
        <p:nvSpPr>
          <p:cNvPr id="210" name="TextBox 209"/>
          <p:cNvSpPr txBox="1"/>
          <p:nvPr/>
        </p:nvSpPr>
        <p:spPr>
          <a:xfrm>
            <a:off x="7753351" y="4686300"/>
            <a:ext cx="97472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$14,747</a:t>
            </a:r>
          </a:p>
        </p:txBody>
      </p:sp>
      <p:sp>
        <p:nvSpPr>
          <p:cNvPr id="213" name="TextBox 212"/>
          <p:cNvSpPr txBox="1"/>
          <p:nvPr/>
        </p:nvSpPr>
        <p:spPr>
          <a:xfrm>
            <a:off x="6505574" y="5033546"/>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0.101 </a:t>
            </a:r>
          </a:p>
        </p:txBody>
      </p:sp>
      <p:sp>
        <p:nvSpPr>
          <p:cNvPr id="214" name="TextBox 213"/>
          <p:cNvSpPr txBox="1"/>
          <p:nvPr/>
        </p:nvSpPr>
        <p:spPr>
          <a:xfrm>
            <a:off x="7744573" y="5029200"/>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0.014 </a:t>
            </a:r>
          </a:p>
        </p:txBody>
      </p:sp>
      <p:sp>
        <p:nvSpPr>
          <p:cNvPr id="215" name="TextBox 214"/>
          <p:cNvSpPr txBox="1"/>
          <p:nvPr/>
        </p:nvSpPr>
        <p:spPr>
          <a:xfrm>
            <a:off x="2085974" y="5033546"/>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0.101 </a:t>
            </a:r>
          </a:p>
        </p:txBody>
      </p:sp>
      <p:sp>
        <p:nvSpPr>
          <p:cNvPr id="216" name="TextBox 215"/>
          <p:cNvSpPr txBox="1"/>
          <p:nvPr/>
        </p:nvSpPr>
        <p:spPr>
          <a:xfrm>
            <a:off x="3314699" y="5029200"/>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0.014 </a:t>
            </a:r>
          </a:p>
        </p:txBody>
      </p:sp>
    </p:spTree>
    <p:extLst>
      <p:ext uri="{BB962C8B-B14F-4D97-AF65-F5344CB8AC3E}">
        <p14:creationId xmlns:p14="http://schemas.microsoft.com/office/powerpoint/2010/main" val="1114869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Line 86"/>
          <p:cNvSpPr>
            <a:spLocks noChangeShapeType="1"/>
          </p:cNvSpPr>
          <p:nvPr/>
        </p:nvSpPr>
        <p:spPr bwMode="auto">
          <a:xfrm>
            <a:off x="776287" y="5873751"/>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Line 87"/>
          <p:cNvSpPr>
            <a:spLocks noChangeShapeType="1"/>
          </p:cNvSpPr>
          <p:nvPr/>
        </p:nvSpPr>
        <p:spPr bwMode="auto">
          <a:xfrm>
            <a:off x="776287" y="4814889"/>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Line 88"/>
          <p:cNvSpPr>
            <a:spLocks noChangeShapeType="1"/>
          </p:cNvSpPr>
          <p:nvPr/>
        </p:nvSpPr>
        <p:spPr bwMode="auto">
          <a:xfrm>
            <a:off x="776287" y="3751264"/>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Line 89"/>
          <p:cNvSpPr>
            <a:spLocks noChangeShapeType="1"/>
          </p:cNvSpPr>
          <p:nvPr/>
        </p:nvSpPr>
        <p:spPr bwMode="auto">
          <a:xfrm>
            <a:off x="776287" y="2692401"/>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Line 90"/>
          <p:cNvSpPr>
            <a:spLocks noChangeShapeType="1"/>
          </p:cNvSpPr>
          <p:nvPr/>
        </p:nvSpPr>
        <p:spPr bwMode="auto">
          <a:xfrm>
            <a:off x="776287" y="1627189"/>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Rectangle 91"/>
          <p:cNvSpPr>
            <a:spLocks noChangeArrowheads="1"/>
          </p:cNvSpPr>
          <p:nvPr/>
        </p:nvSpPr>
        <p:spPr bwMode="auto">
          <a:xfrm>
            <a:off x="881062" y="2370139"/>
            <a:ext cx="974725" cy="3503613"/>
          </a:xfrm>
          <a:prstGeom prst="rect">
            <a:avLst/>
          </a:prstGeom>
          <a:solidFill>
            <a:srgbClr val="7F7F7F"/>
          </a:solidFill>
          <a:ln w="0">
            <a:solidFill>
              <a:srgbClr val="7F7F7F"/>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Rectangle 92"/>
          <p:cNvSpPr>
            <a:spLocks noChangeArrowheads="1"/>
          </p:cNvSpPr>
          <p:nvPr/>
        </p:nvSpPr>
        <p:spPr bwMode="auto">
          <a:xfrm>
            <a:off x="2100262" y="2159001"/>
            <a:ext cx="981075" cy="3714750"/>
          </a:xfrm>
          <a:prstGeom prst="rect">
            <a:avLst/>
          </a:prstGeom>
          <a:solidFill>
            <a:srgbClr val="376092"/>
          </a:solidFill>
          <a:ln w="0">
            <a:solidFill>
              <a:srgbClr val="376092"/>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Rectangle 93"/>
          <p:cNvSpPr>
            <a:spLocks noChangeArrowheads="1"/>
          </p:cNvSpPr>
          <p:nvPr/>
        </p:nvSpPr>
        <p:spPr bwMode="auto">
          <a:xfrm>
            <a:off x="3325812" y="1838326"/>
            <a:ext cx="979488" cy="4035425"/>
          </a:xfrm>
          <a:prstGeom prst="rect">
            <a:avLst/>
          </a:prstGeom>
          <a:solidFill>
            <a:srgbClr val="C00000"/>
          </a:solidFill>
          <a:ln w="0">
            <a:solidFill>
              <a:srgbClr val="C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Line 94"/>
          <p:cNvSpPr>
            <a:spLocks noChangeShapeType="1"/>
          </p:cNvSpPr>
          <p:nvPr/>
        </p:nvSpPr>
        <p:spPr bwMode="auto">
          <a:xfrm>
            <a:off x="2593975" y="1638301"/>
            <a:ext cx="0" cy="104775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Line 95"/>
          <p:cNvSpPr>
            <a:spLocks noChangeShapeType="1"/>
          </p:cNvSpPr>
          <p:nvPr/>
        </p:nvSpPr>
        <p:spPr bwMode="auto">
          <a:xfrm>
            <a:off x="2554287" y="2686051"/>
            <a:ext cx="73025"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Line 96"/>
          <p:cNvSpPr>
            <a:spLocks noChangeShapeType="1"/>
          </p:cNvSpPr>
          <p:nvPr/>
        </p:nvSpPr>
        <p:spPr bwMode="auto">
          <a:xfrm>
            <a:off x="2554287" y="1638301"/>
            <a:ext cx="73025"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Line 97"/>
          <p:cNvSpPr>
            <a:spLocks noChangeShapeType="1"/>
          </p:cNvSpPr>
          <p:nvPr/>
        </p:nvSpPr>
        <p:spPr bwMode="auto">
          <a:xfrm>
            <a:off x="3813175" y="1362076"/>
            <a:ext cx="0" cy="95250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Line 98"/>
          <p:cNvSpPr>
            <a:spLocks noChangeShapeType="1"/>
          </p:cNvSpPr>
          <p:nvPr/>
        </p:nvSpPr>
        <p:spPr bwMode="auto">
          <a:xfrm>
            <a:off x="3779837" y="2314576"/>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Line 99"/>
          <p:cNvSpPr>
            <a:spLocks noChangeShapeType="1"/>
          </p:cNvSpPr>
          <p:nvPr/>
        </p:nvSpPr>
        <p:spPr bwMode="auto">
          <a:xfrm>
            <a:off x="3779837" y="1362076"/>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Line 100"/>
          <p:cNvSpPr>
            <a:spLocks noChangeShapeType="1"/>
          </p:cNvSpPr>
          <p:nvPr/>
        </p:nvSpPr>
        <p:spPr bwMode="auto">
          <a:xfrm flipV="1">
            <a:off x="776287" y="1101726"/>
            <a:ext cx="0" cy="487680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Line 101"/>
          <p:cNvSpPr>
            <a:spLocks noChangeShapeType="1"/>
          </p:cNvSpPr>
          <p:nvPr/>
        </p:nvSpPr>
        <p:spPr bwMode="auto">
          <a:xfrm flipH="1">
            <a:off x="714375" y="5873751"/>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Rectangle 102"/>
          <p:cNvSpPr>
            <a:spLocks noChangeArrowheads="1"/>
          </p:cNvSpPr>
          <p:nvPr/>
        </p:nvSpPr>
        <p:spPr bwMode="auto">
          <a:xfrm rot="16200000">
            <a:off x="560387" y="5726114"/>
            <a:ext cx="1000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0</a:t>
            </a:r>
            <a:endParaRPr lang="en-US" altLang="en-US" sz="1400">
              <a:solidFill>
                <a:prstClr val="black"/>
              </a:solidFill>
            </a:endParaRPr>
          </a:p>
        </p:txBody>
      </p:sp>
      <p:sp>
        <p:nvSpPr>
          <p:cNvPr id="106" name="Line 103"/>
          <p:cNvSpPr>
            <a:spLocks noChangeShapeType="1"/>
          </p:cNvSpPr>
          <p:nvPr/>
        </p:nvSpPr>
        <p:spPr bwMode="auto">
          <a:xfrm flipH="1">
            <a:off x="714375" y="4814889"/>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Rectangle 104"/>
          <p:cNvSpPr>
            <a:spLocks noChangeArrowheads="1"/>
          </p:cNvSpPr>
          <p:nvPr/>
        </p:nvSpPr>
        <p:spPr bwMode="auto">
          <a:xfrm rot="16200000">
            <a:off x="560387" y="4667251"/>
            <a:ext cx="1000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5</a:t>
            </a:r>
            <a:endParaRPr lang="en-US" altLang="en-US" sz="1400">
              <a:solidFill>
                <a:prstClr val="black"/>
              </a:solidFill>
            </a:endParaRPr>
          </a:p>
        </p:txBody>
      </p:sp>
      <p:sp>
        <p:nvSpPr>
          <p:cNvPr id="108" name="Line 105"/>
          <p:cNvSpPr>
            <a:spLocks noChangeShapeType="1"/>
          </p:cNvSpPr>
          <p:nvPr/>
        </p:nvSpPr>
        <p:spPr bwMode="auto">
          <a:xfrm flipH="1">
            <a:off x="714375" y="3751264"/>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Rectangle 106"/>
          <p:cNvSpPr>
            <a:spLocks noChangeArrowheads="1"/>
          </p:cNvSpPr>
          <p:nvPr/>
        </p:nvSpPr>
        <p:spPr bwMode="auto">
          <a:xfrm rot="16200000">
            <a:off x="511174" y="3600451"/>
            <a:ext cx="1984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10</a:t>
            </a:r>
            <a:endParaRPr lang="en-US" altLang="en-US" sz="1400">
              <a:solidFill>
                <a:prstClr val="black"/>
              </a:solidFill>
            </a:endParaRPr>
          </a:p>
        </p:txBody>
      </p:sp>
      <p:sp>
        <p:nvSpPr>
          <p:cNvPr id="110" name="Line 107"/>
          <p:cNvSpPr>
            <a:spLocks noChangeShapeType="1"/>
          </p:cNvSpPr>
          <p:nvPr/>
        </p:nvSpPr>
        <p:spPr bwMode="auto">
          <a:xfrm flipH="1">
            <a:off x="714375" y="2692401"/>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Rectangle 108"/>
          <p:cNvSpPr>
            <a:spLocks noChangeArrowheads="1"/>
          </p:cNvSpPr>
          <p:nvPr/>
        </p:nvSpPr>
        <p:spPr bwMode="auto">
          <a:xfrm rot="16200000">
            <a:off x="511174" y="2541589"/>
            <a:ext cx="1984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15</a:t>
            </a:r>
            <a:endParaRPr lang="en-US" altLang="en-US" sz="1400" dirty="0">
              <a:solidFill>
                <a:prstClr val="black"/>
              </a:solidFill>
            </a:endParaRPr>
          </a:p>
        </p:txBody>
      </p:sp>
      <p:sp>
        <p:nvSpPr>
          <p:cNvPr id="112" name="Line 109"/>
          <p:cNvSpPr>
            <a:spLocks noChangeShapeType="1"/>
          </p:cNvSpPr>
          <p:nvPr/>
        </p:nvSpPr>
        <p:spPr bwMode="auto">
          <a:xfrm flipH="1">
            <a:off x="714375" y="1627189"/>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Rectangle 110"/>
          <p:cNvSpPr>
            <a:spLocks noChangeArrowheads="1"/>
          </p:cNvSpPr>
          <p:nvPr/>
        </p:nvSpPr>
        <p:spPr bwMode="auto">
          <a:xfrm rot="16200000">
            <a:off x="511174" y="1477964"/>
            <a:ext cx="1984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20</a:t>
            </a:r>
            <a:endParaRPr lang="en-US" altLang="en-US" sz="1400" dirty="0">
              <a:solidFill>
                <a:prstClr val="black"/>
              </a:solidFill>
            </a:endParaRPr>
          </a:p>
        </p:txBody>
      </p:sp>
      <p:sp>
        <p:nvSpPr>
          <p:cNvPr id="115" name="Line 112"/>
          <p:cNvSpPr>
            <a:spLocks noChangeShapeType="1"/>
          </p:cNvSpPr>
          <p:nvPr/>
        </p:nvSpPr>
        <p:spPr bwMode="auto">
          <a:xfrm>
            <a:off x="776287" y="5978526"/>
            <a:ext cx="36290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Line 113"/>
          <p:cNvSpPr>
            <a:spLocks noChangeShapeType="1"/>
          </p:cNvSpPr>
          <p:nvPr/>
        </p:nvSpPr>
        <p:spPr bwMode="auto">
          <a:xfrm>
            <a:off x="1368425"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Line 115"/>
          <p:cNvSpPr>
            <a:spLocks noChangeShapeType="1"/>
          </p:cNvSpPr>
          <p:nvPr/>
        </p:nvSpPr>
        <p:spPr bwMode="auto">
          <a:xfrm>
            <a:off x="2593975"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Line 117"/>
          <p:cNvSpPr>
            <a:spLocks noChangeShapeType="1"/>
          </p:cNvSpPr>
          <p:nvPr/>
        </p:nvSpPr>
        <p:spPr bwMode="auto">
          <a:xfrm>
            <a:off x="3813175"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Rectangle 119"/>
          <p:cNvSpPr>
            <a:spLocks noChangeArrowheads="1"/>
          </p:cNvSpPr>
          <p:nvPr/>
        </p:nvSpPr>
        <p:spPr bwMode="auto">
          <a:xfrm>
            <a:off x="2571750"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a:t>
            </a:r>
            <a:endParaRPr lang="en-US" altLang="en-US">
              <a:solidFill>
                <a:prstClr val="black"/>
              </a:solidFill>
            </a:endParaRPr>
          </a:p>
        </p:txBody>
      </p:sp>
      <p:sp>
        <p:nvSpPr>
          <p:cNvPr id="123" name="Rectangle 120"/>
          <p:cNvSpPr>
            <a:spLocks noChangeArrowheads="1"/>
          </p:cNvSpPr>
          <p:nvPr/>
        </p:nvSpPr>
        <p:spPr bwMode="auto">
          <a:xfrm>
            <a:off x="2565400" y="812801"/>
            <a:ext cx="1603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1E2D53"/>
                </a:solidFill>
              </a:rPr>
              <a:t> </a:t>
            </a:r>
            <a:endParaRPr lang="en-US" altLang="en-US">
              <a:solidFill>
                <a:prstClr val="black"/>
              </a:solidFill>
            </a:endParaRPr>
          </a:p>
        </p:txBody>
      </p:sp>
      <p:sp>
        <p:nvSpPr>
          <p:cNvPr id="126" name="Line 123"/>
          <p:cNvSpPr>
            <a:spLocks noChangeShapeType="1"/>
          </p:cNvSpPr>
          <p:nvPr/>
        </p:nvSpPr>
        <p:spPr bwMode="auto">
          <a:xfrm>
            <a:off x="5197475" y="5873751"/>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Line 124"/>
          <p:cNvSpPr>
            <a:spLocks noChangeShapeType="1"/>
          </p:cNvSpPr>
          <p:nvPr/>
        </p:nvSpPr>
        <p:spPr bwMode="auto">
          <a:xfrm>
            <a:off x="5197475" y="4721226"/>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125"/>
          <p:cNvSpPr>
            <a:spLocks noChangeShapeType="1"/>
          </p:cNvSpPr>
          <p:nvPr/>
        </p:nvSpPr>
        <p:spPr bwMode="auto">
          <a:xfrm>
            <a:off x="5197475" y="3573464"/>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126"/>
          <p:cNvSpPr>
            <a:spLocks noChangeShapeType="1"/>
          </p:cNvSpPr>
          <p:nvPr/>
        </p:nvSpPr>
        <p:spPr bwMode="auto">
          <a:xfrm>
            <a:off x="5197475" y="2420939"/>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Line 127"/>
          <p:cNvSpPr>
            <a:spLocks noChangeShapeType="1"/>
          </p:cNvSpPr>
          <p:nvPr/>
        </p:nvSpPr>
        <p:spPr bwMode="auto">
          <a:xfrm>
            <a:off x="5197475" y="1266826"/>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Rectangle 128"/>
          <p:cNvSpPr>
            <a:spLocks noChangeArrowheads="1"/>
          </p:cNvSpPr>
          <p:nvPr/>
        </p:nvSpPr>
        <p:spPr bwMode="auto">
          <a:xfrm>
            <a:off x="5303837" y="2519364"/>
            <a:ext cx="974725" cy="3354388"/>
          </a:xfrm>
          <a:prstGeom prst="rect">
            <a:avLst/>
          </a:prstGeom>
          <a:solidFill>
            <a:srgbClr val="7F7F7F"/>
          </a:solidFill>
          <a:ln w="0">
            <a:solidFill>
              <a:srgbClr val="7F7F7F"/>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 name="Rectangle 129"/>
          <p:cNvSpPr>
            <a:spLocks noChangeArrowheads="1"/>
          </p:cNvSpPr>
          <p:nvPr/>
        </p:nvSpPr>
        <p:spPr bwMode="auto">
          <a:xfrm>
            <a:off x="6527800" y="1787526"/>
            <a:ext cx="976313" cy="4086225"/>
          </a:xfrm>
          <a:prstGeom prst="rect">
            <a:avLst/>
          </a:prstGeom>
          <a:solidFill>
            <a:srgbClr val="376092"/>
          </a:solidFill>
          <a:ln w="0">
            <a:solidFill>
              <a:srgbClr val="376092"/>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Rectangle 130"/>
          <p:cNvSpPr>
            <a:spLocks noChangeArrowheads="1"/>
          </p:cNvSpPr>
          <p:nvPr/>
        </p:nvSpPr>
        <p:spPr bwMode="auto">
          <a:xfrm>
            <a:off x="7747000" y="1727201"/>
            <a:ext cx="981075" cy="4146550"/>
          </a:xfrm>
          <a:prstGeom prst="rect">
            <a:avLst/>
          </a:prstGeom>
          <a:solidFill>
            <a:srgbClr val="C00000"/>
          </a:solidFill>
          <a:ln w="0">
            <a:solidFill>
              <a:srgbClr val="C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Line 131"/>
          <p:cNvSpPr>
            <a:spLocks noChangeShapeType="1"/>
          </p:cNvSpPr>
          <p:nvPr/>
        </p:nvSpPr>
        <p:spPr bwMode="auto">
          <a:xfrm>
            <a:off x="7015162" y="1211264"/>
            <a:ext cx="0" cy="1158875"/>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 name="Line 132"/>
          <p:cNvSpPr>
            <a:spLocks noChangeShapeType="1"/>
          </p:cNvSpPr>
          <p:nvPr/>
        </p:nvSpPr>
        <p:spPr bwMode="auto">
          <a:xfrm>
            <a:off x="6977062" y="2370139"/>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Line 133"/>
          <p:cNvSpPr>
            <a:spLocks noChangeShapeType="1"/>
          </p:cNvSpPr>
          <p:nvPr/>
        </p:nvSpPr>
        <p:spPr bwMode="auto">
          <a:xfrm>
            <a:off x="6977062" y="1211264"/>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Line 134"/>
          <p:cNvSpPr>
            <a:spLocks noChangeShapeType="1"/>
          </p:cNvSpPr>
          <p:nvPr/>
        </p:nvSpPr>
        <p:spPr bwMode="auto">
          <a:xfrm>
            <a:off x="8234362" y="1206501"/>
            <a:ext cx="0" cy="104140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135"/>
          <p:cNvSpPr>
            <a:spLocks noChangeShapeType="1"/>
          </p:cNvSpPr>
          <p:nvPr/>
        </p:nvSpPr>
        <p:spPr bwMode="auto">
          <a:xfrm>
            <a:off x="8202612" y="2247901"/>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136"/>
          <p:cNvSpPr>
            <a:spLocks noChangeShapeType="1"/>
          </p:cNvSpPr>
          <p:nvPr/>
        </p:nvSpPr>
        <p:spPr bwMode="auto">
          <a:xfrm>
            <a:off x="8202612" y="1206501"/>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137"/>
          <p:cNvSpPr>
            <a:spLocks noChangeShapeType="1"/>
          </p:cNvSpPr>
          <p:nvPr/>
        </p:nvSpPr>
        <p:spPr bwMode="auto">
          <a:xfrm flipV="1">
            <a:off x="5197475" y="1101726"/>
            <a:ext cx="0" cy="487680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138"/>
          <p:cNvSpPr>
            <a:spLocks noChangeShapeType="1"/>
          </p:cNvSpPr>
          <p:nvPr/>
        </p:nvSpPr>
        <p:spPr bwMode="auto">
          <a:xfrm flipH="1">
            <a:off x="5137150" y="5873751"/>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Rectangle 139"/>
          <p:cNvSpPr>
            <a:spLocks noChangeArrowheads="1"/>
          </p:cNvSpPr>
          <p:nvPr/>
        </p:nvSpPr>
        <p:spPr bwMode="auto">
          <a:xfrm rot="16200000">
            <a:off x="4784724" y="5715001"/>
            <a:ext cx="4968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18000</a:t>
            </a:r>
            <a:endParaRPr lang="en-US" altLang="en-US" sz="1400">
              <a:solidFill>
                <a:prstClr val="black"/>
              </a:solidFill>
            </a:endParaRPr>
          </a:p>
        </p:txBody>
      </p:sp>
      <p:sp>
        <p:nvSpPr>
          <p:cNvPr id="143" name="Line 140"/>
          <p:cNvSpPr>
            <a:spLocks noChangeShapeType="1"/>
          </p:cNvSpPr>
          <p:nvPr/>
        </p:nvSpPr>
        <p:spPr bwMode="auto">
          <a:xfrm flipH="1">
            <a:off x="5137150" y="4721226"/>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Rectangle 141"/>
          <p:cNvSpPr>
            <a:spLocks noChangeArrowheads="1"/>
          </p:cNvSpPr>
          <p:nvPr/>
        </p:nvSpPr>
        <p:spPr bwMode="auto">
          <a:xfrm rot="16200000">
            <a:off x="4784724" y="4560889"/>
            <a:ext cx="4968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19000</a:t>
            </a:r>
            <a:endParaRPr lang="en-US" altLang="en-US" sz="1400">
              <a:solidFill>
                <a:prstClr val="black"/>
              </a:solidFill>
            </a:endParaRPr>
          </a:p>
        </p:txBody>
      </p:sp>
      <p:sp>
        <p:nvSpPr>
          <p:cNvPr id="145" name="Line 142"/>
          <p:cNvSpPr>
            <a:spLocks noChangeShapeType="1"/>
          </p:cNvSpPr>
          <p:nvPr/>
        </p:nvSpPr>
        <p:spPr bwMode="auto">
          <a:xfrm flipH="1">
            <a:off x="5137150" y="3573464"/>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Rectangle 143"/>
          <p:cNvSpPr>
            <a:spLocks noChangeArrowheads="1"/>
          </p:cNvSpPr>
          <p:nvPr/>
        </p:nvSpPr>
        <p:spPr bwMode="auto">
          <a:xfrm rot="16200000">
            <a:off x="4784724" y="3413126"/>
            <a:ext cx="4968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20000</a:t>
            </a:r>
            <a:endParaRPr lang="en-US" altLang="en-US" sz="1400">
              <a:solidFill>
                <a:prstClr val="black"/>
              </a:solidFill>
            </a:endParaRPr>
          </a:p>
        </p:txBody>
      </p:sp>
      <p:sp>
        <p:nvSpPr>
          <p:cNvPr id="147" name="Line 144"/>
          <p:cNvSpPr>
            <a:spLocks noChangeShapeType="1"/>
          </p:cNvSpPr>
          <p:nvPr/>
        </p:nvSpPr>
        <p:spPr bwMode="auto">
          <a:xfrm flipH="1">
            <a:off x="5137150" y="2420939"/>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Rectangle 145"/>
          <p:cNvSpPr>
            <a:spLocks noChangeArrowheads="1"/>
          </p:cNvSpPr>
          <p:nvPr/>
        </p:nvSpPr>
        <p:spPr bwMode="auto">
          <a:xfrm rot="16200000">
            <a:off x="4784724" y="2260601"/>
            <a:ext cx="4968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21000</a:t>
            </a:r>
            <a:endParaRPr lang="en-US" altLang="en-US" sz="1400">
              <a:solidFill>
                <a:prstClr val="black"/>
              </a:solidFill>
            </a:endParaRPr>
          </a:p>
        </p:txBody>
      </p:sp>
      <p:sp>
        <p:nvSpPr>
          <p:cNvPr id="149" name="Line 146"/>
          <p:cNvSpPr>
            <a:spLocks noChangeShapeType="1"/>
          </p:cNvSpPr>
          <p:nvPr/>
        </p:nvSpPr>
        <p:spPr bwMode="auto">
          <a:xfrm flipH="1">
            <a:off x="5137150" y="1266826"/>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Rectangle 147"/>
          <p:cNvSpPr>
            <a:spLocks noChangeArrowheads="1"/>
          </p:cNvSpPr>
          <p:nvPr/>
        </p:nvSpPr>
        <p:spPr bwMode="auto">
          <a:xfrm rot="16200000">
            <a:off x="4784724" y="1109664"/>
            <a:ext cx="4968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22000</a:t>
            </a:r>
            <a:endParaRPr lang="en-US" altLang="en-US" sz="1400" dirty="0">
              <a:solidFill>
                <a:prstClr val="black"/>
              </a:solidFill>
            </a:endParaRPr>
          </a:p>
        </p:txBody>
      </p:sp>
      <p:sp>
        <p:nvSpPr>
          <p:cNvPr id="152" name="Line 149"/>
          <p:cNvSpPr>
            <a:spLocks noChangeShapeType="1"/>
          </p:cNvSpPr>
          <p:nvPr/>
        </p:nvSpPr>
        <p:spPr bwMode="auto">
          <a:xfrm>
            <a:off x="5197475" y="5978526"/>
            <a:ext cx="36306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Line 150"/>
          <p:cNvSpPr>
            <a:spLocks noChangeShapeType="1"/>
          </p:cNvSpPr>
          <p:nvPr/>
        </p:nvSpPr>
        <p:spPr bwMode="auto">
          <a:xfrm>
            <a:off x="5791200"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Line 152"/>
          <p:cNvSpPr>
            <a:spLocks noChangeShapeType="1"/>
          </p:cNvSpPr>
          <p:nvPr/>
        </p:nvSpPr>
        <p:spPr bwMode="auto">
          <a:xfrm>
            <a:off x="7015162"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154"/>
          <p:cNvSpPr>
            <a:spLocks noChangeShapeType="1"/>
          </p:cNvSpPr>
          <p:nvPr/>
        </p:nvSpPr>
        <p:spPr bwMode="auto">
          <a:xfrm>
            <a:off x="8234362"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Rectangle 156"/>
          <p:cNvSpPr>
            <a:spLocks noChangeArrowheads="1"/>
          </p:cNvSpPr>
          <p:nvPr/>
        </p:nvSpPr>
        <p:spPr bwMode="auto">
          <a:xfrm>
            <a:off x="6994525"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a:t>
            </a:r>
            <a:endParaRPr lang="en-US" altLang="en-US">
              <a:solidFill>
                <a:prstClr val="black"/>
              </a:solidFill>
            </a:endParaRPr>
          </a:p>
        </p:txBody>
      </p:sp>
      <p:sp>
        <p:nvSpPr>
          <p:cNvPr id="160" name="Rectangle 157"/>
          <p:cNvSpPr>
            <a:spLocks noChangeArrowheads="1"/>
          </p:cNvSpPr>
          <p:nvPr/>
        </p:nvSpPr>
        <p:spPr bwMode="auto">
          <a:xfrm>
            <a:off x="6988175" y="812801"/>
            <a:ext cx="1603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1E2D53"/>
                </a:solidFill>
              </a:rPr>
              <a:t> </a:t>
            </a:r>
            <a:endParaRPr lang="en-US" altLang="en-US">
              <a:solidFill>
                <a:prstClr val="black"/>
              </a:solidFill>
            </a:endParaRPr>
          </a:p>
        </p:txBody>
      </p:sp>
      <p:sp>
        <p:nvSpPr>
          <p:cNvPr id="161" name="Rectangle 158"/>
          <p:cNvSpPr>
            <a:spLocks noChangeArrowheads="1"/>
          </p:cNvSpPr>
          <p:nvPr/>
        </p:nvSpPr>
        <p:spPr bwMode="auto">
          <a:xfrm>
            <a:off x="4527550" y="254001"/>
            <a:ext cx="238125"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1E2D53"/>
                </a:solidFill>
              </a:rPr>
              <a:t> </a:t>
            </a:r>
            <a:endParaRPr lang="en-US" altLang="en-US">
              <a:solidFill>
                <a:prstClr val="black"/>
              </a:solidFill>
            </a:endParaRPr>
          </a:p>
        </p:txBody>
      </p:sp>
      <p:sp>
        <p:nvSpPr>
          <p:cNvPr id="162" name="TextBox 161"/>
          <p:cNvSpPr txBox="1"/>
          <p:nvPr/>
        </p:nvSpPr>
        <p:spPr>
          <a:xfrm>
            <a:off x="-28895" y="115669"/>
            <a:ext cx="9143867" cy="369332"/>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itchFamily="34" charset="0"/>
                <a:cs typeface="Arial" pitchFamily="34" charset="0"/>
              </a:rPr>
              <a:t>Impacts of MTO on Children </a:t>
            </a:r>
            <a:r>
              <a:rPr lang="en-US" b="1" u="sng" dirty="0">
                <a:solidFill>
                  <a:srgbClr val="1E2D53"/>
                </a:solidFill>
                <a:latin typeface="Arial" pitchFamily="34" charset="0"/>
                <a:cs typeface="Arial" pitchFamily="34" charset="0"/>
              </a:rPr>
              <a:t>Below Age 13</a:t>
            </a:r>
            <a:r>
              <a:rPr lang="en-US" b="1" dirty="0">
                <a:solidFill>
                  <a:srgbClr val="1E2D53"/>
                </a:solidFill>
                <a:latin typeface="Arial" pitchFamily="34" charset="0"/>
                <a:cs typeface="Arial" pitchFamily="34" charset="0"/>
              </a:rPr>
              <a:t> at Random Assignment</a:t>
            </a:r>
          </a:p>
        </p:txBody>
      </p:sp>
      <p:sp>
        <p:nvSpPr>
          <p:cNvPr id="163" name="TextBox 162"/>
          <p:cNvSpPr txBox="1"/>
          <p:nvPr/>
        </p:nvSpPr>
        <p:spPr>
          <a:xfrm>
            <a:off x="1174186" y="609600"/>
            <a:ext cx="2903744" cy="338554"/>
          </a:xfrm>
          <a:prstGeom prst="rect">
            <a:avLst/>
          </a:prstGeom>
          <a:noFill/>
        </p:spPr>
        <p:txBody>
          <a:bodyPr wrap="none" rtlCol="0">
            <a:spAutoFit/>
          </a:bodyPr>
          <a:lstStyle/>
          <a:p>
            <a:pPr algn="ctr"/>
            <a:r>
              <a:rPr lang="en-US" sz="1600" b="1" dirty="0">
                <a:solidFill>
                  <a:prstClr val="black"/>
                </a:solidFill>
                <a:latin typeface="Arial" pitchFamily="34" charset="0"/>
                <a:cs typeface="Arial" pitchFamily="34" charset="0"/>
              </a:rPr>
              <a:t>(a) College Attendance (ITT)</a:t>
            </a:r>
          </a:p>
        </p:txBody>
      </p:sp>
      <p:sp>
        <p:nvSpPr>
          <p:cNvPr id="164" name="TextBox 163"/>
          <p:cNvSpPr txBox="1"/>
          <p:nvPr/>
        </p:nvSpPr>
        <p:spPr>
          <a:xfrm>
            <a:off x="5716120" y="609600"/>
            <a:ext cx="2561920" cy="338554"/>
          </a:xfrm>
          <a:prstGeom prst="rect">
            <a:avLst/>
          </a:prstGeom>
          <a:noFill/>
        </p:spPr>
        <p:txBody>
          <a:bodyPr wrap="none" rtlCol="0">
            <a:spAutoFit/>
          </a:bodyPr>
          <a:lstStyle/>
          <a:p>
            <a:pPr algn="ctr"/>
            <a:r>
              <a:rPr lang="en-US" sz="1600" b="1" dirty="0">
                <a:solidFill>
                  <a:prstClr val="black"/>
                </a:solidFill>
                <a:latin typeface="Arial" pitchFamily="34" charset="0"/>
                <a:cs typeface="Arial" pitchFamily="34" charset="0"/>
              </a:rPr>
              <a:t>(b) College Quality (ITT)</a:t>
            </a:r>
          </a:p>
        </p:txBody>
      </p:sp>
      <p:sp>
        <p:nvSpPr>
          <p:cNvPr id="165" name="Rectangle 43"/>
          <p:cNvSpPr>
            <a:spLocks noChangeArrowheads="1"/>
          </p:cNvSpPr>
          <p:nvPr/>
        </p:nvSpPr>
        <p:spPr bwMode="auto">
          <a:xfrm>
            <a:off x="1047750" y="6073776"/>
            <a:ext cx="66043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Control</a:t>
            </a:r>
            <a:endParaRPr lang="en-US" altLang="en-US" sz="1600" dirty="0">
              <a:solidFill>
                <a:prstClr val="black"/>
              </a:solidFill>
            </a:endParaRPr>
          </a:p>
        </p:txBody>
      </p:sp>
      <p:sp>
        <p:nvSpPr>
          <p:cNvPr id="166" name="Rectangle 45"/>
          <p:cNvSpPr>
            <a:spLocks noChangeArrowheads="1"/>
          </p:cNvSpPr>
          <p:nvPr/>
        </p:nvSpPr>
        <p:spPr bwMode="auto">
          <a:xfrm>
            <a:off x="2165188" y="6073776"/>
            <a:ext cx="85440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Section 8</a:t>
            </a:r>
            <a:endParaRPr lang="en-US" altLang="en-US" sz="1600" dirty="0">
              <a:solidFill>
                <a:prstClr val="black"/>
              </a:solidFill>
            </a:endParaRPr>
          </a:p>
        </p:txBody>
      </p:sp>
      <p:sp>
        <p:nvSpPr>
          <p:cNvPr id="167" name="Rectangle 48"/>
          <p:cNvSpPr>
            <a:spLocks noChangeArrowheads="1"/>
          </p:cNvSpPr>
          <p:nvPr/>
        </p:nvSpPr>
        <p:spPr bwMode="auto">
          <a:xfrm>
            <a:off x="2571751"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rPr>
              <a:t> </a:t>
            </a:r>
            <a:endParaRPr lang="en-US" altLang="en-US">
              <a:solidFill>
                <a:prstClr val="black"/>
              </a:solidFill>
            </a:endParaRPr>
          </a:p>
        </p:txBody>
      </p:sp>
      <p:sp>
        <p:nvSpPr>
          <p:cNvPr id="168" name="Rectangle 86"/>
          <p:cNvSpPr>
            <a:spLocks noChangeArrowheads="1"/>
          </p:cNvSpPr>
          <p:nvPr/>
        </p:nvSpPr>
        <p:spPr bwMode="auto">
          <a:xfrm>
            <a:off x="5464951" y="6073776"/>
            <a:ext cx="66043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Control</a:t>
            </a:r>
            <a:endParaRPr lang="en-US" altLang="en-US" sz="1600" dirty="0">
              <a:solidFill>
                <a:prstClr val="black"/>
              </a:solidFill>
            </a:endParaRPr>
          </a:p>
        </p:txBody>
      </p:sp>
      <p:sp>
        <p:nvSpPr>
          <p:cNvPr id="169" name="Rectangle 88"/>
          <p:cNvSpPr>
            <a:spLocks noChangeArrowheads="1"/>
          </p:cNvSpPr>
          <p:nvPr/>
        </p:nvSpPr>
        <p:spPr bwMode="auto">
          <a:xfrm>
            <a:off x="6597488" y="6073776"/>
            <a:ext cx="85440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Section 8</a:t>
            </a:r>
            <a:endParaRPr lang="en-US" altLang="en-US" sz="1600" dirty="0">
              <a:solidFill>
                <a:prstClr val="black"/>
              </a:solidFill>
            </a:endParaRPr>
          </a:p>
        </p:txBody>
      </p:sp>
      <p:sp>
        <p:nvSpPr>
          <p:cNvPr id="170" name="Rectangle 91"/>
          <p:cNvSpPr>
            <a:spLocks noChangeArrowheads="1"/>
          </p:cNvSpPr>
          <p:nvPr/>
        </p:nvSpPr>
        <p:spPr bwMode="auto">
          <a:xfrm>
            <a:off x="6994526"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rPr>
              <a:t> </a:t>
            </a:r>
            <a:endParaRPr lang="en-US" altLang="en-US">
              <a:solidFill>
                <a:prstClr val="black"/>
              </a:solidFill>
            </a:endParaRPr>
          </a:p>
        </p:txBody>
      </p:sp>
      <p:sp>
        <p:nvSpPr>
          <p:cNvPr id="171" name="Rectangle 38"/>
          <p:cNvSpPr>
            <a:spLocks noChangeArrowheads="1"/>
          </p:cNvSpPr>
          <p:nvPr/>
        </p:nvSpPr>
        <p:spPr bwMode="auto">
          <a:xfrm>
            <a:off x="3187381" y="6073776"/>
            <a:ext cx="125354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Experimental </a:t>
            </a:r>
          </a:p>
          <a:p>
            <a:pPr algn="ctr"/>
            <a:r>
              <a:rPr lang="en-US" altLang="en-US" sz="1600" dirty="0">
                <a:solidFill>
                  <a:srgbClr val="000000"/>
                </a:solidFill>
              </a:rPr>
              <a:t>Voucher</a:t>
            </a:r>
            <a:endParaRPr lang="en-US" altLang="en-US" sz="1600" dirty="0">
              <a:solidFill>
                <a:prstClr val="black"/>
              </a:solidFill>
            </a:endParaRPr>
          </a:p>
        </p:txBody>
      </p:sp>
      <p:sp>
        <p:nvSpPr>
          <p:cNvPr id="172" name="Rectangle 193"/>
          <p:cNvSpPr>
            <a:spLocks noChangeArrowheads="1"/>
          </p:cNvSpPr>
          <p:nvPr/>
        </p:nvSpPr>
        <p:spPr bwMode="auto">
          <a:xfrm>
            <a:off x="7616320" y="6073777"/>
            <a:ext cx="125354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dirty="0">
                <a:solidFill>
                  <a:srgbClr val="000000"/>
                </a:solidFill>
              </a:rPr>
              <a:t>Experimental </a:t>
            </a:r>
          </a:p>
          <a:p>
            <a:pPr algn="ctr"/>
            <a:r>
              <a:rPr lang="en-US" altLang="en-US" sz="1600" dirty="0">
                <a:solidFill>
                  <a:srgbClr val="000000"/>
                </a:solidFill>
              </a:rPr>
              <a:t>Voucher</a:t>
            </a:r>
            <a:endParaRPr lang="en-US" altLang="en-US" sz="1600" dirty="0">
              <a:solidFill>
                <a:prstClr val="black"/>
              </a:solidFill>
            </a:endParaRPr>
          </a:p>
        </p:txBody>
      </p:sp>
      <p:sp>
        <p:nvSpPr>
          <p:cNvPr id="173" name="Rectangle 34"/>
          <p:cNvSpPr>
            <a:spLocks noChangeArrowheads="1"/>
          </p:cNvSpPr>
          <p:nvPr/>
        </p:nvSpPr>
        <p:spPr bwMode="auto">
          <a:xfrm rot="16200000">
            <a:off x="-1313641" y="3355897"/>
            <a:ext cx="330673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College Attendance, Ages 18-20 (%)</a:t>
            </a:r>
            <a:endParaRPr lang="en-US" altLang="en-US" sz="1600" dirty="0">
              <a:solidFill>
                <a:prstClr val="black"/>
              </a:solidFill>
            </a:endParaRPr>
          </a:p>
        </p:txBody>
      </p:sp>
      <p:sp>
        <p:nvSpPr>
          <p:cNvPr id="174" name="Rectangle 68"/>
          <p:cNvSpPr>
            <a:spLocks noChangeArrowheads="1"/>
          </p:cNvSpPr>
          <p:nvPr/>
        </p:nvSpPr>
        <p:spPr bwMode="auto">
          <a:xfrm rot="16200000">
            <a:off x="3056620" y="3352722"/>
            <a:ext cx="340541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Mean College Quality, Ages 18-20 ($)</a:t>
            </a:r>
            <a:endParaRPr lang="en-US" altLang="en-US" sz="1600" dirty="0">
              <a:solidFill>
                <a:prstClr val="black"/>
              </a:solidFill>
            </a:endParaRPr>
          </a:p>
        </p:txBody>
      </p:sp>
      <p:sp>
        <p:nvSpPr>
          <p:cNvPr id="175" name="TextBox 174"/>
          <p:cNvSpPr txBox="1"/>
          <p:nvPr/>
        </p:nvSpPr>
        <p:spPr>
          <a:xfrm>
            <a:off x="881064" y="4690646"/>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16.5%</a:t>
            </a:r>
          </a:p>
        </p:txBody>
      </p:sp>
      <p:sp>
        <p:nvSpPr>
          <p:cNvPr id="176" name="TextBox 175"/>
          <p:cNvSpPr txBox="1"/>
          <p:nvPr/>
        </p:nvSpPr>
        <p:spPr>
          <a:xfrm>
            <a:off x="2114350" y="4690646"/>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17.5%</a:t>
            </a:r>
          </a:p>
        </p:txBody>
      </p:sp>
      <p:sp>
        <p:nvSpPr>
          <p:cNvPr id="177" name="TextBox 176"/>
          <p:cNvSpPr txBox="1"/>
          <p:nvPr/>
        </p:nvSpPr>
        <p:spPr>
          <a:xfrm>
            <a:off x="3333550" y="4690646"/>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19.0%</a:t>
            </a:r>
          </a:p>
        </p:txBody>
      </p:sp>
      <p:sp>
        <p:nvSpPr>
          <p:cNvPr id="178" name="TextBox 177"/>
          <p:cNvSpPr txBox="1"/>
          <p:nvPr/>
        </p:nvSpPr>
        <p:spPr>
          <a:xfrm>
            <a:off x="3314699" y="5029200"/>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0.028 </a:t>
            </a:r>
          </a:p>
        </p:txBody>
      </p:sp>
      <p:sp>
        <p:nvSpPr>
          <p:cNvPr id="179" name="TextBox 178"/>
          <p:cNvSpPr txBox="1"/>
          <p:nvPr/>
        </p:nvSpPr>
        <p:spPr>
          <a:xfrm>
            <a:off x="2057400" y="5029200"/>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0.435 </a:t>
            </a:r>
          </a:p>
        </p:txBody>
      </p:sp>
      <p:sp>
        <p:nvSpPr>
          <p:cNvPr id="180" name="TextBox 179"/>
          <p:cNvSpPr txBox="1"/>
          <p:nvPr/>
        </p:nvSpPr>
        <p:spPr>
          <a:xfrm>
            <a:off x="5309789" y="4690646"/>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$20,915</a:t>
            </a:r>
          </a:p>
        </p:txBody>
      </p:sp>
      <p:sp>
        <p:nvSpPr>
          <p:cNvPr id="181" name="TextBox 180"/>
          <p:cNvSpPr txBox="1"/>
          <p:nvPr/>
        </p:nvSpPr>
        <p:spPr>
          <a:xfrm>
            <a:off x="6527779" y="4685900"/>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$21,547</a:t>
            </a:r>
          </a:p>
        </p:txBody>
      </p:sp>
      <p:sp>
        <p:nvSpPr>
          <p:cNvPr id="182" name="TextBox 181"/>
          <p:cNvSpPr txBox="1"/>
          <p:nvPr/>
        </p:nvSpPr>
        <p:spPr>
          <a:xfrm>
            <a:off x="7756704" y="4686700"/>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$21,601</a:t>
            </a:r>
          </a:p>
        </p:txBody>
      </p:sp>
      <p:sp>
        <p:nvSpPr>
          <p:cNvPr id="183" name="TextBox 182"/>
          <p:cNvSpPr txBox="1"/>
          <p:nvPr/>
        </p:nvSpPr>
        <p:spPr>
          <a:xfrm>
            <a:off x="6505574" y="5033546"/>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0.014 </a:t>
            </a:r>
          </a:p>
        </p:txBody>
      </p:sp>
      <p:sp>
        <p:nvSpPr>
          <p:cNvPr id="184" name="TextBox 183"/>
          <p:cNvSpPr txBox="1"/>
          <p:nvPr/>
        </p:nvSpPr>
        <p:spPr>
          <a:xfrm>
            <a:off x="7734299" y="5029200"/>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0.003</a:t>
            </a:r>
          </a:p>
        </p:txBody>
      </p:sp>
    </p:spTree>
    <p:extLst>
      <p:ext uri="{BB962C8B-B14F-4D97-AF65-F5344CB8AC3E}">
        <p14:creationId xmlns:p14="http://schemas.microsoft.com/office/powerpoint/2010/main" val="1168654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ChangeArrowheads="1"/>
          </p:cNvSpPr>
          <p:nvPr/>
        </p:nvSpPr>
        <p:spPr bwMode="auto">
          <a:xfrm>
            <a:off x="228600" y="519291"/>
            <a:ext cx="8686800" cy="5355312"/>
          </a:xfrm>
          <a:prstGeom prst="rect">
            <a:avLst/>
          </a:prstGeom>
          <a:noFill/>
          <a:ln w="9525">
            <a:noFill/>
            <a:miter lim="800000"/>
            <a:headEnd/>
            <a:tailEnd/>
          </a:ln>
        </p:spPr>
        <p:txBody>
          <a:bodyPr wrap="square">
            <a:spAutoFit/>
          </a:bodyPr>
          <a:lstStyle/>
          <a:p>
            <a:pPr marL="609600" indent="-376238" eaLnBrk="0" fontAlgn="base" hangingPunct="0">
              <a:spcBef>
                <a:spcPct val="0"/>
              </a:spcBef>
              <a:spcAft>
                <a:spcPct val="0"/>
              </a:spcAft>
              <a:defRPr/>
            </a:pPr>
            <a:endParaRPr lang="en-US" dirty="0">
              <a:solidFill>
                <a:srgbClr val="000000"/>
              </a:solidFill>
              <a:latin typeface="Arial" panose="020B0604020202020204" pitchFamily="34" charset="0"/>
            </a:endParaRPr>
          </a:p>
          <a:p>
            <a:pPr marL="233362" eaLnBrk="0" fontAlgn="base" hangingPunct="0">
              <a:spcBef>
                <a:spcPct val="0"/>
              </a:spcBef>
              <a:spcAft>
                <a:spcPct val="0"/>
              </a:spcAft>
              <a:buSzPct val="80000"/>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rPr>
              <a:t>Parent income: mean pre-tax household income between 1996-2000</a:t>
            </a:r>
          </a:p>
          <a:p>
            <a:pPr marL="609600"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1066800" lvl="3"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rPr>
              <a:t>For non-filers, use W-2 wage earnings + SSDI + UI income</a:t>
            </a:r>
          </a:p>
          <a:p>
            <a:pPr marL="609600"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609600" lvl="1"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609600" lvl="1"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rPr>
              <a:t>Child income: pre-tax household income at various ages</a:t>
            </a:r>
          </a:p>
          <a:p>
            <a:pPr marL="1066800" lvl="3"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rPr>
              <a:t>Results robust to varying definitions of income and age at which child’s income is measured</a:t>
            </a:r>
          </a:p>
          <a:p>
            <a:pPr marL="609600"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rPr>
              <a:t>Focus on percentile ranks in </a:t>
            </a:r>
            <a:r>
              <a:rPr lang="en-US" b="1" dirty="0">
                <a:solidFill>
                  <a:srgbClr val="000000"/>
                </a:solidFill>
                <a:latin typeface="Arial" panose="020B0604020202020204" pitchFamily="34" charset="0"/>
              </a:rPr>
              <a:t>national </a:t>
            </a:r>
            <a:r>
              <a:rPr lang="en-US" dirty="0">
                <a:solidFill>
                  <a:srgbClr val="000000"/>
                </a:solidFill>
                <a:latin typeface="Arial" panose="020B0604020202020204" pitchFamily="34" charset="0"/>
              </a:rPr>
              <a:t>income distribution</a:t>
            </a:r>
          </a:p>
          <a:p>
            <a:pPr marL="609600"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1066800" lvl="1"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rPr>
              <a:t>Rank children relative to others in the same birth cohort</a:t>
            </a:r>
          </a:p>
          <a:p>
            <a:pPr marL="1066800" lvl="1"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1066800" lvl="1"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rPr>
              <a:t>Rank parents relative to other parents</a:t>
            </a:r>
          </a:p>
        </p:txBody>
      </p:sp>
      <p:sp>
        <p:nvSpPr>
          <p:cNvPr id="218115" name="AutoShape 3"/>
          <p:cNvSpPr>
            <a:spLocks noChangeAspect="1" noChangeArrowheads="1" noTextEdit="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18116" name="Text Box 7"/>
          <p:cNvSpPr txBox="1">
            <a:spLocks noChangeArrowheads="1"/>
          </p:cNvSpPr>
          <p:nvPr/>
        </p:nvSpPr>
        <p:spPr bwMode="auto">
          <a:xfrm>
            <a:off x="152400" y="76200"/>
            <a:ext cx="8915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dirty="0">
                <a:solidFill>
                  <a:srgbClr val="FFFFFF"/>
                </a:solidFill>
              </a:rPr>
              <a:t>Variable Definitions</a:t>
            </a:r>
          </a:p>
        </p:txBody>
      </p:sp>
    </p:spTree>
    <p:extLst>
      <p:ext uri="{BB962C8B-B14F-4D97-AF65-F5344CB8AC3E}">
        <p14:creationId xmlns:p14="http://schemas.microsoft.com/office/powerpoint/2010/main" val="137578151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Line 9"/>
          <p:cNvSpPr>
            <a:spLocks noChangeShapeType="1"/>
          </p:cNvSpPr>
          <p:nvPr/>
        </p:nvSpPr>
        <p:spPr bwMode="auto">
          <a:xfrm>
            <a:off x="776288" y="5873751"/>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Line 9"/>
          <p:cNvSpPr>
            <a:spLocks noChangeShapeType="1"/>
          </p:cNvSpPr>
          <p:nvPr/>
        </p:nvSpPr>
        <p:spPr bwMode="auto">
          <a:xfrm>
            <a:off x="776289" y="4941889"/>
            <a:ext cx="3629026"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Line 10"/>
          <p:cNvSpPr>
            <a:spLocks noChangeShapeType="1"/>
          </p:cNvSpPr>
          <p:nvPr/>
        </p:nvSpPr>
        <p:spPr bwMode="auto">
          <a:xfrm>
            <a:off x="776289" y="4005264"/>
            <a:ext cx="3629026"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Line 11"/>
          <p:cNvSpPr>
            <a:spLocks noChangeShapeType="1"/>
          </p:cNvSpPr>
          <p:nvPr/>
        </p:nvSpPr>
        <p:spPr bwMode="auto">
          <a:xfrm>
            <a:off x="776289" y="3074989"/>
            <a:ext cx="3629026"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Line 12"/>
          <p:cNvSpPr>
            <a:spLocks noChangeShapeType="1"/>
          </p:cNvSpPr>
          <p:nvPr/>
        </p:nvSpPr>
        <p:spPr bwMode="auto">
          <a:xfrm>
            <a:off x="776289" y="2136776"/>
            <a:ext cx="3629026"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13"/>
          <p:cNvSpPr>
            <a:spLocks noChangeArrowheads="1"/>
          </p:cNvSpPr>
          <p:nvPr/>
        </p:nvSpPr>
        <p:spPr bwMode="auto">
          <a:xfrm>
            <a:off x="881064" y="1766889"/>
            <a:ext cx="974725" cy="4106863"/>
          </a:xfrm>
          <a:prstGeom prst="rect">
            <a:avLst/>
          </a:prstGeom>
          <a:solidFill>
            <a:schemeClr val="bg1">
              <a:lumMod val="50000"/>
            </a:schemeClr>
          </a:solidFill>
          <a:ln w="0">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14"/>
          <p:cNvSpPr>
            <a:spLocks noChangeArrowheads="1"/>
          </p:cNvSpPr>
          <p:nvPr/>
        </p:nvSpPr>
        <p:spPr bwMode="auto">
          <a:xfrm>
            <a:off x="2100264" y="2414589"/>
            <a:ext cx="981075" cy="3459163"/>
          </a:xfrm>
          <a:prstGeom prst="rect">
            <a:avLst/>
          </a:prstGeom>
          <a:solidFill>
            <a:schemeClr val="accent1">
              <a:lumMod val="75000"/>
            </a:schemeClr>
          </a:solidFill>
          <a:ln w="0">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5"/>
          <p:cNvSpPr>
            <a:spLocks noChangeArrowheads="1"/>
          </p:cNvSpPr>
          <p:nvPr/>
        </p:nvSpPr>
        <p:spPr bwMode="auto">
          <a:xfrm>
            <a:off x="3325814" y="2508251"/>
            <a:ext cx="979488" cy="3365500"/>
          </a:xfrm>
          <a:prstGeom prst="rect">
            <a:avLst/>
          </a:prstGeom>
          <a:solidFill>
            <a:srgbClr val="C00000"/>
          </a:solidFill>
          <a:ln w="0">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Line 16"/>
          <p:cNvSpPr>
            <a:spLocks noChangeShapeType="1"/>
          </p:cNvSpPr>
          <p:nvPr/>
        </p:nvSpPr>
        <p:spPr bwMode="auto">
          <a:xfrm>
            <a:off x="2593976" y="1776414"/>
            <a:ext cx="0" cy="1281113"/>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Line 17"/>
          <p:cNvSpPr>
            <a:spLocks noChangeShapeType="1"/>
          </p:cNvSpPr>
          <p:nvPr/>
        </p:nvSpPr>
        <p:spPr bwMode="auto">
          <a:xfrm>
            <a:off x="2554289" y="3057526"/>
            <a:ext cx="73025"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Line 18"/>
          <p:cNvSpPr>
            <a:spLocks noChangeShapeType="1"/>
          </p:cNvSpPr>
          <p:nvPr/>
        </p:nvSpPr>
        <p:spPr bwMode="auto">
          <a:xfrm>
            <a:off x="2554289" y="1776414"/>
            <a:ext cx="73025"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Line 19"/>
          <p:cNvSpPr>
            <a:spLocks noChangeShapeType="1"/>
          </p:cNvSpPr>
          <p:nvPr/>
        </p:nvSpPr>
        <p:spPr bwMode="auto">
          <a:xfrm>
            <a:off x="3813177" y="1960564"/>
            <a:ext cx="0" cy="1096963"/>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Line 20"/>
          <p:cNvSpPr>
            <a:spLocks noChangeShapeType="1"/>
          </p:cNvSpPr>
          <p:nvPr/>
        </p:nvSpPr>
        <p:spPr bwMode="auto">
          <a:xfrm>
            <a:off x="3779839" y="3057526"/>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Line 21"/>
          <p:cNvSpPr>
            <a:spLocks noChangeShapeType="1"/>
          </p:cNvSpPr>
          <p:nvPr/>
        </p:nvSpPr>
        <p:spPr bwMode="auto">
          <a:xfrm>
            <a:off x="3779839" y="1960564"/>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Line 22"/>
          <p:cNvSpPr>
            <a:spLocks noChangeShapeType="1"/>
          </p:cNvSpPr>
          <p:nvPr/>
        </p:nvSpPr>
        <p:spPr bwMode="auto">
          <a:xfrm flipV="1">
            <a:off x="776289" y="1101726"/>
            <a:ext cx="0" cy="487680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Line 23"/>
          <p:cNvSpPr>
            <a:spLocks noChangeShapeType="1"/>
          </p:cNvSpPr>
          <p:nvPr/>
        </p:nvSpPr>
        <p:spPr bwMode="auto">
          <a:xfrm flipH="1">
            <a:off x="714376" y="5873751"/>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Rectangle 24"/>
          <p:cNvSpPr>
            <a:spLocks noChangeArrowheads="1"/>
          </p:cNvSpPr>
          <p:nvPr/>
        </p:nvSpPr>
        <p:spPr bwMode="auto">
          <a:xfrm rot="16200000">
            <a:off x="510215" y="5723960"/>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15</a:t>
            </a:r>
            <a:endParaRPr lang="en-US" altLang="en-US" sz="1400">
              <a:solidFill>
                <a:prstClr val="black"/>
              </a:solidFill>
            </a:endParaRPr>
          </a:p>
        </p:txBody>
      </p:sp>
      <p:sp>
        <p:nvSpPr>
          <p:cNvPr id="27" name="Line 25"/>
          <p:cNvSpPr>
            <a:spLocks noChangeShapeType="1"/>
          </p:cNvSpPr>
          <p:nvPr/>
        </p:nvSpPr>
        <p:spPr bwMode="auto">
          <a:xfrm flipH="1">
            <a:off x="714376" y="4941889"/>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Rectangle 26"/>
          <p:cNvSpPr>
            <a:spLocks noChangeArrowheads="1"/>
          </p:cNvSpPr>
          <p:nvPr/>
        </p:nvSpPr>
        <p:spPr bwMode="auto">
          <a:xfrm rot="16200000">
            <a:off x="510215" y="4792098"/>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17</a:t>
            </a:r>
            <a:endParaRPr lang="en-US" altLang="en-US" sz="1400">
              <a:solidFill>
                <a:prstClr val="black"/>
              </a:solidFill>
            </a:endParaRPr>
          </a:p>
        </p:txBody>
      </p:sp>
      <p:sp>
        <p:nvSpPr>
          <p:cNvPr id="29" name="Line 27"/>
          <p:cNvSpPr>
            <a:spLocks noChangeShapeType="1"/>
          </p:cNvSpPr>
          <p:nvPr/>
        </p:nvSpPr>
        <p:spPr bwMode="auto">
          <a:xfrm flipH="1">
            <a:off x="714376" y="4005264"/>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Rectangle 28"/>
          <p:cNvSpPr>
            <a:spLocks noChangeArrowheads="1"/>
          </p:cNvSpPr>
          <p:nvPr/>
        </p:nvSpPr>
        <p:spPr bwMode="auto">
          <a:xfrm rot="16200000">
            <a:off x="510215" y="3855473"/>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19</a:t>
            </a:r>
            <a:endParaRPr lang="en-US" altLang="en-US" sz="1400">
              <a:solidFill>
                <a:prstClr val="black"/>
              </a:solidFill>
            </a:endParaRPr>
          </a:p>
        </p:txBody>
      </p:sp>
      <p:sp>
        <p:nvSpPr>
          <p:cNvPr id="31" name="Line 29"/>
          <p:cNvSpPr>
            <a:spLocks noChangeShapeType="1"/>
          </p:cNvSpPr>
          <p:nvPr/>
        </p:nvSpPr>
        <p:spPr bwMode="auto">
          <a:xfrm flipH="1">
            <a:off x="714376" y="3074989"/>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30"/>
          <p:cNvSpPr>
            <a:spLocks noChangeArrowheads="1"/>
          </p:cNvSpPr>
          <p:nvPr/>
        </p:nvSpPr>
        <p:spPr bwMode="auto">
          <a:xfrm rot="16200000">
            <a:off x="510215" y="2923610"/>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21</a:t>
            </a:r>
            <a:endParaRPr lang="en-US" altLang="en-US" sz="1400">
              <a:solidFill>
                <a:prstClr val="black"/>
              </a:solidFill>
            </a:endParaRPr>
          </a:p>
        </p:txBody>
      </p:sp>
      <p:sp>
        <p:nvSpPr>
          <p:cNvPr id="33" name="Line 31"/>
          <p:cNvSpPr>
            <a:spLocks noChangeShapeType="1"/>
          </p:cNvSpPr>
          <p:nvPr/>
        </p:nvSpPr>
        <p:spPr bwMode="auto">
          <a:xfrm flipH="1">
            <a:off x="714376" y="2136776"/>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32"/>
          <p:cNvSpPr>
            <a:spLocks noChangeArrowheads="1"/>
          </p:cNvSpPr>
          <p:nvPr/>
        </p:nvSpPr>
        <p:spPr bwMode="auto">
          <a:xfrm rot="16200000">
            <a:off x="510215" y="1986985"/>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23</a:t>
            </a:r>
            <a:endParaRPr lang="en-US" altLang="en-US" sz="1400">
              <a:solidFill>
                <a:prstClr val="black"/>
              </a:solidFill>
            </a:endParaRPr>
          </a:p>
        </p:txBody>
      </p:sp>
      <p:sp>
        <p:nvSpPr>
          <p:cNvPr id="35" name="Line 33"/>
          <p:cNvSpPr>
            <a:spLocks noChangeShapeType="1"/>
          </p:cNvSpPr>
          <p:nvPr/>
        </p:nvSpPr>
        <p:spPr bwMode="auto">
          <a:xfrm flipH="1">
            <a:off x="714376" y="1206501"/>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34"/>
          <p:cNvSpPr>
            <a:spLocks noChangeArrowheads="1"/>
          </p:cNvSpPr>
          <p:nvPr/>
        </p:nvSpPr>
        <p:spPr bwMode="auto">
          <a:xfrm rot="16200000">
            <a:off x="511803" y="1056710"/>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25</a:t>
            </a:r>
            <a:endParaRPr lang="en-US" altLang="en-US" sz="1400">
              <a:solidFill>
                <a:prstClr val="black"/>
              </a:solidFill>
            </a:endParaRPr>
          </a:p>
        </p:txBody>
      </p:sp>
      <p:sp>
        <p:nvSpPr>
          <p:cNvPr id="37" name="Rectangle 35"/>
          <p:cNvSpPr>
            <a:spLocks noChangeArrowheads="1"/>
          </p:cNvSpPr>
          <p:nvPr/>
        </p:nvSpPr>
        <p:spPr bwMode="auto">
          <a:xfrm rot="16200000">
            <a:off x="-693464" y="3362247"/>
            <a:ext cx="207749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 Zip Poverty Share (%)</a:t>
            </a:r>
            <a:endParaRPr lang="en-US" altLang="en-US" sz="1600" dirty="0">
              <a:solidFill>
                <a:prstClr val="black"/>
              </a:solidFill>
            </a:endParaRPr>
          </a:p>
        </p:txBody>
      </p:sp>
      <p:sp>
        <p:nvSpPr>
          <p:cNvPr id="38" name="Line 36"/>
          <p:cNvSpPr>
            <a:spLocks noChangeShapeType="1"/>
          </p:cNvSpPr>
          <p:nvPr/>
        </p:nvSpPr>
        <p:spPr bwMode="auto">
          <a:xfrm>
            <a:off x="776289" y="5978526"/>
            <a:ext cx="3629026"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Line 37"/>
          <p:cNvSpPr>
            <a:spLocks noChangeShapeType="1"/>
          </p:cNvSpPr>
          <p:nvPr/>
        </p:nvSpPr>
        <p:spPr bwMode="auto">
          <a:xfrm>
            <a:off x="1368426"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Line 39"/>
          <p:cNvSpPr>
            <a:spLocks noChangeShapeType="1"/>
          </p:cNvSpPr>
          <p:nvPr/>
        </p:nvSpPr>
        <p:spPr bwMode="auto">
          <a:xfrm>
            <a:off x="2593976"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Line 41"/>
          <p:cNvSpPr>
            <a:spLocks noChangeShapeType="1"/>
          </p:cNvSpPr>
          <p:nvPr/>
        </p:nvSpPr>
        <p:spPr bwMode="auto">
          <a:xfrm>
            <a:off x="3813177"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Rectangle 44"/>
          <p:cNvSpPr>
            <a:spLocks noChangeArrowheads="1"/>
          </p:cNvSpPr>
          <p:nvPr/>
        </p:nvSpPr>
        <p:spPr bwMode="auto">
          <a:xfrm>
            <a:off x="2565401" y="812801"/>
            <a:ext cx="1603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1E2D53"/>
                </a:solidFill>
              </a:rPr>
              <a:t> </a:t>
            </a:r>
            <a:endParaRPr lang="en-US" altLang="en-US">
              <a:solidFill>
                <a:prstClr val="black"/>
              </a:solidFill>
            </a:endParaRPr>
          </a:p>
        </p:txBody>
      </p:sp>
      <p:sp>
        <p:nvSpPr>
          <p:cNvPr id="49" name="Line 47"/>
          <p:cNvSpPr>
            <a:spLocks noChangeShapeType="1"/>
          </p:cNvSpPr>
          <p:nvPr/>
        </p:nvSpPr>
        <p:spPr bwMode="auto">
          <a:xfrm>
            <a:off x="5197477" y="5873751"/>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Line 48"/>
          <p:cNvSpPr>
            <a:spLocks noChangeShapeType="1"/>
          </p:cNvSpPr>
          <p:nvPr/>
        </p:nvSpPr>
        <p:spPr bwMode="auto">
          <a:xfrm>
            <a:off x="5197477" y="4814889"/>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Line 49"/>
          <p:cNvSpPr>
            <a:spLocks noChangeShapeType="1"/>
          </p:cNvSpPr>
          <p:nvPr/>
        </p:nvSpPr>
        <p:spPr bwMode="auto">
          <a:xfrm>
            <a:off x="5197477" y="3751264"/>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Line 50"/>
          <p:cNvSpPr>
            <a:spLocks noChangeShapeType="1"/>
          </p:cNvSpPr>
          <p:nvPr/>
        </p:nvSpPr>
        <p:spPr bwMode="auto">
          <a:xfrm>
            <a:off x="5197477" y="2692401"/>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Line 51"/>
          <p:cNvSpPr>
            <a:spLocks noChangeShapeType="1"/>
          </p:cNvSpPr>
          <p:nvPr/>
        </p:nvSpPr>
        <p:spPr bwMode="auto">
          <a:xfrm>
            <a:off x="5197477" y="1627189"/>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Rectangle 52"/>
          <p:cNvSpPr>
            <a:spLocks noChangeArrowheads="1"/>
          </p:cNvSpPr>
          <p:nvPr/>
        </p:nvSpPr>
        <p:spPr bwMode="auto">
          <a:xfrm>
            <a:off x="5303839" y="3074989"/>
            <a:ext cx="974725" cy="2798763"/>
          </a:xfrm>
          <a:prstGeom prst="rect">
            <a:avLst/>
          </a:prstGeom>
          <a:solidFill>
            <a:schemeClr val="bg1">
              <a:lumMod val="50000"/>
            </a:schemeClr>
          </a:solidFill>
          <a:ln w="0">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Rectangle 53"/>
          <p:cNvSpPr>
            <a:spLocks noChangeArrowheads="1"/>
          </p:cNvSpPr>
          <p:nvPr/>
        </p:nvSpPr>
        <p:spPr bwMode="auto">
          <a:xfrm>
            <a:off x="6527802" y="3184526"/>
            <a:ext cx="976313" cy="2689225"/>
          </a:xfrm>
          <a:prstGeom prst="rect">
            <a:avLst/>
          </a:prstGeom>
          <a:solidFill>
            <a:schemeClr val="accent1">
              <a:lumMod val="75000"/>
            </a:schemeClr>
          </a:solidFill>
          <a:ln w="0">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Rectangle 54"/>
          <p:cNvSpPr>
            <a:spLocks noChangeArrowheads="1"/>
          </p:cNvSpPr>
          <p:nvPr/>
        </p:nvSpPr>
        <p:spPr bwMode="auto">
          <a:xfrm>
            <a:off x="7747002" y="3478214"/>
            <a:ext cx="981075" cy="2395538"/>
          </a:xfrm>
          <a:prstGeom prst="rect">
            <a:avLst/>
          </a:prstGeom>
          <a:solidFill>
            <a:srgbClr val="C00000"/>
          </a:solidFill>
          <a:ln w="0">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Line 55"/>
          <p:cNvSpPr>
            <a:spLocks noChangeShapeType="1"/>
          </p:cNvSpPr>
          <p:nvPr/>
        </p:nvSpPr>
        <p:spPr bwMode="auto">
          <a:xfrm>
            <a:off x="7015165" y="2759076"/>
            <a:ext cx="0" cy="852488"/>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Line 56"/>
          <p:cNvSpPr>
            <a:spLocks noChangeShapeType="1"/>
          </p:cNvSpPr>
          <p:nvPr/>
        </p:nvSpPr>
        <p:spPr bwMode="auto">
          <a:xfrm>
            <a:off x="6977065" y="3611564"/>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Line 57"/>
          <p:cNvSpPr>
            <a:spLocks noChangeShapeType="1"/>
          </p:cNvSpPr>
          <p:nvPr/>
        </p:nvSpPr>
        <p:spPr bwMode="auto">
          <a:xfrm>
            <a:off x="6977065" y="2759076"/>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Line 58"/>
          <p:cNvSpPr>
            <a:spLocks noChangeShapeType="1"/>
          </p:cNvSpPr>
          <p:nvPr/>
        </p:nvSpPr>
        <p:spPr bwMode="auto">
          <a:xfrm>
            <a:off x="8234365" y="3090864"/>
            <a:ext cx="0" cy="78105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Line 59"/>
          <p:cNvSpPr>
            <a:spLocks noChangeShapeType="1"/>
          </p:cNvSpPr>
          <p:nvPr/>
        </p:nvSpPr>
        <p:spPr bwMode="auto">
          <a:xfrm>
            <a:off x="8202615" y="3871914"/>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Line 60"/>
          <p:cNvSpPr>
            <a:spLocks noChangeShapeType="1"/>
          </p:cNvSpPr>
          <p:nvPr/>
        </p:nvSpPr>
        <p:spPr bwMode="auto">
          <a:xfrm>
            <a:off x="8202615" y="3090864"/>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Line 61"/>
          <p:cNvSpPr>
            <a:spLocks noChangeShapeType="1"/>
          </p:cNvSpPr>
          <p:nvPr/>
        </p:nvSpPr>
        <p:spPr bwMode="auto">
          <a:xfrm flipV="1">
            <a:off x="5197477" y="1101726"/>
            <a:ext cx="0" cy="487680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 name="Line 62"/>
          <p:cNvSpPr>
            <a:spLocks noChangeShapeType="1"/>
          </p:cNvSpPr>
          <p:nvPr/>
        </p:nvSpPr>
        <p:spPr bwMode="auto">
          <a:xfrm flipH="1">
            <a:off x="5137152" y="5873751"/>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 name="Rectangle 63"/>
          <p:cNvSpPr>
            <a:spLocks noChangeArrowheads="1"/>
          </p:cNvSpPr>
          <p:nvPr/>
        </p:nvSpPr>
        <p:spPr bwMode="auto">
          <a:xfrm rot="16200000">
            <a:off x="4983478" y="5725548"/>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0</a:t>
            </a:r>
            <a:endParaRPr lang="en-US" altLang="en-US" sz="1400">
              <a:solidFill>
                <a:prstClr val="black"/>
              </a:solidFill>
            </a:endParaRPr>
          </a:p>
        </p:txBody>
      </p:sp>
      <p:sp>
        <p:nvSpPr>
          <p:cNvPr id="66" name="Line 64"/>
          <p:cNvSpPr>
            <a:spLocks noChangeShapeType="1"/>
          </p:cNvSpPr>
          <p:nvPr/>
        </p:nvSpPr>
        <p:spPr bwMode="auto">
          <a:xfrm flipH="1">
            <a:off x="5137152" y="4814889"/>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 name="Rectangle 65"/>
          <p:cNvSpPr>
            <a:spLocks noChangeArrowheads="1"/>
          </p:cNvSpPr>
          <p:nvPr/>
        </p:nvSpPr>
        <p:spPr bwMode="auto">
          <a:xfrm rot="16200000">
            <a:off x="4859244" y="4660335"/>
            <a:ext cx="34785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12.5</a:t>
            </a:r>
            <a:endParaRPr lang="en-US" altLang="en-US" sz="1400">
              <a:solidFill>
                <a:prstClr val="black"/>
              </a:solidFill>
            </a:endParaRPr>
          </a:p>
        </p:txBody>
      </p:sp>
      <p:sp>
        <p:nvSpPr>
          <p:cNvPr id="68" name="Line 66"/>
          <p:cNvSpPr>
            <a:spLocks noChangeShapeType="1"/>
          </p:cNvSpPr>
          <p:nvPr/>
        </p:nvSpPr>
        <p:spPr bwMode="auto">
          <a:xfrm flipH="1">
            <a:off x="5137152" y="3751264"/>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Rectangle 67"/>
          <p:cNvSpPr>
            <a:spLocks noChangeArrowheads="1"/>
          </p:cNvSpPr>
          <p:nvPr/>
        </p:nvSpPr>
        <p:spPr bwMode="auto">
          <a:xfrm rot="16200000">
            <a:off x="4934578" y="3598298"/>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25</a:t>
            </a:r>
            <a:endParaRPr lang="en-US" altLang="en-US" sz="1400">
              <a:solidFill>
                <a:prstClr val="black"/>
              </a:solidFill>
            </a:endParaRPr>
          </a:p>
        </p:txBody>
      </p:sp>
      <p:sp>
        <p:nvSpPr>
          <p:cNvPr id="70" name="Line 68"/>
          <p:cNvSpPr>
            <a:spLocks noChangeShapeType="1"/>
          </p:cNvSpPr>
          <p:nvPr/>
        </p:nvSpPr>
        <p:spPr bwMode="auto">
          <a:xfrm flipH="1">
            <a:off x="5137152" y="2692401"/>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1" name="Rectangle 69"/>
          <p:cNvSpPr>
            <a:spLocks noChangeArrowheads="1"/>
          </p:cNvSpPr>
          <p:nvPr/>
        </p:nvSpPr>
        <p:spPr bwMode="auto">
          <a:xfrm rot="16200000">
            <a:off x="4859244" y="2536260"/>
            <a:ext cx="34785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37.5</a:t>
            </a:r>
            <a:endParaRPr lang="en-US" altLang="en-US" sz="1400">
              <a:solidFill>
                <a:prstClr val="black"/>
              </a:solidFill>
            </a:endParaRPr>
          </a:p>
        </p:txBody>
      </p:sp>
      <p:sp>
        <p:nvSpPr>
          <p:cNvPr id="72" name="Line 70"/>
          <p:cNvSpPr>
            <a:spLocks noChangeShapeType="1"/>
          </p:cNvSpPr>
          <p:nvPr/>
        </p:nvSpPr>
        <p:spPr bwMode="auto">
          <a:xfrm flipH="1">
            <a:off x="5137152" y="1627189"/>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Rectangle 71"/>
          <p:cNvSpPr>
            <a:spLocks noChangeArrowheads="1"/>
          </p:cNvSpPr>
          <p:nvPr/>
        </p:nvSpPr>
        <p:spPr bwMode="auto">
          <a:xfrm rot="16200000">
            <a:off x="4934578" y="1475810"/>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50</a:t>
            </a:r>
            <a:endParaRPr lang="en-US" altLang="en-US" sz="1400">
              <a:solidFill>
                <a:prstClr val="black"/>
              </a:solidFill>
            </a:endParaRPr>
          </a:p>
        </p:txBody>
      </p:sp>
      <p:sp>
        <p:nvSpPr>
          <p:cNvPr id="74" name="Rectangle 72"/>
          <p:cNvSpPr>
            <a:spLocks noChangeArrowheads="1"/>
          </p:cNvSpPr>
          <p:nvPr/>
        </p:nvSpPr>
        <p:spPr bwMode="auto">
          <a:xfrm rot="16200000">
            <a:off x="2767709" y="3355103"/>
            <a:ext cx="396102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 Birth with no Father on Birth Certificate (%)</a:t>
            </a:r>
            <a:endParaRPr lang="en-US" altLang="en-US" sz="1600" dirty="0">
              <a:solidFill>
                <a:prstClr val="black"/>
              </a:solidFill>
            </a:endParaRPr>
          </a:p>
        </p:txBody>
      </p:sp>
      <p:sp>
        <p:nvSpPr>
          <p:cNvPr id="75" name="Line 73"/>
          <p:cNvSpPr>
            <a:spLocks noChangeShapeType="1"/>
          </p:cNvSpPr>
          <p:nvPr/>
        </p:nvSpPr>
        <p:spPr bwMode="auto">
          <a:xfrm>
            <a:off x="5197477" y="5978526"/>
            <a:ext cx="36306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Line 74"/>
          <p:cNvSpPr>
            <a:spLocks noChangeShapeType="1"/>
          </p:cNvSpPr>
          <p:nvPr/>
        </p:nvSpPr>
        <p:spPr bwMode="auto">
          <a:xfrm>
            <a:off x="5791202"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Line 76"/>
          <p:cNvSpPr>
            <a:spLocks noChangeShapeType="1"/>
          </p:cNvSpPr>
          <p:nvPr/>
        </p:nvSpPr>
        <p:spPr bwMode="auto">
          <a:xfrm>
            <a:off x="7015165"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Line 78"/>
          <p:cNvSpPr>
            <a:spLocks noChangeShapeType="1"/>
          </p:cNvSpPr>
          <p:nvPr/>
        </p:nvSpPr>
        <p:spPr bwMode="auto">
          <a:xfrm>
            <a:off x="8234365"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Rectangle 81"/>
          <p:cNvSpPr>
            <a:spLocks noChangeArrowheads="1"/>
          </p:cNvSpPr>
          <p:nvPr/>
        </p:nvSpPr>
        <p:spPr bwMode="auto">
          <a:xfrm>
            <a:off x="6988177" y="812801"/>
            <a:ext cx="1603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1E2D53"/>
                </a:solidFill>
              </a:rPr>
              <a:t> </a:t>
            </a:r>
            <a:endParaRPr lang="en-US" altLang="en-US">
              <a:solidFill>
                <a:prstClr val="black"/>
              </a:solidFill>
            </a:endParaRPr>
          </a:p>
        </p:txBody>
      </p:sp>
      <p:sp>
        <p:nvSpPr>
          <p:cNvPr id="84" name="Rectangle 82"/>
          <p:cNvSpPr>
            <a:spLocks noChangeArrowheads="1"/>
          </p:cNvSpPr>
          <p:nvPr/>
        </p:nvSpPr>
        <p:spPr bwMode="auto">
          <a:xfrm>
            <a:off x="4527552" y="254001"/>
            <a:ext cx="238125"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500">
                <a:solidFill>
                  <a:srgbClr val="1E2D53"/>
                </a:solidFill>
              </a:rPr>
              <a:t> </a:t>
            </a:r>
            <a:endParaRPr lang="en-US" altLang="en-US">
              <a:solidFill>
                <a:prstClr val="black"/>
              </a:solidFill>
            </a:endParaRPr>
          </a:p>
        </p:txBody>
      </p:sp>
      <p:sp>
        <p:nvSpPr>
          <p:cNvPr id="88" name="TextBox 87"/>
          <p:cNvSpPr txBox="1"/>
          <p:nvPr/>
        </p:nvSpPr>
        <p:spPr>
          <a:xfrm>
            <a:off x="-28895" y="115669"/>
            <a:ext cx="9143867" cy="369332"/>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itchFamily="34" charset="0"/>
                <a:cs typeface="Arial" pitchFamily="34" charset="0"/>
              </a:rPr>
              <a:t>Impacts of MTO on Children </a:t>
            </a:r>
            <a:r>
              <a:rPr lang="en-US" b="1" u="sng" dirty="0">
                <a:solidFill>
                  <a:srgbClr val="1E2D53"/>
                </a:solidFill>
                <a:latin typeface="Arial" pitchFamily="34" charset="0"/>
                <a:cs typeface="Arial" pitchFamily="34" charset="0"/>
              </a:rPr>
              <a:t>Below Age 13</a:t>
            </a:r>
            <a:r>
              <a:rPr lang="en-US" b="1" dirty="0">
                <a:solidFill>
                  <a:srgbClr val="1E2D53"/>
                </a:solidFill>
                <a:latin typeface="Arial" pitchFamily="34" charset="0"/>
                <a:cs typeface="Arial" pitchFamily="34" charset="0"/>
              </a:rPr>
              <a:t> at Random Assignment</a:t>
            </a:r>
          </a:p>
        </p:txBody>
      </p:sp>
      <p:sp>
        <p:nvSpPr>
          <p:cNvPr id="89" name="TextBox 88"/>
          <p:cNvSpPr txBox="1"/>
          <p:nvPr/>
        </p:nvSpPr>
        <p:spPr>
          <a:xfrm>
            <a:off x="565304" y="609600"/>
            <a:ext cx="4121514" cy="338554"/>
          </a:xfrm>
          <a:prstGeom prst="rect">
            <a:avLst/>
          </a:prstGeom>
          <a:noFill/>
        </p:spPr>
        <p:txBody>
          <a:bodyPr wrap="none" rtlCol="0">
            <a:spAutoFit/>
          </a:bodyPr>
          <a:lstStyle/>
          <a:p>
            <a:pPr algn="ctr"/>
            <a:r>
              <a:rPr lang="en-US" sz="1600" b="1" dirty="0">
                <a:solidFill>
                  <a:prstClr val="black"/>
                </a:solidFill>
                <a:latin typeface="Arial" pitchFamily="34" charset="0"/>
                <a:cs typeface="Arial" pitchFamily="34" charset="0"/>
              </a:rPr>
              <a:t>(a) ZIP Poverty Share in Adulthood (ITT)</a:t>
            </a:r>
          </a:p>
        </p:txBody>
      </p:sp>
      <p:sp>
        <p:nvSpPr>
          <p:cNvPr id="90" name="TextBox 89"/>
          <p:cNvSpPr txBox="1"/>
          <p:nvPr/>
        </p:nvSpPr>
        <p:spPr>
          <a:xfrm>
            <a:off x="5117409" y="609600"/>
            <a:ext cx="3759362" cy="584775"/>
          </a:xfrm>
          <a:prstGeom prst="rect">
            <a:avLst/>
          </a:prstGeom>
          <a:noFill/>
        </p:spPr>
        <p:txBody>
          <a:bodyPr wrap="none" rtlCol="0">
            <a:spAutoFit/>
          </a:bodyPr>
          <a:lstStyle/>
          <a:p>
            <a:pPr algn="ctr"/>
            <a:r>
              <a:rPr lang="en-US" sz="1600" b="1" dirty="0">
                <a:solidFill>
                  <a:prstClr val="black"/>
                </a:solidFill>
                <a:latin typeface="Arial" pitchFamily="34" charset="0"/>
                <a:cs typeface="Arial" pitchFamily="34" charset="0"/>
              </a:rPr>
              <a:t>(b) Birth with no Father Present (ITT)</a:t>
            </a:r>
          </a:p>
          <a:p>
            <a:pPr algn="ctr"/>
            <a:r>
              <a:rPr lang="en-US" sz="1600" dirty="0">
                <a:solidFill>
                  <a:prstClr val="black"/>
                </a:solidFill>
                <a:latin typeface="Arial" pitchFamily="34" charset="0"/>
                <a:cs typeface="Arial" pitchFamily="34" charset="0"/>
              </a:rPr>
              <a:t>Females Only</a:t>
            </a:r>
          </a:p>
        </p:txBody>
      </p:sp>
      <p:sp>
        <p:nvSpPr>
          <p:cNvPr id="96" name="TextBox 95"/>
          <p:cNvSpPr txBox="1"/>
          <p:nvPr/>
        </p:nvSpPr>
        <p:spPr>
          <a:xfrm>
            <a:off x="5304218" y="4690646"/>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33.0%</a:t>
            </a:r>
          </a:p>
        </p:txBody>
      </p:sp>
      <p:sp>
        <p:nvSpPr>
          <p:cNvPr id="97" name="TextBox 96"/>
          <p:cNvSpPr txBox="1"/>
          <p:nvPr/>
        </p:nvSpPr>
        <p:spPr>
          <a:xfrm>
            <a:off x="6537504" y="4690646"/>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31.7%</a:t>
            </a:r>
          </a:p>
        </p:txBody>
      </p:sp>
      <p:sp>
        <p:nvSpPr>
          <p:cNvPr id="98" name="TextBox 97"/>
          <p:cNvSpPr txBox="1"/>
          <p:nvPr/>
        </p:nvSpPr>
        <p:spPr>
          <a:xfrm>
            <a:off x="7756704" y="4690646"/>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28.2%</a:t>
            </a:r>
          </a:p>
        </p:txBody>
      </p:sp>
      <p:sp>
        <p:nvSpPr>
          <p:cNvPr id="99" name="TextBox 98"/>
          <p:cNvSpPr txBox="1"/>
          <p:nvPr/>
        </p:nvSpPr>
        <p:spPr>
          <a:xfrm>
            <a:off x="881064" y="4690646"/>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23.8%</a:t>
            </a:r>
          </a:p>
        </p:txBody>
      </p:sp>
      <p:sp>
        <p:nvSpPr>
          <p:cNvPr id="100" name="TextBox 99"/>
          <p:cNvSpPr txBox="1"/>
          <p:nvPr/>
        </p:nvSpPr>
        <p:spPr>
          <a:xfrm>
            <a:off x="2114350" y="4690646"/>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22.4%</a:t>
            </a:r>
          </a:p>
        </p:txBody>
      </p:sp>
      <p:sp>
        <p:nvSpPr>
          <p:cNvPr id="101" name="TextBox 100"/>
          <p:cNvSpPr txBox="1"/>
          <p:nvPr/>
        </p:nvSpPr>
        <p:spPr>
          <a:xfrm>
            <a:off x="3333550" y="4690646"/>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22.2%</a:t>
            </a:r>
          </a:p>
        </p:txBody>
      </p:sp>
      <p:sp>
        <p:nvSpPr>
          <p:cNvPr id="102" name="TextBox 101"/>
          <p:cNvSpPr txBox="1"/>
          <p:nvPr/>
        </p:nvSpPr>
        <p:spPr>
          <a:xfrm>
            <a:off x="3314699" y="5029200"/>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0.008 </a:t>
            </a:r>
          </a:p>
        </p:txBody>
      </p:sp>
      <p:sp>
        <p:nvSpPr>
          <p:cNvPr id="103" name="TextBox 102"/>
          <p:cNvSpPr txBox="1"/>
          <p:nvPr/>
        </p:nvSpPr>
        <p:spPr>
          <a:xfrm>
            <a:off x="2057400" y="5029200"/>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0.047 </a:t>
            </a:r>
          </a:p>
        </p:txBody>
      </p:sp>
      <p:sp>
        <p:nvSpPr>
          <p:cNvPr id="104" name="TextBox 103"/>
          <p:cNvSpPr txBox="1"/>
          <p:nvPr/>
        </p:nvSpPr>
        <p:spPr>
          <a:xfrm>
            <a:off x="6505574" y="5033546"/>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0.610 </a:t>
            </a:r>
          </a:p>
        </p:txBody>
      </p:sp>
      <p:sp>
        <p:nvSpPr>
          <p:cNvPr id="105" name="TextBox 104"/>
          <p:cNvSpPr txBox="1"/>
          <p:nvPr/>
        </p:nvSpPr>
        <p:spPr>
          <a:xfrm>
            <a:off x="7734299" y="5029200"/>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0.042 </a:t>
            </a:r>
          </a:p>
        </p:txBody>
      </p:sp>
      <p:sp>
        <p:nvSpPr>
          <p:cNvPr id="87" name="Rectangle 43"/>
          <p:cNvSpPr>
            <a:spLocks noChangeArrowheads="1"/>
          </p:cNvSpPr>
          <p:nvPr/>
        </p:nvSpPr>
        <p:spPr bwMode="auto">
          <a:xfrm>
            <a:off x="1047750" y="6073776"/>
            <a:ext cx="66043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Control</a:t>
            </a:r>
            <a:endParaRPr lang="en-US" altLang="en-US" sz="1600" dirty="0">
              <a:solidFill>
                <a:prstClr val="black"/>
              </a:solidFill>
            </a:endParaRPr>
          </a:p>
        </p:txBody>
      </p:sp>
      <p:sp>
        <p:nvSpPr>
          <p:cNvPr id="93" name="Rectangle 45"/>
          <p:cNvSpPr>
            <a:spLocks noChangeArrowheads="1"/>
          </p:cNvSpPr>
          <p:nvPr/>
        </p:nvSpPr>
        <p:spPr bwMode="auto">
          <a:xfrm>
            <a:off x="2165188" y="6073776"/>
            <a:ext cx="85440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Section 8</a:t>
            </a:r>
            <a:endParaRPr lang="en-US" altLang="en-US" sz="1600" dirty="0">
              <a:solidFill>
                <a:prstClr val="black"/>
              </a:solidFill>
            </a:endParaRPr>
          </a:p>
        </p:txBody>
      </p:sp>
      <p:sp>
        <p:nvSpPr>
          <p:cNvPr id="94" name="Rectangle 48"/>
          <p:cNvSpPr>
            <a:spLocks noChangeArrowheads="1"/>
          </p:cNvSpPr>
          <p:nvPr/>
        </p:nvSpPr>
        <p:spPr bwMode="auto">
          <a:xfrm>
            <a:off x="2571751"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rPr>
              <a:t> </a:t>
            </a:r>
            <a:endParaRPr lang="en-US" altLang="en-US">
              <a:solidFill>
                <a:prstClr val="black"/>
              </a:solidFill>
            </a:endParaRPr>
          </a:p>
        </p:txBody>
      </p:sp>
      <p:sp>
        <p:nvSpPr>
          <p:cNvPr id="95" name="Rectangle 86"/>
          <p:cNvSpPr>
            <a:spLocks noChangeArrowheads="1"/>
          </p:cNvSpPr>
          <p:nvPr/>
        </p:nvSpPr>
        <p:spPr bwMode="auto">
          <a:xfrm>
            <a:off x="5464951" y="6073776"/>
            <a:ext cx="66043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Control</a:t>
            </a:r>
            <a:endParaRPr lang="en-US" altLang="en-US" sz="1600" dirty="0">
              <a:solidFill>
                <a:prstClr val="black"/>
              </a:solidFill>
            </a:endParaRPr>
          </a:p>
        </p:txBody>
      </p:sp>
      <p:sp>
        <p:nvSpPr>
          <p:cNvPr id="106" name="Rectangle 88"/>
          <p:cNvSpPr>
            <a:spLocks noChangeArrowheads="1"/>
          </p:cNvSpPr>
          <p:nvPr/>
        </p:nvSpPr>
        <p:spPr bwMode="auto">
          <a:xfrm>
            <a:off x="6597488" y="6073776"/>
            <a:ext cx="85440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Section 8</a:t>
            </a:r>
            <a:endParaRPr lang="en-US" altLang="en-US" sz="1600" dirty="0">
              <a:solidFill>
                <a:prstClr val="black"/>
              </a:solidFill>
            </a:endParaRPr>
          </a:p>
        </p:txBody>
      </p:sp>
      <p:sp>
        <p:nvSpPr>
          <p:cNvPr id="107" name="Rectangle 91"/>
          <p:cNvSpPr>
            <a:spLocks noChangeArrowheads="1"/>
          </p:cNvSpPr>
          <p:nvPr/>
        </p:nvSpPr>
        <p:spPr bwMode="auto">
          <a:xfrm>
            <a:off x="6994526"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rPr>
              <a:t> </a:t>
            </a:r>
            <a:endParaRPr lang="en-US" altLang="en-US">
              <a:solidFill>
                <a:prstClr val="black"/>
              </a:solidFill>
            </a:endParaRPr>
          </a:p>
        </p:txBody>
      </p:sp>
      <p:sp>
        <p:nvSpPr>
          <p:cNvPr id="108" name="Rectangle 38"/>
          <p:cNvSpPr>
            <a:spLocks noChangeArrowheads="1"/>
          </p:cNvSpPr>
          <p:nvPr/>
        </p:nvSpPr>
        <p:spPr bwMode="auto">
          <a:xfrm>
            <a:off x="3187381" y="6073776"/>
            <a:ext cx="125354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Experimental </a:t>
            </a:r>
          </a:p>
          <a:p>
            <a:pPr algn="ctr"/>
            <a:r>
              <a:rPr lang="en-US" altLang="en-US" sz="1600" dirty="0">
                <a:solidFill>
                  <a:srgbClr val="000000"/>
                </a:solidFill>
              </a:rPr>
              <a:t>Voucher</a:t>
            </a:r>
            <a:endParaRPr lang="en-US" altLang="en-US" sz="1600" dirty="0">
              <a:solidFill>
                <a:prstClr val="black"/>
              </a:solidFill>
            </a:endParaRPr>
          </a:p>
        </p:txBody>
      </p:sp>
      <p:sp>
        <p:nvSpPr>
          <p:cNvPr id="109" name="Rectangle 193"/>
          <p:cNvSpPr>
            <a:spLocks noChangeArrowheads="1"/>
          </p:cNvSpPr>
          <p:nvPr/>
        </p:nvSpPr>
        <p:spPr bwMode="auto">
          <a:xfrm>
            <a:off x="7616320" y="6073777"/>
            <a:ext cx="125354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dirty="0">
                <a:solidFill>
                  <a:srgbClr val="000000"/>
                </a:solidFill>
              </a:rPr>
              <a:t>Experimental </a:t>
            </a:r>
          </a:p>
          <a:p>
            <a:pPr algn="ctr"/>
            <a:r>
              <a:rPr lang="en-US" altLang="en-US" sz="1600" dirty="0">
                <a:solidFill>
                  <a:srgbClr val="000000"/>
                </a:solidFill>
              </a:rPr>
              <a:t>Voucher</a:t>
            </a:r>
            <a:endParaRPr lang="en-US" altLang="en-US" sz="1600" dirty="0">
              <a:solidFill>
                <a:prstClr val="black"/>
              </a:solidFill>
            </a:endParaRPr>
          </a:p>
        </p:txBody>
      </p:sp>
    </p:spTree>
    <p:extLst>
      <p:ext uri="{BB962C8B-B14F-4D97-AF65-F5344CB8AC3E}">
        <p14:creationId xmlns:p14="http://schemas.microsoft.com/office/powerpoint/2010/main" val="2655725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9"/>
          <p:cNvSpPr>
            <a:spLocks noChangeShapeType="1"/>
          </p:cNvSpPr>
          <p:nvPr/>
        </p:nvSpPr>
        <p:spPr bwMode="auto">
          <a:xfrm>
            <a:off x="776288" y="5873751"/>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Line 10"/>
          <p:cNvSpPr>
            <a:spLocks noChangeShapeType="1"/>
          </p:cNvSpPr>
          <p:nvPr/>
        </p:nvSpPr>
        <p:spPr bwMode="auto">
          <a:xfrm>
            <a:off x="776288" y="5157789"/>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Line 11"/>
          <p:cNvSpPr>
            <a:spLocks noChangeShapeType="1"/>
          </p:cNvSpPr>
          <p:nvPr/>
        </p:nvSpPr>
        <p:spPr bwMode="auto">
          <a:xfrm>
            <a:off x="776288" y="4437064"/>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Line 12"/>
          <p:cNvSpPr>
            <a:spLocks noChangeShapeType="1"/>
          </p:cNvSpPr>
          <p:nvPr/>
        </p:nvSpPr>
        <p:spPr bwMode="auto">
          <a:xfrm>
            <a:off x="776288" y="3717926"/>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Line 13"/>
          <p:cNvSpPr>
            <a:spLocks noChangeShapeType="1"/>
          </p:cNvSpPr>
          <p:nvPr/>
        </p:nvSpPr>
        <p:spPr bwMode="auto">
          <a:xfrm>
            <a:off x="776288" y="3001964"/>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Line 14"/>
          <p:cNvSpPr>
            <a:spLocks noChangeShapeType="1"/>
          </p:cNvSpPr>
          <p:nvPr/>
        </p:nvSpPr>
        <p:spPr bwMode="auto">
          <a:xfrm>
            <a:off x="776288" y="2281239"/>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Line 15"/>
          <p:cNvSpPr>
            <a:spLocks noChangeShapeType="1"/>
          </p:cNvSpPr>
          <p:nvPr/>
        </p:nvSpPr>
        <p:spPr bwMode="auto">
          <a:xfrm>
            <a:off x="776288" y="1566864"/>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Rectangle 16"/>
          <p:cNvSpPr>
            <a:spLocks noChangeArrowheads="1"/>
          </p:cNvSpPr>
          <p:nvPr/>
        </p:nvSpPr>
        <p:spPr bwMode="auto">
          <a:xfrm>
            <a:off x="881063" y="1965326"/>
            <a:ext cx="974725" cy="3908425"/>
          </a:xfrm>
          <a:prstGeom prst="rect">
            <a:avLst/>
          </a:prstGeom>
          <a:solidFill>
            <a:srgbClr val="7F7F7F"/>
          </a:solidFill>
          <a:ln w="0">
            <a:solidFill>
              <a:srgbClr val="7F7F7F"/>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Rectangle 17"/>
          <p:cNvSpPr>
            <a:spLocks noChangeArrowheads="1"/>
          </p:cNvSpPr>
          <p:nvPr/>
        </p:nvSpPr>
        <p:spPr bwMode="auto">
          <a:xfrm>
            <a:off x="2100263" y="2370139"/>
            <a:ext cx="981075" cy="3503613"/>
          </a:xfrm>
          <a:prstGeom prst="rect">
            <a:avLst/>
          </a:prstGeom>
          <a:solidFill>
            <a:srgbClr val="376092"/>
          </a:solidFill>
          <a:ln w="0">
            <a:solidFill>
              <a:srgbClr val="376092"/>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Rectangle 18"/>
          <p:cNvSpPr>
            <a:spLocks noChangeArrowheads="1"/>
          </p:cNvSpPr>
          <p:nvPr/>
        </p:nvSpPr>
        <p:spPr bwMode="auto">
          <a:xfrm>
            <a:off x="3325813" y="2314576"/>
            <a:ext cx="979488" cy="3559175"/>
          </a:xfrm>
          <a:prstGeom prst="rect">
            <a:avLst/>
          </a:prstGeom>
          <a:solidFill>
            <a:srgbClr val="C00000"/>
          </a:solidFill>
          <a:ln w="0">
            <a:solidFill>
              <a:srgbClr val="C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Line 19"/>
          <p:cNvSpPr>
            <a:spLocks noChangeShapeType="1"/>
          </p:cNvSpPr>
          <p:nvPr/>
        </p:nvSpPr>
        <p:spPr bwMode="auto">
          <a:xfrm>
            <a:off x="2593975" y="1722439"/>
            <a:ext cx="0" cy="130175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Line 20"/>
          <p:cNvSpPr>
            <a:spLocks noChangeShapeType="1"/>
          </p:cNvSpPr>
          <p:nvPr/>
        </p:nvSpPr>
        <p:spPr bwMode="auto">
          <a:xfrm>
            <a:off x="2554288" y="3024189"/>
            <a:ext cx="73025"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Line 21"/>
          <p:cNvSpPr>
            <a:spLocks noChangeShapeType="1"/>
          </p:cNvSpPr>
          <p:nvPr/>
        </p:nvSpPr>
        <p:spPr bwMode="auto">
          <a:xfrm>
            <a:off x="2554288" y="1722439"/>
            <a:ext cx="73025"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Line 22"/>
          <p:cNvSpPr>
            <a:spLocks noChangeShapeType="1"/>
          </p:cNvSpPr>
          <p:nvPr/>
        </p:nvSpPr>
        <p:spPr bwMode="auto">
          <a:xfrm>
            <a:off x="3813175" y="1711326"/>
            <a:ext cx="0" cy="1201738"/>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Line 23"/>
          <p:cNvSpPr>
            <a:spLocks noChangeShapeType="1"/>
          </p:cNvSpPr>
          <p:nvPr/>
        </p:nvSpPr>
        <p:spPr bwMode="auto">
          <a:xfrm>
            <a:off x="3779838" y="2913064"/>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Line 24"/>
          <p:cNvSpPr>
            <a:spLocks noChangeShapeType="1"/>
          </p:cNvSpPr>
          <p:nvPr/>
        </p:nvSpPr>
        <p:spPr bwMode="auto">
          <a:xfrm>
            <a:off x="3779838" y="1711326"/>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Line 25"/>
          <p:cNvSpPr>
            <a:spLocks noChangeShapeType="1"/>
          </p:cNvSpPr>
          <p:nvPr/>
        </p:nvSpPr>
        <p:spPr bwMode="auto">
          <a:xfrm flipV="1">
            <a:off x="776288" y="1101726"/>
            <a:ext cx="0" cy="487680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Line 26"/>
          <p:cNvSpPr>
            <a:spLocks noChangeShapeType="1"/>
          </p:cNvSpPr>
          <p:nvPr/>
        </p:nvSpPr>
        <p:spPr bwMode="auto">
          <a:xfrm flipH="1">
            <a:off x="714375" y="5873751"/>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Rectangle 27"/>
          <p:cNvSpPr>
            <a:spLocks noChangeArrowheads="1"/>
          </p:cNvSpPr>
          <p:nvPr/>
        </p:nvSpPr>
        <p:spPr bwMode="auto">
          <a:xfrm rot="16200000">
            <a:off x="411621" y="5717610"/>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5000</a:t>
            </a:r>
            <a:endParaRPr lang="en-US" altLang="en-US" sz="1400">
              <a:solidFill>
                <a:prstClr val="black"/>
              </a:solidFill>
            </a:endParaRPr>
          </a:p>
        </p:txBody>
      </p:sp>
      <p:sp>
        <p:nvSpPr>
          <p:cNvPr id="30" name="Line 28"/>
          <p:cNvSpPr>
            <a:spLocks noChangeShapeType="1"/>
          </p:cNvSpPr>
          <p:nvPr/>
        </p:nvSpPr>
        <p:spPr bwMode="auto">
          <a:xfrm flipH="1">
            <a:off x="714375" y="5157789"/>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29"/>
          <p:cNvSpPr>
            <a:spLocks noChangeArrowheads="1"/>
          </p:cNvSpPr>
          <p:nvPr/>
        </p:nvSpPr>
        <p:spPr bwMode="auto">
          <a:xfrm rot="16200000">
            <a:off x="411621" y="5001648"/>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7000</a:t>
            </a:r>
            <a:endParaRPr lang="en-US" altLang="en-US" sz="1400">
              <a:solidFill>
                <a:prstClr val="black"/>
              </a:solidFill>
            </a:endParaRPr>
          </a:p>
        </p:txBody>
      </p:sp>
      <p:sp>
        <p:nvSpPr>
          <p:cNvPr id="32" name="Line 30"/>
          <p:cNvSpPr>
            <a:spLocks noChangeShapeType="1"/>
          </p:cNvSpPr>
          <p:nvPr/>
        </p:nvSpPr>
        <p:spPr bwMode="auto">
          <a:xfrm flipH="1">
            <a:off x="714375" y="4437064"/>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31"/>
          <p:cNvSpPr>
            <a:spLocks noChangeArrowheads="1"/>
          </p:cNvSpPr>
          <p:nvPr/>
        </p:nvSpPr>
        <p:spPr bwMode="auto">
          <a:xfrm rot="16200000">
            <a:off x="411621" y="4280923"/>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9000</a:t>
            </a:r>
            <a:endParaRPr lang="en-US" altLang="en-US" sz="1400">
              <a:solidFill>
                <a:prstClr val="black"/>
              </a:solidFill>
            </a:endParaRPr>
          </a:p>
        </p:txBody>
      </p:sp>
      <p:sp>
        <p:nvSpPr>
          <p:cNvPr id="34" name="Line 32"/>
          <p:cNvSpPr>
            <a:spLocks noChangeShapeType="1"/>
          </p:cNvSpPr>
          <p:nvPr/>
        </p:nvSpPr>
        <p:spPr bwMode="auto">
          <a:xfrm flipH="1">
            <a:off x="714375" y="3717926"/>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33"/>
          <p:cNvSpPr>
            <a:spLocks noChangeArrowheads="1"/>
          </p:cNvSpPr>
          <p:nvPr/>
        </p:nvSpPr>
        <p:spPr bwMode="auto">
          <a:xfrm rot="16200000">
            <a:off x="369390" y="3558610"/>
            <a:ext cx="48359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11000</a:t>
            </a:r>
            <a:endParaRPr lang="en-US" altLang="en-US" sz="1400">
              <a:solidFill>
                <a:prstClr val="black"/>
              </a:solidFill>
            </a:endParaRPr>
          </a:p>
        </p:txBody>
      </p:sp>
      <p:sp>
        <p:nvSpPr>
          <p:cNvPr id="36" name="Line 34"/>
          <p:cNvSpPr>
            <a:spLocks noChangeShapeType="1"/>
          </p:cNvSpPr>
          <p:nvPr/>
        </p:nvSpPr>
        <p:spPr bwMode="auto">
          <a:xfrm flipH="1">
            <a:off x="714375" y="3001964"/>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35"/>
          <p:cNvSpPr>
            <a:spLocks noChangeArrowheads="1"/>
          </p:cNvSpPr>
          <p:nvPr/>
        </p:nvSpPr>
        <p:spPr bwMode="auto">
          <a:xfrm rot="16200000">
            <a:off x="362722" y="2844235"/>
            <a:ext cx="49693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13000</a:t>
            </a:r>
            <a:endParaRPr lang="en-US" altLang="en-US" sz="1400">
              <a:solidFill>
                <a:prstClr val="black"/>
              </a:solidFill>
            </a:endParaRPr>
          </a:p>
        </p:txBody>
      </p:sp>
      <p:sp>
        <p:nvSpPr>
          <p:cNvPr id="38" name="Line 36"/>
          <p:cNvSpPr>
            <a:spLocks noChangeShapeType="1"/>
          </p:cNvSpPr>
          <p:nvPr/>
        </p:nvSpPr>
        <p:spPr bwMode="auto">
          <a:xfrm flipH="1">
            <a:off x="714375" y="2281239"/>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37"/>
          <p:cNvSpPr>
            <a:spLocks noChangeArrowheads="1"/>
          </p:cNvSpPr>
          <p:nvPr/>
        </p:nvSpPr>
        <p:spPr bwMode="auto">
          <a:xfrm rot="16200000">
            <a:off x="362722" y="2123510"/>
            <a:ext cx="49693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15000</a:t>
            </a:r>
            <a:endParaRPr lang="en-US" altLang="en-US" sz="1400">
              <a:solidFill>
                <a:prstClr val="black"/>
              </a:solidFill>
            </a:endParaRPr>
          </a:p>
        </p:txBody>
      </p:sp>
      <p:sp>
        <p:nvSpPr>
          <p:cNvPr id="40" name="Line 38"/>
          <p:cNvSpPr>
            <a:spLocks noChangeShapeType="1"/>
          </p:cNvSpPr>
          <p:nvPr/>
        </p:nvSpPr>
        <p:spPr bwMode="auto">
          <a:xfrm flipH="1">
            <a:off x="714375" y="1566864"/>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Rectangle 39"/>
          <p:cNvSpPr>
            <a:spLocks noChangeArrowheads="1"/>
          </p:cNvSpPr>
          <p:nvPr/>
        </p:nvSpPr>
        <p:spPr bwMode="auto">
          <a:xfrm rot="16200000">
            <a:off x="362722" y="1407548"/>
            <a:ext cx="49693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17000</a:t>
            </a:r>
            <a:endParaRPr lang="en-US" altLang="en-US" sz="1400">
              <a:solidFill>
                <a:prstClr val="black"/>
              </a:solidFill>
            </a:endParaRPr>
          </a:p>
        </p:txBody>
      </p:sp>
      <p:sp>
        <p:nvSpPr>
          <p:cNvPr id="43" name="Line 41"/>
          <p:cNvSpPr>
            <a:spLocks noChangeShapeType="1"/>
          </p:cNvSpPr>
          <p:nvPr/>
        </p:nvSpPr>
        <p:spPr bwMode="auto">
          <a:xfrm>
            <a:off x="776288" y="5978526"/>
            <a:ext cx="36290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Line 42"/>
          <p:cNvSpPr>
            <a:spLocks noChangeShapeType="1"/>
          </p:cNvSpPr>
          <p:nvPr/>
        </p:nvSpPr>
        <p:spPr bwMode="auto">
          <a:xfrm>
            <a:off x="1368425"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Line 44"/>
          <p:cNvSpPr>
            <a:spLocks noChangeShapeType="1"/>
          </p:cNvSpPr>
          <p:nvPr/>
        </p:nvSpPr>
        <p:spPr bwMode="auto">
          <a:xfrm>
            <a:off x="2593975"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Line 46"/>
          <p:cNvSpPr>
            <a:spLocks noChangeShapeType="1"/>
          </p:cNvSpPr>
          <p:nvPr/>
        </p:nvSpPr>
        <p:spPr bwMode="auto">
          <a:xfrm>
            <a:off x="3813175"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Rectangle 48"/>
          <p:cNvSpPr>
            <a:spLocks noChangeArrowheads="1"/>
          </p:cNvSpPr>
          <p:nvPr/>
        </p:nvSpPr>
        <p:spPr bwMode="auto">
          <a:xfrm>
            <a:off x="2571750"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rPr>
              <a:t> </a:t>
            </a:r>
            <a:endParaRPr lang="en-US" altLang="en-US" dirty="0">
              <a:solidFill>
                <a:prstClr val="black"/>
              </a:solidFill>
            </a:endParaRPr>
          </a:p>
        </p:txBody>
      </p:sp>
      <p:sp>
        <p:nvSpPr>
          <p:cNvPr id="51" name="Rectangle 49"/>
          <p:cNvSpPr>
            <a:spLocks noChangeArrowheads="1"/>
          </p:cNvSpPr>
          <p:nvPr/>
        </p:nvSpPr>
        <p:spPr bwMode="auto">
          <a:xfrm>
            <a:off x="2565400" y="812801"/>
            <a:ext cx="1603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1E2D53"/>
                </a:solidFill>
              </a:rPr>
              <a:t> </a:t>
            </a:r>
            <a:endParaRPr lang="en-US" altLang="en-US">
              <a:solidFill>
                <a:prstClr val="black"/>
              </a:solidFill>
            </a:endParaRPr>
          </a:p>
        </p:txBody>
      </p:sp>
      <p:sp>
        <p:nvSpPr>
          <p:cNvPr id="54" name="Line 52"/>
          <p:cNvSpPr>
            <a:spLocks noChangeShapeType="1"/>
          </p:cNvSpPr>
          <p:nvPr/>
        </p:nvSpPr>
        <p:spPr bwMode="auto">
          <a:xfrm>
            <a:off x="5197475" y="5873751"/>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Line 53"/>
          <p:cNvSpPr>
            <a:spLocks noChangeShapeType="1"/>
          </p:cNvSpPr>
          <p:nvPr/>
        </p:nvSpPr>
        <p:spPr bwMode="auto">
          <a:xfrm>
            <a:off x="5197475" y="5157789"/>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Line 54"/>
          <p:cNvSpPr>
            <a:spLocks noChangeShapeType="1"/>
          </p:cNvSpPr>
          <p:nvPr/>
        </p:nvSpPr>
        <p:spPr bwMode="auto">
          <a:xfrm>
            <a:off x="5197475" y="4437064"/>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Line 55"/>
          <p:cNvSpPr>
            <a:spLocks noChangeShapeType="1"/>
          </p:cNvSpPr>
          <p:nvPr/>
        </p:nvSpPr>
        <p:spPr bwMode="auto">
          <a:xfrm>
            <a:off x="5197475" y="3717926"/>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Line 56"/>
          <p:cNvSpPr>
            <a:spLocks noChangeShapeType="1"/>
          </p:cNvSpPr>
          <p:nvPr/>
        </p:nvSpPr>
        <p:spPr bwMode="auto">
          <a:xfrm>
            <a:off x="5197475" y="3001964"/>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Line 57"/>
          <p:cNvSpPr>
            <a:spLocks noChangeShapeType="1"/>
          </p:cNvSpPr>
          <p:nvPr/>
        </p:nvSpPr>
        <p:spPr bwMode="auto">
          <a:xfrm>
            <a:off x="5197475" y="2281239"/>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Line 58"/>
          <p:cNvSpPr>
            <a:spLocks noChangeShapeType="1"/>
          </p:cNvSpPr>
          <p:nvPr/>
        </p:nvSpPr>
        <p:spPr bwMode="auto">
          <a:xfrm>
            <a:off x="5197475" y="1566864"/>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Rectangle 59"/>
          <p:cNvSpPr>
            <a:spLocks noChangeArrowheads="1"/>
          </p:cNvSpPr>
          <p:nvPr/>
        </p:nvSpPr>
        <p:spPr bwMode="auto">
          <a:xfrm>
            <a:off x="5303838" y="1965326"/>
            <a:ext cx="974725" cy="3908425"/>
          </a:xfrm>
          <a:prstGeom prst="rect">
            <a:avLst/>
          </a:prstGeom>
          <a:solidFill>
            <a:srgbClr val="7F7F7F"/>
          </a:solidFill>
          <a:ln w="0">
            <a:solidFill>
              <a:srgbClr val="7F7F7F"/>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Rectangle 60"/>
          <p:cNvSpPr>
            <a:spLocks noChangeArrowheads="1"/>
          </p:cNvSpPr>
          <p:nvPr/>
        </p:nvSpPr>
        <p:spPr bwMode="auto">
          <a:xfrm>
            <a:off x="6527800" y="2703514"/>
            <a:ext cx="976313" cy="3170238"/>
          </a:xfrm>
          <a:prstGeom prst="rect">
            <a:avLst/>
          </a:prstGeom>
          <a:solidFill>
            <a:srgbClr val="376092"/>
          </a:solidFill>
          <a:ln w="0">
            <a:solidFill>
              <a:srgbClr val="376092"/>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Rectangle 61"/>
          <p:cNvSpPr>
            <a:spLocks noChangeArrowheads="1"/>
          </p:cNvSpPr>
          <p:nvPr/>
        </p:nvSpPr>
        <p:spPr bwMode="auto">
          <a:xfrm>
            <a:off x="7747000" y="2835276"/>
            <a:ext cx="981075" cy="3038475"/>
          </a:xfrm>
          <a:prstGeom prst="rect">
            <a:avLst/>
          </a:prstGeom>
          <a:solidFill>
            <a:srgbClr val="C00000"/>
          </a:solidFill>
          <a:ln w="0">
            <a:solidFill>
              <a:srgbClr val="C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 name="Line 62"/>
          <p:cNvSpPr>
            <a:spLocks noChangeShapeType="1"/>
          </p:cNvSpPr>
          <p:nvPr/>
        </p:nvSpPr>
        <p:spPr bwMode="auto">
          <a:xfrm flipV="1">
            <a:off x="7015163" y="1522414"/>
            <a:ext cx="0" cy="2360613"/>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 name="Line 63"/>
          <p:cNvSpPr>
            <a:spLocks noChangeShapeType="1"/>
          </p:cNvSpPr>
          <p:nvPr/>
        </p:nvSpPr>
        <p:spPr bwMode="auto">
          <a:xfrm>
            <a:off x="6977063" y="1522414"/>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 name="Line 64"/>
          <p:cNvSpPr>
            <a:spLocks noChangeShapeType="1"/>
          </p:cNvSpPr>
          <p:nvPr/>
        </p:nvSpPr>
        <p:spPr bwMode="auto">
          <a:xfrm>
            <a:off x="6977063" y="3883026"/>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 name="Line 65"/>
          <p:cNvSpPr>
            <a:spLocks noChangeShapeType="1"/>
          </p:cNvSpPr>
          <p:nvPr/>
        </p:nvSpPr>
        <p:spPr bwMode="auto">
          <a:xfrm flipV="1">
            <a:off x="8234363" y="1322389"/>
            <a:ext cx="0" cy="3032125"/>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 name="Line 66"/>
          <p:cNvSpPr>
            <a:spLocks noChangeShapeType="1"/>
          </p:cNvSpPr>
          <p:nvPr/>
        </p:nvSpPr>
        <p:spPr bwMode="auto">
          <a:xfrm>
            <a:off x="8202613" y="1322389"/>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Line 67"/>
          <p:cNvSpPr>
            <a:spLocks noChangeShapeType="1"/>
          </p:cNvSpPr>
          <p:nvPr/>
        </p:nvSpPr>
        <p:spPr bwMode="auto">
          <a:xfrm>
            <a:off x="8202613" y="4354514"/>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0" name="Line 68"/>
          <p:cNvSpPr>
            <a:spLocks noChangeShapeType="1"/>
          </p:cNvSpPr>
          <p:nvPr/>
        </p:nvSpPr>
        <p:spPr bwMode="auto">
          <a:xfrm flipV="1">
            <a:off x="5197475" y="1101726"/>
            <a:ext cx="0" cy="487680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1" name="Line 69"/>
          <p:cNvSpPr>
            <a:spLocks noChangeShapeType="1"/>
          </p:cNvSpPr>
          <p:nvPr/>
        </p:nvSpPr>
        <p:spPr bwMode="auto">
          <a:xfrm flipH="1">
            <a:off x="5137150" y="5873751"/>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2" name="Rectangle 70"/>
          <p:cNvSpPr>
            <a:spLocks noChangeArrowheads="1"/>
          </p:cNvSpPr>
          <p:nvPr/>
        </p:nvSpPr>
        <p:spPr bwMode="auto">
          <a:xfrm rot="16200000">
            <a:off x="4834397" y="5717610"/>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5000</a:t>
            </a:r>
            <a:endParaRPr lang="en-US" altLang="en-US" sz="1400">
              <a:solidFill>
                <a:prstClr val="black"/>
              </a:solidFill>
            </a:endParaRPr>
          </a:p>
        </p:txBody>
      </p:sp>
      <p:sp>
        <p:nvSpPr>
          <p:cNvPr id="73" name="Line 71"/>
          <p:cNvSpPr>
            <a:spLocks noChangeShapeType="1"/>
          </p:cNvSpPr>
          <p:nvPr/>
        </p:nvSpPr>
        <p:spPr bwMode="auto">
          <a:xfrm flipH="1">
            <a:off x="5137150" y="5157789"/>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Rectangle 72"/>
          <p:cNvSpPr>
            <a:spLocks noChangeArrowheads="1"/>
          </p:cNvSpPr>
          <p:nvPr/>
        </p:nvSpPr>
        <p:spPr bwMode="auto">
          <a:xfrm rot="16200000">
            <a:off x="4834397" y="5000060"/>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7000</a:t>
            </a:r>
            <a:endParaRPr lang="en-US" altLang="en-US" sz="1400">
              <a:solidFill>
                <a:prstClr val="black"/>
              </a:solidFill>
            </a:endParaRPr>
          </a:p>
        </p:txBody>
      </p:sp>
      <p:sp>
        <p:nvSpPr>
          <p:cNvPr id="75" name="Line 73"/>
          <p:cNvSpPr>
            <a:spLocks noChangeShapeType="1"/>
          </p:cNvSpPr>
          <p:nvPr/>
        </p:nvSpPr>
        <p:spPr bwMode="auto">
          <a:xfrm flipH="1">
            <a:off x="5137150" y="4437064"/>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Rectangle 74"/>
          <p:cNvSpPr>
            <a:spLocks noChangeArrowheads="1"/>
          </p:cNvSpPr>
          <p:nvPr/>
        </p:nvSpPr>
        <p:spPr bwMode="auto">
          <a:xfrm rot="16200000">
            <a:off x="4834397" y="4279335"/>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9000</a:t>
            </a:r>
            <a:endParaRPr lang="en-US" altLang="en-US" sz="1400">
              <a:solidFill>
                <a:prstClr val="black"/>
              </a:solidFill>
            </a:endParaRPr>
          </a:p>
        </p:txBody>
      </p:sp>
      <p:sp>
        <p:nvSpPr>
          <p:cNvPr id="77" name="Line 75"/>
          <p:cNvSpPr>
            <a:spLocks noChangeShapeType="1"/>
          </p:cNvSpPr>
          <p:nvPr/>
        </p:nvSpPr>
        <p:spPr bwMode="auto">
          <a:xfrm flipH="1">
            <a:off x="5137150" y="3717926"/>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Rectangle 76"/>
          <p:cNvSpPr>
            <a:spLocks noChangeArrowheads="1"/>
          </p:cNvSpPr>
          <p:nvPr/>
        </p:nvSpPr>
        <p:spPr bwMode="auto">
          <a:xfrm rot="16200000">
            <a:off x="4792165" y="3557023"/>
            <a:ext cx="48359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11000</a:t>
            </a:r>
            <a:endParaRPr lang="en-US" altLang="en-US" sz="1400">
              <a:solidFill>
                <a:prstClr val="black"/>
              </a:solidFill>
            </a:endParaRPr>
          </a:p>
        </p:txBody>
      </p:sp>
      <p:sp>
        <p:nvSpPr>
          <p:cNvPr id="79" name="Line 77"/>
          <p:cNvSpPr>
            <a:spLocks noChangeShapeType="1"/>
          </p:cNvSpPr>
          <p:nvPr/>
        </p:nvSpPr>
        <p:spPr bwMode="auto">
          <a:xfrm flipH="1">
            <a:off x="5137150" y="3001964"/>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Rectangle 78"/>
          <p:cNvSpPr>
            <a:spLocks noChangeArrowheads="1"/>
          </p:cNvSpPr>
          <p:nvPr/>
        </p:nvSpPr>
        <p:spPr bwMode="auto">
          <a:xfrm rot="16200000">
            <a:off x="4785497" y="2842648"/>
            <a:ext cx="49693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13000</a:t>
            </a:r>
            <a:endParaRPr lang="en-US" altLang="en-US" sz="1400">
              <a:solidFill>
                <a:prstClr val="black"/>
              </a:solidFill>
            </a:endParaRPr>
          </a:p>
        </p:txBody>
      </p:sp>
      <p:sp>
        <p:nvSpPr>
          <p:cNvPr id="81" name="Line 79"/>
          <p:cNvSpPr>
            <a:spLocks noChangeShapeType="1"/>
          </p:cNvSpPr>
          <p:nvPr/>
        </p:nvSpPr>
        <p:spPr bwMode="auto">
          <a:xfrm flipH="1">
            <a:off x="5137150" y="2281239"/>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Rectangle 80"/>
          <p:cNvSpPr>
            <a:spLocks noChangeArrowheads="1"/>
          </p:cNvSpPr>
          <p:nvPr/>
        </p:nvSpPr>
        <p:spPr bwMode="auto">
          <a:xfrm rot="16200000">
            <a:off x="4785497" y="2121923"/>
            <a:ext cx="49693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15000</a:t>
            </a:r>
            <a:endParaRPr lang="en-US" altLang="en-US" sz="1400">
              <a:solidFill>
                <a:prstClr val="black"/>
              </a:solidFill>
            </a:endParaRPr>
          </a:p>
        </p:txBody>
      </p:sp>
      <p:sp>
        <p:nvSpPr>
          <p:cNvPr id="83" name="Line 81"/>
          <p:cNvSpPr>
            <a:spLocks noChangeShapeType="1"/>
          </p:cNvSpPr>
          <p:nvPr/>
        </p:nvSpPr>
        <p:spPr bwMode="auto">
          <a:xfrm flipH="1">
            <a:off x="5137150" y="1566864"/>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Rectangle 82"/>
          <p:cNvSpPr>
            <a:spLocks noChangeArrowheads="1"/>
          </p:cNvSpPr>
          <p:nvPr/>
        </p:nvSpPr>
        <p:spPr bwMode="auto">
          <a:xfrm rot="16200000">
            <a:off x="4785497" y="1407548"/>
            <a:ext cx="49693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17000</a:t>
            </a:r>
            <a:endParaRPr lang="en-US" altLang="en-US" sz="1400">
              <a:solidFill>
                <a:prstClr val="black"/>
              </a:solidFill>
            </a:endParaRPr>
          </a:p>
        </p:txBody>
      </p:sp>
      <p:sp>
        <p:nvSpPr>
          <p:cNvPr id="86" name="Line 84"/>
          <p:cNvSpPr>
            <a:spLocks noChangeShapeType="1"/>
          </p:cNvSpPr>
          <p:nvPr/>
        </p:nvSpPr>
        <p:spPr bwMode="auto">
          <a:xfrm>
            <a:off x="5197475" y="5978526"/>
            <a:ext cx="36306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Line 85"/>
          <p:cNvSpPr>
            <a:spLocks noChangeShapeType="1"/>
          </p:cNvSpPr>
          <p:nvPr/>
        </p:nvSpPr>
        <p:spPr bwMode="auto">
          <a:xfrm>
            <a:off x="5791200"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Line 87"/>
          <p:cNvSpPr>
            <a:spLocks noChangeShapeType="1"/>
          </p:cNvSpPr>
          <p:nvPr/>
        </p:nvSpPr>
        <p:spPr bwMode="auto">
          <a:xfrm>
            <a:off x="7015163"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Line 89"/>
          <p:cNvSpPr>
            <a:spLocks noChangeShapeType="1"/>
          </p:cNvSpPr>
          <p:nvPr/>
        </p:nvSpPr>
        <p:spPr bwMode="auto">
          <a:xfrm>
            <a:off x="8234363"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Rectangle 91"/>
          <p:cNvSpPr>
            <a:spLocks noChangeArrowheads="1"/>
          </p:cNvSpPr>
          <p:nvPr/>
        </p:nvSpPr>
        <p:spPr bwMode="auto">
          <a:xfrm>
            <a:off x="6994525"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rPr>
              <a:t> </a:t>
            </a:r>
            <a:endParaRPr lang="en-US" altLang="en-US" dirty="0">
              <a:solidFill>
                <a:prstClr val="black"/>
              </a:solidFill>
            </a:endParaRPr>
          </a:p>
        </p:txBody>
      </p:sp>
      <p:sp>
        <p:nvSpPr>
          <p:cNvPr id="94" name="Rectangle 92"/>
          <p:cNvSpPr>
            <a:spLocks noChangeArrowheads="1"/>
          </p:cNvSpPr>
          <p:nvPr/>
        </p:nvSpPr>
        <p:spPr bwMode="auto">
          <a:xfrm>
            <a:off x="6988175" y="812801"/>
            <a:ext cx="160338" cy="3111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1E2D53"/>
                </a:solidFill>
              </a:rPr>
              <a:t> </a:t>
            </a:r>
            <a:endParaRPr lang="en-US" altLang="en-US">
              <a:solidFill>
                <a:prstClr val="black"/>
              </a:solidFill>
            </a:endParaRPr>
          </a:p>
        </p:txBody>
      </p:sp>
      <p:sp>
        <p:nvSpPr>
          <p:cNvPr id="95" name="Rectangle 93"/>
          <p:cNvSpPr>
            <a:spLocks noChangeArrowheads="1"/>
          </p:cNvSpPr>
          <p:nvPr/>
        </p:nvSpPr>
        <p:spPr bwMode="auto">
          <a:xfrm>
            <a:off x="4527550" y="254001"/>
            <a:ext cx="238125"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1E2D53"/>
                </a:solidFill>
              </a:rPr>
              <a:t> </a:t>
            </a:r>
            <a:endParaRPr lang="en-US" altLang="en-US">
              <a:solidFill>
                <a:prstClr val="black"/>
              </a:solidFill>
            </a:endParaRPr>
          </a:p>
        </p:txBody>
      </p:sp>
      <p:sp>
        <p:nvSpPr>
          <p:cNvPr id="98" name="Rectangle 43"/>
          <p:cNvSpPr>
            <a:spLocks noChangeArrowheads="1"/>
          </p:cNvSpPr>
          <p:nvPr/>
        </p:nvSpPr>
        <p:spPr bwMode="auto">
          <a:xfrm>
            <a:off x="1047750" y="6073776"/>
            <a:ext cx="66043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Control</a:t>
            </a:r>
            <a:endParaRPr lang="en-US" altLang="en-US" sz="1600" dirty="0">
              <a:solidFill>
                <a:prstClr val="black"/>
              </a:solidFill>
            </a:endParaRPr>
          </a:p>
        </p:txBody>
      </p:sp>
      <p:sp>
        <p:nvSpPr>
          <p:cNvPr id="99" name="Rectangle 45"/>
          <p:cNvSpPr>
            <a:spLocks noChangeArrowheads="1"/>
          </p:cNvSpPr>
          <p:nvPr/>
        </p:nvSpPr>
        <p:spPr bwMode="auto">
          <a:xfrm>
            <a:off x="2165188" y="6073776"/>
            <a:ext cx="85440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Section 8</a:t>
            </a:r>
            <a:endParaRPr lang="en-US" altLang="en-US" sz="1600" dirty="0">
              <a:solidFill>
                <a:prstClr val="black"/>
              </a:solidFill>
            </a:endParaRPr>
          </a:p>
        </p:txBody>
      </p:sp>
      <p:sp>
        <p:nvSpPr>
          <p:cNvPr id="100" name="Rectangle 48"/>
          <p:cNvSpPr>
            <a:spLocks noChangeArrowheads="1"/>
          </p:cNvSpPr>
          <p:nvPr/>
        </p:nvSpPr>
        <p:spPr bwMode="auto">
          <a:xfrm>
            <a:off x="2571751"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rPr>
              <a:t> </a:t>
            </a:r>
            <a:endParaRPr lang="en-US" altLang="en-US">
              <a:solidFill>
                <a:prstClr val="black"/>
              </a:solidFill>
            </a:endParaRPr>
          </a:p>
        </p:txBody>
      </p:sp>
      <p:sp>
        <p:nvSpPr>
          <p:cNvPr id="101" name="Rectangle 86"/>
          <p:cNvSpPr>
            <a:spLocks noChangeArrowheads="1"/>
          </p:cNvSpPr>
          <p:nvPr/>
        </p:nvSpPr>
        <p:spPr bwMode="auto">
          <a:xfrm>
            <a:off x="5464951" y="6073776"/>
            <a:ext cx="66043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Control</a:t>
            </a:r>
            <a:endParaRPr lang="en-US" altLang="en-US" sz="1600" dirty="0">
              <a:solidFill>
                <a:prstClr val="black"/>
              </a:solidFill>
            </a:endParaRPr>
          </a:p>
        </p:txBody>
      </p:sp>
      <p:sp>
        <p:nvSpPr>
          <p:cNvPr id="102" name="Rectangle 88"/>
          <p:cNvSpPr>
            <a:spLocks noChangeArrowheads="1"/>
          </p:cNvSpPr>
          <p:nvPr/>
        </p:nvSpPr>
        <p:spPr bwMode="auto">
          <a:xfrm>
            <a:off x="6597488" y="6073776"/>
            <a:ext cx="85440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Section 8</a:t>
            </a:r>
            <a:endParaRPr lang="en-US" altLang="en-US" sz="1600" dirty="0">
              <a:solidFill>
                <a:prstClr val="black"/>
              </a:solidFill>
            </a:endParaRPr>
          </a:p>
        </p:txBody>
      </p:sp>
      <p:sp>
        <p:nvSpPr>
          <p:cNvPr id="103" name="Rectangle 91"/>
          <p:cNvSpPr>
            <a:spLocks noChangeArrowheads="1"/>
          </p:cNvSpPr>
          <p:nvPr/>
        </p:nvSpPr>
        <p:spPr bwMode="auto">
          <a:xfrm>
            <a:off x="6994526"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rPr>
              <a:t> </a:t>
            </a:r>
            <a:endParaRPr lang="en-US" altLang="en-US">
              <a:solidFill>
                <a:prstClr val="black"/>
              </a:solidFill>
            </a:endParaRPr>
          </a:p>
        </p:txBody>
      </p:sp>
      <p:sp>
        <p:nvSpPr>
          <p:cNvPr id="104" name="Rectangle 38"/>
          <p:cNvSpPr>
            <a:spLocks noChangeArrowheads="1"/>
          </p:cNvSpPr>
          <p:nvPr/>
        </p:nvSpPr>
        <p:spPr bwMode="auto">
          <a:xfrm>
            <a:off x="3187381" y="6073776"/>
            <a:ext cx="125354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Experimental </a:t>
            </a:r>
          </a:p>
          <a:p>
            <a:pPr algn="ctr"/>
            <a:r>
              <a:rPr lang="en-US" altLang="en-US" sz="1600" dirty="0">
                <a:solidFill>
                  <a:srgbClr val="000000"/>
                </a:solidFill>
              </a:rPr>
              <a:t>Voucher</a:t>
            </a:r>
            <a:endParaRPr lang="en-US" altLang="en-US" sz="1600" dirty="0">
              <a:solidFill>
                <a:prstClr val="black"/>
              </a:solidFill>
            </a:endParaRPr>
          </a:p>
        </p:txBody>
      </p:sp>
      <p:sp>
        <p:nvSpPr>
          <p:cNvPr id="105" name="Rectangle 193"/>
          <p:cNvSpPr>
            <a:spLocks noChangeArrowheads="1"/>
          </p:cNvSpPr>
          <p:nvPr/>
        </p:nvSpPr>
        <p:spPr bwMode="auto">
          <a:xfrm>
            <a:off x="7616320" y="6073777"/>
            <a:ext cx="125354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dirty="0">
                <a:solidFill>
                  <a:srgbClr val="000000"/>
                </a:solidFill>
              </a:rPr>
              <a:t>Experimental </a:t>
            </a:r>
          </a:p>
          <a:p>
            <a:pPr algn="ctr"/>
            <a:r>
              <a:rPr lang="en-US" altLang="en-US" sz="1600" dirty="0">
                <a:solidFill>
                  <a:srgbClr val="000000"/>
                </a:solidFill>
              </a:rPr>
              <a:t>Voucher</a:t>
            </a:r>
            <a:endParaRPr lang="en-US" altLang="en-US" sz="1600" dirty="0">
              <a:solidFill>
                <a:prstClr val="black"/>
              </a:solidFill>
            </a:endParaRPr>
          </a:p>
        </p:txBody>
      </p:sp>
      <p:sp>
        <p:nvSpPr>
          <p:cNvPr id="106" name="Rectangle 40"/>
          <p:cNvSpPr>
            <a:spLocks noChangeArrowheads="1"/>
          </p:cNvSpPr>
          <p:nvPr/>
        </p:nvSpPr>
        <p:spPr bwMode="auto">
          <a:xfrm rot="16200000">
            <a:off x="-1159024" y="3357485"/>
            <a:ext cx="299909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Individual Income at Age ≥ 24 ($)</a:t>
            </a:r>
            <a:endParaRPr lang="en-US" altLang="en-US" sz="2400" dirty="0">
              <a:solidFill>
                <a:prstClr val="black"/>
              </a:solidFill>
            </a:endParaRPr>
          </a:p>
        </p:txBody>
      </p:sp>
      <p:sp>
        <p:nvSpPr>
          <p:cNvPr id="107" name="Rectangle 40"/>
          <p:cNvSpPr>
            <a:spLocks noChangeArrowheads="1"/>
          </p:cNvSpPr>
          <p:nvPr/>
        </p:nvSpPr>
        <p:spPr bwMode="auto">
          <a:xfrm rot="16200000">
            <a:off x="3254144" y="3357635"/>
            <a:ext cx="299909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Individual Income at Age ≥ 24 ($)</a:t>
            </a:r>
            <a:endParaRPr lang="en-US" altLang="en-US" sz="2400" dirty="0">
              <a:solidFill>
                <a:prstClr val="black"/>
              </a:solidFill>
            </a:endParaRPr>
          </a:p>
        </p:txBody>
      </p:sp>
      <p:sp>
        <p:nvSpPr>
          <p:cNvPr id="108" name="Rectangle 49"/>
          <p:cNvSpPr>
            <a:spLocks noChangeArrowheads="1"/>
          </p:cNvSpPr>
          <p:nvPr/>
        </p:nvSpPr>
        <p:spPr bwMode="auto">
          <a:xfrm>
            <a:off x="2565401" y="812801"/>
            <a:ext cx="160338" cy="3111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1E2D53"/>
                </a:solidFill>
              </a:rPr>
              <a:t> </a:t>
            </a:r>
            <a:endParaRPr lang="en-US" altLang="en-US">
              <a:solidFill>
                <a:prstClr val="black"/>
              </a:solidFill>
            </a:endParaRPr>
          </a:p>
        </p:txBody>
      </p:sp>
      <p:sp>
        <p:nvSpPr>
          <p:cNvPr id="109" name="Line 67"/>
          <p:cNvSpPr>
            <a:spLocks noChangeShapeType="1"/>
          </p:cNvSpPr>
          <p:nvPr/>
        </p:nvSpPr>
        <p:spPr bwMode="auto">
          <a:xfrm>
            <a:off x="8202614" y="1284289"/>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Rectangle 92"/>
          <p:cNvSpPr>
            <a:spLocks noChangeArrowheads="1"/>
          </p:cNvSpPr>
          <p:nvPr/>
        </p:nvSpPr>
        <p:spPr bwMode="auto">
          <a:xfrm>
            <a:off x="6988176" y="812801"/>
            <a:ext cx="1603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1E2D53"/>
                </a:solidFill>
              </a:rPr>
              <a:t> </a:t>
            </a:r>
            <a:endParaRPr lang="en-US" altLang="en-US">
              <a:solidFill>
                <a:prstClr val="black"/>
              </a:solidFill>
            </a:endParaRPr>
          </a:p>
        </p:txBody>
      </p:sp>
      <p:sp>
        <p:nvSpPr>
          <p:cNvPr id="111" name="Rectangle 93"/>
          <p:cNvSpPr>
            <a:spLocks noChangeArrowheads="1"/>
          </p:cNvSpPr>
          <p:nvPr/>
        </p:nvSpPr>
        <p:spPr bwMode="auto">
          <a:xfrm>
            <a:off x="4527551" y="254001"/>
            <a:ext cx="238125"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500">
                <a:solidFill>
                  <a:srgbClr val="1E2D53"/>
                </a:solidFill>
              </a:rPr>
              <a:t> </a:t>
            </a:r>
            <a:endParaRPr lang="en-US" altLang="en-US">
              <a:solidFill>
                <a:prstClr val="black"/>
              </a:solidFill>
            </a:endParaRPr>
          </a:p>
        </p:txBody>
      </p:sp>
      <p:sp>
        <p:nvSpPr>
          <p:cNvPr id="112" name="TextBox 111"/>
          <p:cNvSpPr txBox="1"/>
          <p:nvPr/>
        </p:nvSpPr>
        <p:spPr>
          <a:xfrm>
            <a:off x="-28895" y="115669"/>
            <a:ext cx="9143867" cy="369332"/>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itchFamily="34" charset="0"/>
                <a:cs typeface="Arial" pitchFamily="34" charset="0"/>
              </a:rPr>
              <a:t>Impacts of MTO on Children  </a:t>
            </a:r>
            <a:r>
              <a:rPr lang="en-US" b="1" u="sng" dirty="0">
                <a:solidFill>
                  <a:srgbClr val="1E2D53"/>
                </a:solidFill>
                <a:latin typeface="Arial" pitchFamily="34" charset="0"/>
                <a:cs typeface="Arial" pitchFamily="34" charset="0"/>
              </a:rPr>
              <a:t>Age 13-18</a:t>
            </a:r>
            <a:r>
              <a:rPr lang="en-US" b="1" dirty="0">
                <a:solidFill>
                  <a:srgbClr val="1E2D53"/>
                </a:solidFill>
                <a:latin typeface="Arial" pitchFamily="34" charset="0"/>
                <a:cs typeface="Arial" pitchFamily="34" charset="0"/>
              </a:rPr>
              <a:t> at Random Assignment</a:t>
            </a:r>
          </a:p>
        </p:txBody>
      </p:sp>
      <p:sp>
        <p:nvSpPr>
          <p:cNvPr id="113" name="TextBox 112"/>
          <p:cNvSpPr txBox="1"/>
          <p:nvPr/>
        </p:nvSpPr>
        <p:spPr>
          <a:xfrm>
            <a:off x="1180788" y="609600"/>
            <a:ext cx="2890536" cy="338554"/>
          </a:xfrm>
          <a:prstGeom prst="rect">
            <a:avLst/>
          </a:prstGeom>
          <a:noFill/>
        </p:spPr>
        <p:txBody>
          <a:bodyPr wrap="none" rtlCol="0">
            <a:spAutoFit/>
          </a:bodyPr>
          <a:lstStyle/>
          <a:p>
            <a:pPr algn="ctr"/>
            <a:r>
              <a:rPr lang="en-US" sz="1600" b="1" dirty="0">
                <a:solidFill>
                  <a:prstClr val="black"/>
                </a:solidFill>
                <a:latin typeface="Arial" pitchFamily="34" charset="0"/>
                <a:cs typeface="Arial" pitchFamily="34" charset="0"/>
              </a:rPr>
              <a:t>(a) Individual Earnings (ITT)</a:t>
            </a:r>
          </a:p>
        </p:txBody>
      </p:sp>
      <p:sp>
        <p:nvSpPr>
          <p:cNvPr id="114" name="TextBox 113"/>
          <p:cNvSpPr txBox="1"/>
          <p:nvPr/>
        </p:nvSpPr>
        <p:spPr>
          <a:xfrm>
            <a:off x="5496768" y="609600"/>
            <a:ext cx="3000630" cy="338554"/>
          </a:xfrm>
          <a:prstGeom prst="rect">
            <a:avLst/>
          </a:prstGeom>
          <a:noFill/>
        </p:spPr>
        <p:txBody>
          <a:bodyPr wrap="none" rtlCol="0">
            <a:spAutoFit/>
          </a:bodyPr>
          <a:lstStyle/>
          <a:p>
            <a:pPr algn="ctr"/>
            <a:r>
              <a:rPr lang="en-US" sz="1600" b="1" dirty="0">
                <a:solidFill>
                  <a:prstClr val="black"/>
                </a:solidFill>
                <a:latin typeface="Arial" pitchFamily="34" charset="0"/>
                <a:cs typeface="Arial" pitchFamily="34" charset="0"/>
              </a:rPr>
              <a:t>(b) Individual Earnings (TOT)</a:t>
            </a:r>
          </a:p>
        </p:txBody>
      </p:sp>
      <p:sp>
        <p:nvSpPr>
          <p:cNvPr id="115" name="TextBox 114"/>
          <p:cNvSpPr txBox="1"/>
          <p:nvPr/>
        </p:nvSpPr>
        <p:spPr>
          <a:xfrm>
            <a:off x="876300" y="4690646"/>
            <a:ext cx="979488"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$15,882</a:t>
            </a:r>
          </a:p>
        </p:txBody>
      </p:sp>
      <p:sp>
        <p:nvSpPr>
          <p:cNvPr id="116" name="TextBox 115"/>
          <p:cNvSpPr txBox="1"/>
          <p:nvPr/>
        </p:nvSpPr>
        <p:spPr>
          <a:xfrm>
            <a:off x="2096300" y="4690646"/>
            <a:ext cx="979488"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$14,749</a:t>
            </a:r>
          </a:p>
        </p:txBody>
      </p:sp>
      <p:sp>
        <p:nvSpPr>
          <p:cNvPr id="117" name="TextBox 116"/>
          <p:cNvSpPr txBox="1"/>
          <p:nvPr/>
        </p:nvSpPr>
        <p:spPr>
          <a:xfrm>
            <a:off x="3318177" y="4692549"/>
            <a:ext cx="981075"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$14,915</a:t>
            </a:r>
          </a:p>
        </p:txBody>
      </p:sp>
      <p:sp>
        <p:nvSpPr>
          <p:cNvPr id="118" name="TextBox 117"/>
          <p:cNvSpPr txBox="1"/>
          <p:nvPr/>
        </p:nvSpPr>
        <p:spPr>
          <a:xfrm>
            <a:off x="5305125" y="4690646"/>
            <a:ext cx="979488"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$15,882</a:t>
            </a:r>
          </a:p>
        </p:txBody>
      </p:sp>
      <p:sp>
        <p:nvSpPr>
          <p:cNvPr id="119" name="TextBox 118"/>
          <p:cNvSpPr txBox="1"/>
          <p:nvPr/>
        </p:nvSpPr>
        <p:spPr>
          <a:xfrm>
            <a:off x="6525125" y="4690646"/>
            <a:ext cx="979488"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$13,830</a:t>
            </a:r>
          </a:p>
        </p:txBody>
      </p:sp>
      <p:sp>
        <p:nvSpPr>
          <p:cNvPr id="120" name="TextBox 119"/>
          <p:cNvSpPr txBox="1"/>
          <p:nvPr/>
        </p:nvSpPr>
        <p:spPr>
          <a:xfrm>
            <a:off x="7747002" y="4692549"/>
            <a:ext cx="981075"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$13,455</a:t>
            </a:r>
          </a:p>
        </p:txBody>
      </p:sp>
      <p:sp>
        <p:nvSpPr>
          <p:cNvPr id="121" name="TextBox 120"/>
          <p:cNvSpPr txBox="1"/>
          <p:nvPr/>
        </p:nvSpPr>
        <p:spPr>
          <a:xfrm>
            <a:off x="3314699" y="5029200"/>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0.259 </a:t>
            </a:r>
          </a:p>
        </p:txBody>
      </p:sp>
      <p:sp>
        <p:nvSpPr>
          <p:cNvPr id="122" name="TextBox 121"/>
          <p:cNvSpPr txBox="1"/>
          <p:nvPr/>
        </p:nvSpPr>
        <p:spPr>
          <a:xfrm>
            <a:off x="2057400" y="5029200"/>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0.219 </a:t>
            </a:r>
          </a:p>
        </p:txBody>
      </p:sp>
      <p:sp>
        <p:nvSpPr>
          <p:cNvPr id="123" name="TextBox 122"/>
          <p:cNvSpPr txBox="1"/>
          <p:nvPr/>
        </p:nvSpPr>
        <p:spPr>
          <a:xfrm>
            <a:off x="6505574" y="5033546"/>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0.219 </a:t>
            </a:r>
          </a:p>
        </p:txBody>
      </p:sp>
      <p:sp>
        <p:nvSpPr>
          <p:cNvPr id="124" name="TextBox 123"/>
          <p:cNvSpPr txBox="1"/>
          <p:nvPr/>
        </p:nvSpPr>
        <p:spPr>
          <a:xfrm>
            <a:off x="7734299" y="5029200"/>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0.259 </a:t>
            </a:r>
          </a:p>
        </p:txBody>
      </p:sp>
    </p:spTree>
    <p:extLst>
      <p:ext uri="{BB962C8B-B14F-4D97-AF65-F5344CB8AC3E}">
        <p14:creationId xmlns:p14="http://schemas.microsoft.com/office/powerpoint/2010/main" val="3066482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Line 163"/>
          <p:cNvSpPr>
            <a:spLocks noChangeShapeType="1"/>
          </p:cNvSpPr>
          <p:nvPr/>
        </p:nvSpPr>
        <p:spPr bwMode="auto">
          <a:xfrm>
            <a:off x="776287" y="5873751"/>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 name="Line 164"/>
          <p:cNvSpPr>
            <a:spLocks noChangeShapeType="1"/>
          </p:cNvSpPr>
          <p:nvPr/>
        </p:nvSpPr>
        <p:spPr bwMode="auto">
          <a:xfrm>
            <a:off x="776287" y="4814889"/>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Line 165"/>
          <p:cNvSpPr>
            <a:spLocks noChangeShapeType="1"/>
          </p:cNvSpPr>
          <p:nvPr/>
        </p:nvSpPr>
        <p:spPr bwMode="auto">
          <a:xfrm>
            <a:off x="776287" y="3751264"/>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Line 166"/>
          <p:cNvSpPr>
            <a:spLocks noChangeShapeType="1"/>
          </p:cNvSpPr>
          <p:nvPr/>
        </p:nvSpPr>
        <p:spPr bwMode="auto">
          <a:xfrm>
            <a:off x="776287" y="2692401"/>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Line 167"/>
          <p:cNvSpPr>
            <a:spLocks noChangeShapeType="1"/>
          </p:cNvSpPr>
          <p:nvPr/>
        </p:nvSpPr>
        <p:spPr bwMode="auto">
          <a:xfrm>
            <a:off x="776287" y="1627189"/>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 name="Rectangle 168"/>
          <p:cNvSpPr>
            <a:spLocks noChangeArrowheads="1"/>
          </p:cNvSpPr>
          <p:nvPr/>
        </p:nvSpPr>
        <p:spPr bwMode="auto">
          <a:xfrm>
            <a:off x="881062" y="2563814"/>
            <a:ext cx="974725" cy="3309938"/>
          </a:xfrm>
          <a:prstGeom prst="rect">
            <a:avLst/>
          </a:prstGeom>
          <a:solidFill>
            <a:srgbClr val="7F7F7F"/>
          </a:solidFill>
          <a:ln w="0">
            <a:solidFill>
              <a:srgbClr val="7F7F7F"/>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Rectangle 169"/>
          <p:cNvSpPr>
            <a:spLocks noChangeArrowheads="1"/>
          </p:cNvSpPr>
          <p:nvPr/>
        </p:nvSpPr>
        <p:spPr bwMode="auto">
          <a:xfrm>
            <a:off x="2100262" y="3201989"/>
            <a:ext cx="981075" cy="2671763"/>
          </a:xfrm>
          <a:prstGeom prst="rect">
            <a:avLst/>
          </a:prstGeom>
          <a:solidFill>
            <a:srgbClr val="376092"/>
          </a:solidFill>
          <a:ln w="0">
            <a:solidFill>
              <a:srgbClr val="376092"/>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Rectangle 170"/>
          <p:cNvSpPr>
            <a:spLocks noChangeArrowheads="1"/>
          </p:cNvSpPr>
          <p:nvPr/>
        </p:nvSpPr>
        <p:spPr bwMode="auto">
          <a:xfrm>
            <a:off x="3325812" y="3467101"/>
            <a:ext cx="979488" cy="2406650"/>
          </a:xfrm>
          <a:prstGeom prst="rect">
            <a:avLst/>
          </a:prstGeom>
          <a:solidFill>
            <a:srgbClr val="C00000"/>
          </a:solidFill>
          <a:ln w="0">
            <a:solidFill>
              <a:srgbClr val="C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Line 171"/>
          <p:cNvSpPr>
            <a:spLocks noChangeShapeType="1"/>
          </p:cNvSpPr>
          <p:nvPr/>
        </p:nvSpPr>
        <p:spPr bwMode="auto">
          <a:xfrm>
            <a:off x="2593975" y="2459039"/>
            <a:ext cx="0" cy="148590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Line 172"/>
          <p:cNvSpPr>
            <a:spLocks noChangeShapeType="1"/>
          </p:cNvSpPr>
          <p:nvPr/>
        </p:nvSpPr>
        <p:spPr bwMode="auto">
          <a:xfrm>
            <a:off x="2554287" y="3944939"/>
            <a:ext cx="73025"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Line 173"/>
          <p:cNvSpPr>
            <a:spLocks noChangeShapeType="1"/>
          </p:cNvSpPr>
          <p:nvPr/>
        </p:nvSpPr>
        <p:spPr bwMode="auto">
          <a:xfrm>
            <a:off x="2554287" y="2459039"/>
            <a:ext cx="73025"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Line 174"/>
          <p:cNvSpPr>
            <a:spLocks noChangeShapeType="1"/>
          </p:cNvSpPr>
          <p:nvPr/>
        </p:nvSpPr>
        <p:spPr bwMode="auto">
          <a:xfrm>
            <a:off x="3813175" y="2759076"/>
            <a:ext cx="0" cy="1423988"/>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Line 175"/>
          <p:cNvSpPr>
            <a:spLocks noChangeShapeType="1"/>
          </p:cNvSpPr>
          <p:nvPr/>
        </p:nvSpPr>
        <p:spPr bwMode="auto">
          <a:xfrm>
            <a:off x="3779837" y="4183064"/>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Line 176"/>
          <p:cNvSpPr>
            <a:spLocks noChangeShapeType="1"/>
          </p:cNvSpPr>
          <p:nvPr/>
        </p:nvSpPr>
        <p:spPr bwMode="auto">
          <a:xfrm>
            <a:off x="3779837" y="2759076"/>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Line 177"/>
          <p:cNvSpPr>
            <a:spLocks noChangeShapeType="1"/>
          </p:cNvSpPr>
          <p:nvPr/>
        </p:nvSpPr>
        <p:spPr bwMode="auto">
          <a:xfrm flipV="1">
            <a:off x="776287" y="1101726"/>
            <a:ext cx="0" cy="487680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Line 178"/>
          <p:cNvSpPr>
            <a:spLocks noChangeShapeType="1"/>
          </p:cNvSpPr>
          <p:nvPr/>
        </p:nvSpPr>
        <p:spPr bwMode="auto">
          <a:xfrm flipH="1">
            <a:off x="714375" y="5873751"/>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Rectangle 179"/>
          <p:cNvSpPr>
            <a:spLocks noChangeArrowheads="1"/>
          </p:cNvSpPr>
          <p:nvPr/>
        </p:nvSpPr>
        <p:spPr bwMode="auto">
          <a:xfrm rot="16200000">
            <a:off x="560700" y="5725548"/>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0</a:t>
            </a:r>
            <a:endParaRPr lang="en-US" altLang="en-US" sz="1400">
              <a:solidFill>
                <a:prstClr val="black"/>
              </a:solidFill>
            </a:endParaRPr>
          </a:p>
        </p:txBody>
      </p:sp>
      <p:sp>
        <p:nvSpPr>
          <p:cNvPr id="183" name="Line 180"/>
          <p:cNvSpPr>
            <a:spLocks noChangeShapeType="1"/>
          </p:cNvSpPr>
          <p:nvPr/>
        </p:nvSpPr>
        <p:spPr bwMode="auto">
          <a:xfrm flipH="1">
            <a:off x="714375" y="4814889"/>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Rectangle 181"/>
          <p:cNvSpPr>
            <a:spLocks noChangeArrowheads="1"/>
          </p:cNvSpPr>
          <p:nvPr/>
        </p:nvSpPr>
        <p:spPr bwMode="auto">
          <a:xfrm rot="16200000">
            <a:off x="560700" y="4666685"/>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5</a:t>
            </a:r>
            <a:endParaRPr lang="en-US" altLang="en-US" sz="1400">
              <a:solidFill>
                <a:prstClr val="black"/>
              </a:solidFill>
            </a:endParaRPr>
          </a:p>
        </p:txBody>
      </p:sp>
      <p:sp>
        <p:nvSpPr>
          <p:cNvPr id="185" name="Line 182"/>
          <p:cNvSpPr>
            <a:spLocks noChangeShapeType="1"/>
          </p:cNvSpPr>
          <p:nvPr/>
        </p:nvSpPr>
        <p:spPr bwMode="auto">
          <a:xfrm flipH="1">
            <a:off x="714375" y="3751264"/>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Rectangle 183"/>
          <p:cNvSpPr>
            <a:spLocks noChangeArrowheads="1"/>
          </p:cNvSpPr>
          <p:nvPr/>
        </p:nvSpPr>
        <p:spPr bwMode="auto">
          <a:xfrm rot="16200000">
            <a:off x="511801" y="3599885"/>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10</a:t>
            </a:r>
            <a:endParaRPr lang="en-US" altLang="en-US" sz="1400">
              <a:solidFill>
                <a:prstClr val="black"/>
              </a:solidFill>
            </a:endParaRPr>
          </a:p>
        </p:txBody>
      </p:sp>
      <p:sp>
        <p:nvSpPr>
          <p:cNvPr id="187" name="Line 184"/>
          <p:cNvSpPr>
            <a:spLocks noChangeShapeType="1"/>
          </p:cNvSpPr>
          <p:nvPr/>
        </p:nvSpPr>
        <p:spPr bwMode="auto">
          <a:xfrm flipH="1">
            <a:off x="714375" y="2692401"/>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Rectangle 185"/>
          <p:cNvSpPr>
            <a:spLocks noChangeArrowheads="1"/>
          </p:cNvSpPr>
          <p:nvPr/>
        </p:nvSpPr>
        <p:spPr bwMode="auto">
          <a:xfrm rot="16200000">
            <a:off x="511801" y="2541023"/>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15</a:t>
            </a:r>
            <a:endParaRPr lang="en-US" altLang="en-US" sz="1400">
              <a:solidFill>
                <a:prstClr val="black"/>
              </a:solidFill>
            </a:endParaRPr>
          </a:p>
        </p:txBody>
      </p:sp>
      <p:sp>
        <p:nvSpPr>
          <p:cNvPr id="189" name="Line 186"/>
          <p:cNvSpPr>
            <a:spLocks noChangeShapeType="1"/>
          </p:cNvSpPr>
          <p:nvPr/>
        </p:nvSpPr>
        <p:spPr bwMode="auto">
          <a:xfrm flipH="1">
            <a:off x="714375" y="1627189"/>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Rectangle 187"/>
          <p:cNvSpPr>
            <a:spLocks noChangeArrowheads="1"/>
          </p:cNvSpPr>
          <p:nvPr/>
        </p:nvSpPr>
        <p:spPr bwMode="auto">
          <a:xfrm rot="16200000">
            <a:off x="511801" y="1477398"/>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20</a:t>
            </a:r>
            <a:endParaRPr lang="en-US" altLang="en-US" sz="1400">
              <a:solidFill>
                <a:prstClr val="black"/>
              </a:solidFill>
            </a:endParaRPr>
          </a:p>
        </p:txBody>
      </p:sp>
      <p:sp>
        <p:nvSpPr>
          <p:cNvPr id="192" name="Line 189"/>
          <p:cNvSpPr>
            <a:spLocks noChangeShapeType="1"/>
          </p:cNvSpPr>
          <p:nvPr/>
        </p:nvSpPr>
        <p:spPr bwMode="auto">
          <a:xfrm>
            <a:off x="776287" y="5978526"/>
            <a:ext cx="36290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Line 190"/>
          <p:cNvSpPr>
            <a:spLocks noChangeShapeType="1"/>
          </p:cNvSpPr>
          <p:nvPr/>
        </p:nvSpPr>
        <p:spPr bwMode="auto">
          <a:xfrm>
            <a:off x="1368425"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Line 192"/>
          <p:cNvSpPr>
            <a:spLocks noChangeShapeType="1"/>
          </p:cNvSpPr>
          <p:nvPr/>
        </p:nvSpPr>
        <p:spPr bwMode="auto">
          <a:xfrm>
            <a:off x="2593975"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 name="Line 194"/>
          <p:cNvSpPr>
            <a:spLocks noChangeShapeType="1"/>
          </p:cNvSpPr>
          <p:nvPr/>
        </p:nvSpPr>
        <p:spPr bwMode="auto">
          <a:xfrm>
            <a:off x="3813175"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 name="Rectangle 196"/>
          <p:cNvSpPr>
            <a:spLocks noChangeArrowheads="1"/>
          </p:cNvSpPr>
          <p:nvPr/>
        </p:nvSpPr>
        <p:spPr bwMode="auto">
          <a:xfrm>
            <a:off x="2571750"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a:t>
            </a:r>
            <a:endParaRPr lang="en-US" altLang="en-US">
              <a:solidFill>
                <a:prstClr val="black"/>
              </a:solidFill>
            </a:endParaRPr>
          </a:p>
        </p:txBody>
      </p:sp>
      <p:sp>
        <p:nvSpPr>
          <p:cNvPr id="200" name="Rectangle 197"/>
          <p:cNvSpPr>
            <a:spLocks noChangeArrowheads="1"/>
          </p:cNvSpPr>
          <p:nvPr/>
        </p:nvSpPr>
        <p:spPr bwMode="auto">
          <a:xfrm>
            <a:off x="2565400" y="812801"/>
            <a:ext cx="1603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1E2D53"/>
                </a:solidFill>
              </a:rPr>
              <a:t> </a:t>
            </a:r>
            <a:endParaRPr lang="en-US" altLang="en-US">
              <a:solidFill>
                <a:prstClr val="black"/>
              </a:solidFill>
            </a:endParaRPr>
          </a:p>
        </p:txBody>
      </p:sp>
      <p:sp>
        <p:nvSpPr>
          <p:cNvPr id="203" name="Line 200"/>
          <p:cNvSpPr>
            <a:spLocks noChangeShapeType="1"/>
          </p:cNvSpPr>
          <p:nvPr/>
        </p:nvSpPr>
        <p:spPr bwMode="auto">
          <a:xfrm>
            <a:off x="5197475" y="5873751"/>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 name="Line 201"/>
          <p:cNvSpPr>
            <a:spLocks noChangeShapeType="1"/>
          </p:cNvSpPr>
          <p:nvPr/>
        </p:nvSpPr>
        <p:spPr bwMode="auto">
          <a:xfrm>
            <a:off x="5197475" y="4710114"/>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 name="Line 202"/>
          <p:cNvSpPr>
            <a:spLocks noChangeShapeType="1"/>
          </p:cNvSpPr>
          <p:nvPr/>
        </p:nvSpPr>
        <p:spPr bwMode="auto">
          <a:xfrm>
            <a:off x="5197475" y="3540126"/>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 name="Line 203"/>
          <p:cNvSpPr>
            <a:spLocks noChangeShapeType="1"/>
          </p:cNvSpPr>
          <p:nvPr/>
        </p:nvSpPr>
        <p:spPr bwMode="auto">
          <a:xfrm>
            <a:off x="5197475" y="2370139"/>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 name="Line 204"/>
          <p:cNvSpPr>
            <a:spLocks noChangeShapeType="1"/>
          </p:cNvSpPr>
          <p:nvPr/>
        </p:nvSpPr>
        <p:spPr bwMode="auto">
          <a:xfrm>
            <a:off x="5197475" y="1206501"/>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 name="Rectangle 205"/>
          <p:cNvSpPr>
            <a:spLocks noChangeArrowheads="1"/>
          </p:cNvSpPr>
          <p:nvPr/>
        </p:nvSpPr>
        <p:spPr bwMode="auto">
          <a:xfrm>
            <a:off x="5303837" y="1627189"/>
            <a:ext cx="974725" cy="4246563"/>
          </a:xfrm>
          <a:prstGeom prst="rect">
            <a:avLst/>
          </a:prstGeom>
          <a:solidFill>
            <a:srgbClr val="7F7F7F"/>
          </a:solidFill>
          <a:ln w="0">
            <a:solidFill>
              <a:srgbClr val="7F7F7F"/>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 name="Rectangle 206"/>
          <p:cNvSpPr>
            <a:spLocks noChangeArrowheads="1"/>
          </p:cNvSpPr>
          <p:nvPr/>
        </p:nvSpPr>
        <p:spPr bwMode="auto">
          <a:xfrm>
            <a:off x="6527800" y="2325689"/>
            <a:ext cx="976313" cy="3548063"/>
          </a:xfrm>
          <a:prstGeom prst="rect">
            <a:avLst/>
          </a:prstGeom>
          <a:solidFill>
            <a:srgbClr val="376092"/>
          </a:solidFill>
          <a:ln w="0">
            <a:solidFill>
              <a:srgbClr val="376092"/>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0" name="Rectangle 207"/>
          <p:cNvSpPr>
            <a:spLocks noChangeArrowheads="1"/>
          </p:cNvSpPr>
          <p:nvPr/>
        </p:nvSpPr>
        <p:spPr bwMode="auto">
          <a:xfrm>
            <a:off x="7747000" y="2659064"/>
            <a:ext cx="981075" cy="3214688"/>
          </a:xfrm>
          <a:prstGeom prst="rect">
            <a:avLst/>
          </a:prstGeom>
          <a:solidFill>
            <a:srgbClr val="C00000"/>
          </a:solidFill>
          <a:ln w="0">
            <a:solidFill>
              <a:srgbClr val="C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 name="Line 208"/>
          <p:cNvSpPr>
            <a:spLocks noChangeShapeType="1"/>
          </p:cNvSpPr>
          <p:nvPr/>
        </p:nvSpPr>
        <p:spPr bwMode="auto">
          <a:xfrm>
            <a:off x="7015162" y="1333501"/>
            <a:ext cx="0" cy="1984375"/>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 name="Line 209"/>
          <p:cNvSpPr>
            <a:spLocks noChangeShapeType="1"/>
          </p:cNvSpPr>
          <p:nvPr/>
        </p:nvSpPr>
        <p:spPr bwMode="auto">
          <a:xfrm>
            <a:off x="6977062" y="3317876"/>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 name="Line 210"/>
          <p:cNvSpPr>
            <a:spLocks noChangeShapeType="1"/>
          </p:cNvSpPr>
          <p:nvPr/>
        </p:nvSpPr>
        <p:spPr bwMode="auto">
          <a:xfrm>
            <a:off x="6977062" y="1333501"/>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 name="Line 211"/>
          <p:cNvSpPr>
            <a:spLocks noChangeShapeType="1"/>
          </p:cNvSpPr>
          <p:nvPr/>
        </p:nvSpPr>
        <p:spPr bwMode="auto">
          <a:xfrm>
            <a:off x="8234362" y="1776414"/>
            <a:ext cx="0" cy="1763713"/>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 name="Line 212"/>
          <p:cNvSpPr>
            <a:spLocks noChangeShapeType="1"/>
          </p:cNvSpPr>
          <p:nvPr/>
        </p:nvSpPr>
        <p:spPr bwMode="auto">
          <a:xfrm>
            <a:off x="8202612" y="3540126"/>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 name="Line 213"/>
          <p:cNvSpPr>
            <a:spLocks noChangeShapeType="1"/>
          </p:cNvSpPr>
          <p:nvPr/>
        </p:nvSpPr>
        <p:spPr bwMode="auto">
          <a:xfrm>
            <a:off x="8202612" y="1776414"/>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 name="Line 214"/>
          <p:cNvSpPr>
            <a:spLocks noChangeShapeType="1"/>
          </p:cNvSpPr>
          <p:nvPr/>
        </p:nvSpPr>
        <p:spPr bwMode="auto">
          <a:xfrm flipV="1">
            <a:off x="5197475" y="1101726"/>
            <a:ext cx="0" cy="487680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solidFill>
                <a:prstClr val="black"/>
              </a:solidFill>
            </a:endParaRPr>
          </a:p>
        </p:txBody>
      </p:sp>
      <p:sp>
        <p:nvSpPr>
          <p:cNvPr id="218" name="Line 215"/>
          <p:cNvSpPr>
            <a:spLocks noChangeShapeType="1"/>
          </p:cNvSpPr>
          <p:nvPr/>
        </p:nvSpPr>
        <p:spPr bwMode="auto">
          <a:xfrm flipH="1">
            <a:off x="5137150" y="5873751"/>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solidFill>
                <a:prstClr val="black"/>
              </a:solidFill>
            </a:endParaRPr>
          </a:p>
        </p:txBody>
      </p:sp>
      <p:sp>
        <p:nvSpPr>
          <p:cNvPr id="219" name="Rectangle 216"/>
          <p:cNvSpPr>
            <a:spLocks noChangeArrowheads="1"/>
          </p:cNvSpPr>
          <p:nvPr/>
        </p:nvSpPr>
        <p:spPr bwMode="auto">
          <a:xfrm rot="16200000">
            <a:off x="4785496" y="5714435"/>
            <a:ext cx="49693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18000</a:t>
            </a:r>
            <a:endParaRPr lang="en-US" altLang="en-US" sz="1400">
              <a:solidFill>
                <a:prstClr val="black"/>
              </a:solidFill>
            </a:endParaRPr>
          </a:p>
        </p:txBody>
      </p:sp>
      <p:sp>
        <p:nvSpPr>
          <p:cNvPr id="220" name="Line 217"/>
          <p:cNvSpPr>
            <a:spLocks noChangeShapeType="1"/>
          </p:cNvSpPr>
          <p:nvPr/>
        </p:nvSpPr>
        <p:spPr bwMode="auto">
          <a:xfrm flipH="1">
            <a:off x="5137150" y="4710114"/>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solidFill>
                <a:prstClr val="black"/>
              </a:solidFill>
            </a:endParaRPr>
          </a:p>
        </p:txBody>
      </p:sp>
      <p:sp>
        <p:nvSpPr>
          <p:cNvPr id="221" name="Rectangle 218"/>
          <p:cNvSpPr>
            <a:spLocks noChangeArrowheads="1"/>
          </p:cNvSpPr>
          <p:nvPr/>
        </p:nvSpPr>
        <p:spPr bwMode="auto">
          <a:xfrm rot="16200000">
            <a:off x="4785496" y="4549210"/>
            <a:ext cx="49693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19000</a:t>
            </a:r>
            <a:endParaRPr lang="en-US" altLang="en-US" sz="1400">
              <a:solidFill>
                <a:prstClr val="black"/>
              </a:solidFill>
            </a:endParaRPr>
          </a:p>
        </p:txBody>
      </p:sp>
      <p:sp>
        <p:nvSpPr>
          <p:cNvPr id="222" name="Line 219"/>
          <p:cNvSpPr>
            <a:spLocks noChangeShapeType="1"/>
          </p:cNvSpPr>
          <p:nvPr/>
        </p:nvSpPr>
        <p:spPr bwMode="auto">
          <a:xfrm flipH="1">
            <a:off x="5137150" y="3540126"/>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solidFill>
                <a:prstClr val="black"/>
              </a:solidFill>
            </a:endParaRPr>
          </a:p>
        </p:txBody>
      </p:sp>
      <p:sp>
        <p:nvSpPr>
          <p:cNvPr id="223" name="Rectangle 220"/>
          <p:cNvSpPr>
            <a:spLocks noChangeArrowheads="1"/>
          </p:cNvSpPr>
          <p:nvPr/>
        </p:nvSpPr>
        <p:spPr bwMode="auto">
          <a:xfrm rot="16200000">
            <a:off x="4785496" y="3380810"/>
            <a:ext cx="49693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20000</a:t>
            </a:r>
            <a:endParaRPr lang="en-US" altLang="en-US" sz="1400">
              <a:solidFill>
                <a:prstClr val="black"/>
              </a:solidFill>
            </a:endParaRPr>
          </a:p>
        </p:txBody>
      </p:sp>
      <p:sp>
        <p:nvSpPr>
          <p:cNvPr id="224" name="Line 221"/>
          <p:cNvSpPr>
            <a:spLocks noChangeShapeType="1"/>
          </p:cNvSpPr>
          <p:nvPr/>
        </p:nvSpPr>
        <p:spPr bwMode="auto">
          <a:xfrm flipH="1">
            <a:off x="5137150" y="2370139"/>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solidFill>
                <a:prstClr val="black"/>
              </a:solidFill>
            </a:endParaRPr>
          </a:p>
        </p:txBody>
      </p:sp>
      <p:sp>
        <p:nvSpPr>
          <p:cNvPr id="225" name="Rectangle 222"/>
          <p:cNvSpPr>
            <a:spLocks noChangeArrowheads="1"/>
          </p:cNvSpPr>
          <p:nvPr/>
        </p:nvSpPr>
        <p:spPr bwMode="auto">
          <a:xfrm rot="16200000">
            <a:off x="4785496" y="2210823"/>
            <a:ext cx="49693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21000</a:t>
            </a:r>
            <a:endParaRPr lang="en-US" altLang="en-US" sz="1400">
              <a:solidFill>
                <a:prstClr val="black"/>
              </a:solidFill>
            </a:endParaRPr>
          </a:p>
        </p:txBody>
      </p:sp>
      <p:sp>
        <p:nvSpPr>
          <p:cNvPr id="226" name="Line 223"/>
          <p:cNvSpPr>
            <a:spLocks noChangeShapeType="1"/>
          </p:cNvSpPr>
          <p:nvPr/>
        </p:nvSpPr>
        <p:spPr bwMode="auto">
          <a:xfrm flipH="1">
            <a:off x="5137150" y="1206501"/>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a:solidFill>
                <a:prstClr val="black"/>
              </a:solidFill>
            </a:endParaRPr>
          </a:p>
        </p:txBody>
      </p:sp>
      <p:sp>
        <p:nvSpPr>
          <p:cNvPr id="227" name="Rectangle 224"/>
          <p:cNvSpPr>
            <a:spLocks noChangeArrowheads="1"/>
          </p:cNvSpPr>
          <p:nvPr/>
        </p:nvSpPr>
        <p:spPr bwMode="auto">
          <a:xfrm rot="16200000">
            <a:off x="4785496" y="1048773"/>
            <a:ext cx="49693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22000</a:t>
            </a:r>
            <a:endParaRPr lang="en-US" altLang="en-US" sz="1400" dirty="0">
              <a:solidFill>
                <a:prstClr val="black"/>
              </a:solidFill>
            </a:endParaRPr>
          </a:p>
        </p:txBody>
      </p:sp>
      <p:sp>
        <p:nvSpPr>
          <p:cNvPr id="229" name="Line 226"/>
          <p:cNvSpPr>
            <a:spLocks noChangeShapeType="1"/>
          </p:cNvSpPr>
          <p:nvPr/>
        </p:nvSpPr>
        <p:spPr bwMode="auto">
          <a:xfrm>
            <a:off x="5197475" y="5978526"/>
            <a:ext cx="36306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0" name="Line 227"/>
          <p:cNvSpPr>
            <a:spLocks noChangeShapeType="1"/>
          </p:cNvSpPr>
          <p:nvPr/>
        </p:nvSpPr>
        <p:spPr bwMode="auto">
          <a:xfrm>
            <a:off x="5791200"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2" name="Line 229"/>
          <p:cNvSpPr>
            <a:spLocks noChangeShapeType="1"/>
          </p:cNvSpPr>
          <p:nvPr/>
        </p:nvSpPr>
        <p:spPr bwMode="auto">
          <a:xfrm>
            <a:off x="7015162"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4" name="Line 231"/>
          <p:cNvSpPr>
            <a:spLocks noChangeShapeType="1"/>
          </p:cNvSpPr>
          <p:nvPr/>
        </p:nvSpPr>
        <p:spPr bwMode="auto">
          <a:xfrm>
            <a:off x="8234362"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6" name="Rectangle 233"/>
          <p:cNvSpPr>
            <a:spLocks noChangeArrowheads="1"/>
          </p:cNvSpPr>
          <p:nvPr/>
        </p:nvSpPr>
        <p:spPr bwMode="auto">
          <a:xfrm>
            <a:off x="6994525"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a:t>
            </a:r>
            <a:endParaRPr lang="en-US" altLang="en-US">
              <a:solidFill>
                <a:prstClr val="black"/>
              </a:solidFill>
            </a:endParaRPr>
          </a:p>
        </p:txBody>
      </p:sp>
      <p:sp>
        <p:nvSpPr>
          <p:cNvPr id="237" name="Rectangle 234"/>
          <p:cNvSpPr>
            <a:spLocks noChangeArrowheads="1"/>
          </p:cNvSpPr>
          <p:nvPr/>
        </p:nvSpPr>
        <p:spPr bwMode="auto">
          <a:xfrm>
            <a:off x="6988175" y="812801"/>
            <a:ext cx="1603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1E2D53"/>
                </a:solidFill>
              </a:rPr>
              <a:t> </a:t>
            </a:r>
            <a:endParaRPr lang="en-US" altLang="en-US">
              <a:solidFill>
                <a:prstClr val="black"/>
              </a:solidFill>
            </a:endParaRPr>
          </a:p>
        </p:txBody>
      </p:sp>
      <p:sp>
        <p:nvSpPr>
          <p:cNvPr id="241" name="TextBox 240"/>
          <p:cNvSpPr txBox="1"/>
          <p:nvPr/>
        </p:nvSpPr>
        <p:spPr>
          <a:xfrm>
            <a:off x="1174188" y="609600"/>
            <a:ext cx="2903744" cy="338554"/>
          </a:xfrm>
          <a:prstGeom prst="rect">
            <a:avLst/>
          </a:prstGeom>
          <a:noFill/>
        </p:spPr>
        <p:txBody>
          <a:bodyPr wrap="none" rtlCol="0">
            <a:spAutoFit/>
          </a:bodyPr>
          <a:lstStyle/>
          <a:p>
            <a:pPr algn="ctr"/>
            <a:r>
              <a:rPr lang="en-US" sz="1600" b="1" dirty="0">
                <a:solidFill>
                  <a:prstClr val="black"/>
                </a:solidFill>
                <a:latin typeface="Arial" pitchFamily="34" charset="0"/>
                <a:cs typeface="Arial" pitchFamily="34" charset="0"/>
              </a:rPr>
              <a:t>(a) College Attendance (ITT)</a:t>
            </a:r>
          </a:p>
        </p:txBody>
      </p:sp>
      <p:sp>
        <p:nvSpPr>
          <p:cNvPr id="242" name="TextBox 241"/>
          <p:cNvSpPr txBox="1"/>
          <p:nvPr/>
        </p:nvSpPr>
        <p:spPr>
          <a:xfrm>
            <a:off x="5744976" y="609600"/>
            <a:ext cx="2504212" cy="338554"/>
          </a:xfrm>
          <a:prstGeom prst="rect">
            <a:avLst/>
          </a:prstGeom>
          <a:noFill/>
        </p:spPr>
        <p:txBody>
          <a:bodyPr wrap="none" rtlCol="0">
            <a:spAutoFit/>
          </a:bodyPr>
          <a:lstStyle/>
          <a:p>
            <a:pPr algn="ctr"/>
            <a:r>
              <a:rPr lang="en-US" sz="1600" b="1" dirty="0">
                <a:solidFill>
                  <a:prstClr val="black"/>
                </a:solidFill>
                <a:latin typeface="Arial" pitchFamily="34" charset="0"/>
                <a:cs typeface="Arial" pitchFamily="34" charset="0"/>
              </a:rPr>
              <a:t>(b) College Quality (ITT)</a:t>
            </a:r>
          </a:p>
        </p:txBody>
      </p:sp>
      <p:sp>
        <p:nvSpPr>
          <p:cNvPr id="243" name="TextBox 242"/>
          <p:cNvSpPr txBox="1"/>
          <p:nvPr/>
        </p:nvSpPr>
        <p:spPr>
          <a:xfrm>
            <a:off x="-28895" y="115669"/>
            <a:ext cx="9143867" cy="369332"/>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itchFamily="34" charset="0"/>
                <a:cs typeface="Arial" pitchFamily="34" charset="0"/>
              </a:rPr>
              <a:t>Impacts of MTO on Children  </a:t>
            </a:r>
            <a:r>
              <a:rPr lang="en-US" b="1" u="sng" dirty="0">
                <a:solidFill>
                  <a:srgbClr val="1E2D53"/>
                </a:solidFill>
                <a:latin typeface="Arial" pitchFamily="34" charset="0"/>
                <a:cs typeface="Arial" pitchFamily="34" charset="0"/>
              </a:rPr>
              <a:t>Age 13-18</a:t>
            </a:r>
            <a:r>
              <a:rPr lang="en-US" b="1" dirty="0">
                <a:solidFill>
                  <a:srgbClr val="1E2D53"/>
                </a:solidFill>
                <a:latin typeface="Arial" pitchFamily="34" charset="0"/>
                <a:cs typeface="Arial" pitchFamily="34" charset="0"/>
              </a:rPr>
              <a:t> at Random Assignment</a:t>
            </a:r>
          </a:p>
        </p:txBody>
      </p:sp>
      <p:sp>
        <p:nvSpPr>
          <p:cNvPr id="244" name="Rectangle 43"/>
          <p:cNvSpPr>
            <a:spLocks noChangeArrowheads="1"/>
          </p:cNvSpPr>
          <p:nvPr/>
        </p:nvSpPr>
        <p:spPr bwMode="auto">
          <a:xfrm>
            <a:off x="1047750" y="6073776"/>
            <a:ext cx="66043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Control</a:t>
            </a:r>
            <a:endParaRPr lang="en-US" altLang="en-US" sz="1600" dirty="0">
              <a:solidFill>
                <a:prstClr val="black"/>
              </a:solidFill>
            </a:endParaRPr>
          </a:p>
        </p:txBody>
      </p:sp>
      <p:sp>
        <p:nvSpPr>
          <p:cNvPr id="245" name="Rectangle 45"/>
          <p:cNvSpPr>
            <a:spLocks noChangeArrowheads="1"/>
          </p:cNvSpPr>
          <p:nvPr/>
        </p:nvSpPr>
        <p:spPr bwMode="auto">
          <a:xfrm>
            <a:off x="2165188" y="6073776"/>
            <a:ext cx="85440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Section 8</a:t>
            </a:r>
            <a:endParaRPr lang="en-US" altLang="en-US" sz="1600" dirty="0">
              <a:solidFill>
                <a:prstClr val="black"/>
              </a:solidFill>
            </a:endParaRPr>
          </a:p>
        </p:txBody>
      </p:sp>
      <p:sp>
        <p:nvSpPr>
          <p:cNvPr id="246" name="Rectangle 48"/>
          <p:cNvSpPr>
            <a:spLocks noChangeArrowheads="1"/>
          </p:cNvSpPr>
          <p:nvPr/>
        </p:nvSpPr>
        <p:spPr bwMode="auto">
          <a:xfrm>
            <a:off x="2571751"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rPr>
              <a:t> </a:t>
            </a:r>
            <a:endParaRPr lang="en-US" altLang="en-US">
              <a:solidFill>
                <a:prstClr val="black"/>
              </a:solidFill>
            </a:endParaRPr>
          </a:p>
        </p:txBody>
      </p:sp>
      <p:sp>
        <p:nvSpPr>
          <p:cNvPr id="247" name="Rectangle 86"/>
          <p:cNvSpPr>
            <a:spLocks noChangeArrowheads="1"/>
          </p:cNvSpPr>
          <p:nvPr/>
        </p:nvSpPr>
        <p:spPr bwMode="auto">
          <a:xfrm>
            <a:off x="5464951" y="6073776"/>
            <a:ext cx="66043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Control</a:t>
            </a:r>
            <a:endParaRPr lang="en-US" altLang="en-US" sz="1600" dirty="0">
              <a:solidFill>
                <a:prstClr val="black"/>
              </a:solidFill>
            </a:endParaRPr>
          </a:p>
        </p:txBody>
      </p:sp>
      <p:sp>
        <p:nvSpPr>
          <p:cNvPr id="248" name="Rectangle 88"/>
          <p:cNvSpPr>
            <a:spLocks noChangeArrowheads="1"/>
          </p:cNvSpPr>
          <p:nvPr/>
        </p:nvSpPr>
        <p:spPr bwMode="auto">
          <a:xfrm>
            <a:off x="6597488" y="6073776"/>
            <a:ext cx="85440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Section 8</a:t>
            </a:r>
            <a:endParaRPr lang="en-US" altLang="en-US" sz="1600" dirty="0">
              <a:solidFill>
                <a:prstClr val="black"/>
              </a:solidFill>
            </a:endParaRPr>
          </a:p>
        </p:txBody>
      </p:sp>
      <p:sp>
        <p:nvSpPr>
          <p:cNvPr id="249" name="Rectangle 91"/>
          <p:cNvSpPr>
            <a:spLocks noChangeArrowheads="1"/>
          </p:cNvSpPr>
          <p:nvPr/>
        </p:nvSpPr>
        <p:spPr bwMode="auto">
          <a:xfrm>
            <a:off x="6994526"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rPr>
              <a:t> </a:t>
            </a:r>
            <a:endParaRPr lang="en-US" altLang="en-US">
              <a:solidFill>
                <a:prstClr val="black"/>
              </a:solidFill>
            </a:endParaRPr>
          </a:p>
        </p:txBody>
      </p:sp>
      <p:sp>
        <p:nvSpPr>
          <p:cNvPr id="250" name="Rectangle 38"/>
          <p:cNvSpPr>
            <a:spLocks noChangeArrowheads="1"/>
          </p:cNvSpPr>
          <p:nvPr/>
        </p:nvSpPr>
        <p:spPr bwMode="auto">
          <a:xfrm>
            <a:off x="3187381" y="6073776"/>
            <a:ext cx="125354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Experimental </a:t>
            </a:r>
          </a:p>
          <a:p>
            <a:pPr algn="ctr"/>
            <a:r>
              <a:rPr lang="en-US" altLang="en-US" sz="1600" dirty="0">
                <a:solidFill>
                  <a:srgbClr val="000000"/>
                </a:solidFill>
              </a:rPr>
              <a:t>Voucher</a:t>
            </a:r>
            <a:endParaRPr lang="en-US" altLang="en-US" sz="1600" dirty="0">
              <a:solidFill>
                <a:prstClr val="black"/>
              </a:solidFill>
            </a:endParaRPr>
          </a:p>
        </p:txBody>
      </p:sp>
      <p:sp>
        <p:nvSpPr>
          <p:cNvPr id="251" name="Rectangle 193"/>
          <p:cNvSpPr>
            <a:spLocks noChangeArrowheads="1"/>
          </p:cNvSpPr>
          <p:nvPr/>
        </p:nvSpPr>
        <p:spPr bwMode="auto">
          <a:xfrm>
            <a:off x="7616320" y="6073777"/>
            <a:ext cx="125354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dirty="0">
                <a:solidFill>
                  <a:srgbClr val="000000"/>
                </a:solidFill>
              </a:rPr>
              <a:t>Experimental </a:t>
            </a:r>
          </a:p>
          <a:p>
            <a:pPr algn="ctr"/>
            <a:r>
              <a:rPr lang="en-US" altLang="en-US" sz="1600" dirty="0">
                <a:solidFill>
                  <a:srgbClr val="000000"/>
                </a:solidFill>
              </a:rPr>
              <a:t>Voucher</a:t>
            </a:r>
            <a:endParaRPr lang="en-US" altLang="en-US" sz="1600" dirty="0">
              <a:solidFill>
                <a:prstClr val="black"/>
              </a:solidFill>
            </a:endParaRPr>
          </a:p>
        </p:txBody>
      </p:sp>
      <p:sp>
        <p:nvSpPr>
          <p:cNvPr id="252" name="TextBox 251"/>
          <p:cNvSpPr txBox="1"/>
          <p:nvPr/>
        </p:nvSpPr>
        <p:spPr>
          <a:xfrm>
            <a:off x="885825" y="4690646"/>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15.6%</a:t>
            </a:r>
          </a:p>
        </p:txBody>
      </p:sp>
      <p:sp>
        <p:nvSpPr>
          <p:cNvPr id="253" name="TextBox 252"/>
          <p:cNvSpPr txBox="1"/>
          <p:nvPr/>
        </p:nvSpPr>
        <p:spPr>
          <a:xfrm>
            <a:off x="2117804" y="4686700"/>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12.6%</a:t>
            </a:r>
          </a:p>
        </p:txBody>
      </p:sp>
      <p:sp>
        <p:nvSpPr>
          <p:cNvPr id="254" name="TextBox 253"/>
          <p:cNvSpPr txBox="1"/>
          <p:nvPr/>
        </p:nvSpPr>
        <p:spPr>
          <a:xfrm>
            <a:off x="3337004" y="4685900"/>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11.4%</a:t>
            </a:r>
          </a:p>
        </p:txBody>
      </p:sp>
      <p:sp>
        <p:nvSpPr>
          <p:cNvPr id="255" name="TextBox 254"/>
          <p:cNvSpPr txBox="1"/>
          <p:nvPr/>
        </p:nvSpPr>
        <p:spPr>
          <a:xfrm>
            <a:off x="3314699" y="5029200"/>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0.013 </a:t>
            </a:r>
          </a:p>
        </p:txBody>
      </p:sp>
      <p:sp>
        <p:nvSpPr>
          <p:cNvPr id="256" name="TextBox 255"/>
          <p:cNvSpPr txBox="1"/>
          <p:nvPr/>
        </p:nvSpPr>
        <p:spPr>
          <a:xfrm>
            <a:off x="2057400" y="5029200"/>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0.091 </a:t>
            </a:r>
          </a:p>
        </p:txBody>
      </p:sp>
      <p:sp>
        <p:nvSpPr>
          <p:cNvPr id="257" name="TextBox 256"/>
          <p:cNvSpPr txBox="1"/>
          <p:nvPr/>
        </p:nvSpPr>
        <p:spPr>
          <a:xfrm>
            <a:off x="5309079" y="4685900"/>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$21,638</a:t>
            </a:r>
          </a:p>
        </p:txBody>
      </p:sp>
      <p:sp>
        <p:nvSpPr>
          <p:cNvPr id="258" name="TextBox 257"/>
          <p:cNvSpPr txBox="1"/>
          <p:nvPr/>
        </p:nvSpPr>
        <p:spPr>
          <a:xfrm>
            <a:off x="6528279" y="4685900"/>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$21,041</a:t>
            </a:r>
          </a:p>
        </p:txBody>
      </p:sp>
      <p:sp>
        <p:nvSpPr>
          <p:cNvPr id="259" name="TextBox 258"/>
          <p:cNvSpPr txBox="1"/>
          <p:nvPr/>
        </p:nvSpPr>
        <p:spPr>
          <a:xfrm>
            <a:off x="7756304" y="4690646"/>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$20,755</a:t>
            </a:r>
          </a:p>
        </p:txBody>
      </p:sp>
      <p:sp>
        <p:nvSpPr>
          <p:cNvPr id="260" name="TextBox 259"/>
          <p:cNvSpPr txBox="1"/>
          <p:nvPr/>
        </p:nvSpPr>
        <p:spPr>
          <a:xfrm>
            <a:off x="6505574" y="5033546"/>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0.168 </a:t>
            </a:r>
          </a:p>
        </p:txBody>
      </p:sp>
      <p:sp>
        <p:nvSpPr>
          <p:cNvPr id="261" name="TextBox 260"/>
          <p:cNvSpPr txBox="1"/>
          <p:nvPr/>
        </p:nvSpPr>
        <p:spPr>
          <a:xfrm>
            <a:off x="7734299" y="5029200"/>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0.022</a:t>
            </a:r>
          </a:p>
        </p:txBody>
      </p:sp>
      <p:sp>
        <p:nvSpPr>
          <p:cNvPr id="262" name="Rectangle 34"/>
          <p:cNvSpPr>
            <a:spLocks noChangeArrowheads="1"/>
          </p:cNvSpPr>
          <p:nvPr/>
        </p:nvSpPr>
        <p:spPr bwMode="auto">
          <a:xfrm rot="16200000">
            <a:off x="-1313641" y="3355897"/>
            <a:ext cx="330673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College Attendance, Ages 18-20 (%)</a:t>
            </a:r>
            <a:endParaRPr lang="en-US" altLang="en-US" sz="1600" dirty="0">
              <a:solidFill>
                <a:prstClr val="black"/>
              </a:solidFill>
            </a:endParaRPr>
          </a:p>
        </p:txBody>
      </p:sp>
      <p:sp>
        <p:nvSpPr>
          <p:cNvPr id="263" name="Rectangle 68"/>
          <p:cNvSpPr>
            <a:spLocks noChangeArrowheads="1"/>
          </p:cNvSpPr>
          <p:nvPr/>
        </p:nvSpPr>
        <p:spPr bwMode="auto">
          <a:xfrm rot="16200000">
            <a:off x="3056620" y="3352722"/>
            <a:ext cx="340541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Mean College Quality, Ages 18-20 ($)</a:t>
            </a:r>
            <a:endParaRPr lang="en-US" altLang="en-US" sz="1600" dirty="0">
              <a:solidFill>
                <a:prstClr val="black"/>
              </a:solidFill>
            </a:endParaRPr>
          </a:p>
        </p:txBody>
      </p:sp>
    </p:spTree>
    <p:extLst>
      <p:ext uri="{BB962C8B-B14F-4D97-AF65-F5344CB8AC3E}">
        <p14:creationId xmlns:p14="http://schemas.microsoft.com/office/powerpoint/2010/main" val="1157376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9"/>
          <p:cNvSpPr>
            <a:spLocks noChangeShapeType="1"/>
          </p:cNvSpPr>
          <p:nvPr/>
        </p:nvSpPr>
        <p:spPr bwMode="auto">
          <a:xfrm>
            <a:off x="776288" y="4941888"/>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Line 10"/>
          <p:cNvSpPr>
            <a:spLocks noChangeShapeType="1"/>
          </p:cNvSpPr>
          <p:nvPr/>
        </p:nvSpPr>
        <p:spPr bwMode="auto">
          <a:xfrm>
            <a:off x="776288" y="4005263"/>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Line 11"/>
          <p:cNvSpPr>
            <a:spLocks noChangeShapeType="1"/>
          </p:cNvSpPr>
          <p:nvPr/>
        </p:nvSpPr>
        <p:spPr bwMode="auto">
          <a:xfrm>
            <a:off x="776288" y="3074988"/>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Line 12"/>
          <p:cNvSpPr>
            <a:spLocks noChangeShapeType="1"/>
          </p:cNvSpPr>
          <p:nvPr/>
        </p:nvSpPr>
        <p:spPr bwMode="auto">
          <a:xfrm>
            <a:off x="776288" y="2136776"/>
            <a:ext cx="3629025"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Rectangle 13"/>
          <p:cNvSpPr>
            <a:spLocks noChangeArrowheads="1"/>
          </p:cNvSpPr>
          <p:nvPr/>
        </p:nvSpPr>
        <p:spPr bwMode="auto">
          <a:xfrm>
            <a:off x="881063" y="1860551"/>
            <a:ext cx="974725" cy="4013200"/>
          </a:xfrm>
          <a:prstGeom prst="rect">
            <a:avLst/>
          </a:prstGeom>
          <a:solidFill>
            <a:schemeClr val="bg1">
              <a:lumMod val="50000"/>
            </a:schemeClr>
          </a:solidFill>
          <a:ln w="0">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Rectangle 14"/>
          <p:cNvSpPr>
            <a:spLocks noChangeArrowheads="1"/>
          </p:cNvSpPr>
          <p:nvPr/>
        </p:nvSpPr>
        <p:spPr bwMode="auto">
          <a:xfrm>
            <a:off x="2100263" y="2292351"/>
            <a:ext cx="981075" cy="3581400"/>
          </a:xfrm>
          <a:prstGeom prst="rect">
            <a:avLst/>
          </a:prstGeom>
          <a:solidFill>
            <a:schemeClr val="accent1">
              <a:lumMod val="75000"/>
            </a:schemeClr>
          </a:solidFill>
          <a:ln w="0">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Rectangle 15"/>
          <p:cNvSpPr>
            <a:spLocks noChangeArrowheads="1"/>
          </p:cNvSpPr>
          <p:nvPr/>
        </p:nvSpPr>
        <p:spPr bwMode="auto">
          <a:xfrm>
            <a:off x="3325813" y="2103438"/>
            <a:ext cx="979488" cy="3770313"/>
          </a:xfrm>
          <a:prstGeom prst="rect">
            <a:avLst/>
          </a:prstGeom>
          <a:solidFill>
            <a:srgbClr val="C00000"/>
          </a:solidFill>
          <a:ln w="0">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Line 16"/>
          <p:cNvSpPr>
            <a:spLocks noChangeShapeType="1"/>
          </p:cNvSpPr>
          <p:nvPr/>
        </p:nvSpPr>
        <p:spPr bwMode="auto">
          <a:xfrm>
            <a:off x="2593975" y="1655763"/>
            <a:ext cx="0" cy="1274763"/>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Line 17"/>
          <p:cNvSpPr>
            <a:spLocks noChangeShapeType="1"/>
          </p:cNvSpPr>
          <p:nvPr/>
        </p:nvSpPr>
        <p:spPr bwMode="auto">
          <a:xfrm>
            <a:off x="2554288" y="2930526"/>
            <a:ext cx="73025"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Line 18"/>
          <p:cNvSpPr>
            <a:spLocks noChangeShapeType="1"/>
          </p:cNvSpPr>
          <p:nvPr/>
        </p:nvSpPr>
        <p:spPr bwMode="auto">
          <a:xfrm>
            <a:off x="2554288" y="1655763"/>
            <a:ext cx="73025"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Line 19"/>
          <p:cNvSpPr>
            <a:spLocks noChangeShapeType="1"/>
          </p:cNvSpPr>
          <p:nvPr/>
        </p:nvSpPr>
        <p:spPr bwMode="auto">
          <a:xfrm>
            <a:off x="3813175" y="1516063"/>
            <a:ext cx="0" cy="1176338"/>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Line 20"/>
          <p:cNvSpPr>
            <a:spLocks noChangeShapeType="1"/>
          </p:cNvSpPr>
          <p:nvPr/>
        </p:nvSpPr>
        <p:spPr bwMode="auto">
          <a:xfrm>
            <a:off x="3779838" y="2692401"/>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Line 21"/>
          <p:cNvSpPr>
            <a:spLocks noChangeShapeType="1"/>
          </p:cNvSpPr>
          <p:nvPr/>
        </p:nvSpPr>
        <p:spPr bwMode="auto">
          <a:xfrm>
            <a:off x="3779838" y="1516063"/>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Line 22"/>
          <p:cNvSpPr>
            <a:spLocks noChangeShapeType="1"/>
          </p:cNvSpPr>
          <p:nvPr/>
        </p:nvSpPr>
        <p:spPr bwMode="auto">
          <a:xfrm flipV="1">
            <a:off x="776288" y="1101726"/>
            <a:ext cx="0" cy="487680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Line 23"/>
          <p:cNvSpPr>
            <a:spLocks noChangeShapeType="1"/>
          </p:cNvSpPr>
          <p:nvPr/>
        </p:nvSpPr>
        <p:spPr bwMode="auto">
          <a:xfrm flipH="1">
            <a:off x="714375" y="5873751"/>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Rectangle 24"/>
          <p:cNvSpPr>
            <a:spLocks noChangeArrowheads="1"/>
          </p:cNvSpPr>
          <p:nvPr/>
        </p:nvSpPr>
        <p:spPr bwMode="auto">
          <a:xfrm rot="16200000">
            <a:off x="510214" y="5723959"/>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15</a:t>
            </a:r>
            <a:endParaRPr lang="en-US" altLang="en-US" sz="1400">
              <a:solidFill>
                <a:prstClr val="black"/>
              </a:solidFill>
            </a:endParaRPr>
          </a:p>
        </p:txBody>
      </p:sp>
      <p:sp>
        <p:nvSpPr>
          <p:cNvPr id="27" name="Line 25"/>
          <p:cNvSpPr>
            <a:spLocks noChangeShapeType="1"/>
          </p:cNvSpPr>
          <p:nvPr/>
        </p:nvSpPr>
        <p:spPr bwMode="auto">
          <a:xfrm flipH="1">
            <a:off x="714375" y="4941888"/>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Rectangle 26"/>
          <p:cNvSpPr>
            <a:spLocks noChangeArrowheads="1"/>
          </p:cNvSpPr>
          <p:nvPr/>
        </p:nvSpPr>
        <p:spPr bwMode="auto">
          <a:xfrm rot="16200000">
            <a:off x="510214" y="4792097"/>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17</a:t>
            </a:r>
            <a:endParaRPr lang="en-US" altLang="en-US" sz="1400">
              <a:solidFill>
                <a:prstClr val="black"/>
              </a:solidFill>
            </a:endParaRPr>
          </a:p>
        </p:txBody>
      </p:sp>
      <p:sp>
        <p:nvSpPr>
          <p:cNvPr id="29" name="Line 27"/>
          <p:cNvSpPr>
            <a:spLocks noChangeShapeType="1"/>
          </p:cNvSpPr>
          <p:nvPr/>
        </p:nvSpPr>
        <p:spPr bwMode="auto">
          <a:xfrm flipH="1">
            <a:off x="714375" y="4005263"/>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Rectangle 28"/>
          <p:cNvSpPr>
            <a:spLocks noChangeArrowheads="1"/>
          </p:cNvSpPr>
          <p:nvPr/>
        </p:nvSpPr>
        <p:spPr bwMode="auto">
          <a:xfrm rot="16200000">
            <a:off x="510214" y="3855472"/>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19</a:t>
            </a:r>
            <a:endParaRPr lang="en-US" altLang="en-US" sz="1400">
              <a:solidFill>
                <a:prstClr val="black"/>
              </a:solidFill>
            </a:endParaRPr>
          </a:p>
        </p:txBody>
      </p:sp>
      <p:sp>
        <p:nvSpPr>
          <p:cNvPr id="31" name="Line 29"/>
          <p:cNvSpPr>
            <a:spLocks noChangeShapeType="1"/>
          </p:cNvSpPr>
          <p:nvPr/>
        </p:nvSpPr>
        <p:spPr bwMode="auto">
          <a:xfrm flipH="1">
            <a:off x="714375" y="3074988"/>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30"/>
          <p:cNvSpPr>
            <a:spLocks noChangeArrowheads="1"/>
          </p:cNvSpPr>
          <p:nvPr/>
        </p:nvSpPr>
        <p:spPr bwMode="auto">
          <a:xfrm rot="16200000">
            <a:off x="510214" y="2923609"/>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21</a:t>
            </a:r>
            <a:endParaRPr lang="en-US" altLang="en-US" sz="1400">
              <a:solidFill>
                <a:prstClr val="black"/>
              </a:solidFill>
            </a:endParaRPr>
          </a:p>
        </p:txBody>
      </p:sp>
      <p:sp>
        <p:nvSpPr>
          <p:cNvPr id="33" name="Line 31"/>
          <p:cNvSpPr>
            <a:spLocks noChangeShapeType="1"/>
          </p:cNvSpPr>
          <p:nvPr/>
        </p:nvSpPr>
        <p:spPr bwMode="auto">
          <a:xfrm flipH="1">
            <a:off x="714375" y="2136776"/>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32"/>
          <p:cNvSpPr>
            <a:spLocks noChangeArrowheads="1"/>
          </p:cNvSpPr>
          <p:nvPr/>
        </p:nvSpPr>
        <p:spPr bwMode="auto">
          <a:xfrm rot="16200000">
            <a:off x="510214" y="1986984"/>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dirty="0">
                <a:solidFill>
                  <a:srgbClr val="000000"/>
                </a:solidFill>
              </a:rPr>
              <a:t>23</a:t>
            </a:r>
            <a:endParaRPr lang="en-US" altLang="en-US" sz="1400" dirty="0">
              <a:solidFill>
                <a:prstClr val="black"/>
              </a:solidFill>
            </a:endParaRPr>
          </a:p>
        </p:txBody>
      </p:sp>
      <p:sp>
        <p:nvSpPr>
          <p:cNvPr id="35" name="Line 33"/>
          <p:cNvSpPr>
            <a:spLocks noChangeShapeType="1"/>
          </p:cNvSpPr>
          <p:nvPr/>
        </p:nvSpPr>
        <p:spPr bwMode="auto">
          <a:xfrm flipH="1">
            <a:off x="714375" y="1206501"/>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34"/>
          <p:cNvSpPr>
            <a:spLocks noChangeArrowheads="1"/>
          </p:cNvSpPr>
          <p:nvPr/>
        </p:nvSpPr>
        <p:spPr bwMode="auto">
          <a:xfrm rot="16200000">
            <a:off x="511802" y="1056709"/>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dirty="0">
                <a:solidFill>
                  <a:srgbClr val="000000"/>
                </a:solidFill>
              </a:rPr>
              <a:t>25</a:t>
            </a:r>
            <a:endParaRPr lang="en-US" altLang="en-US" sz="1400" dirty="0">
              <a:solidFill>
                <a:prstClr val="black"/>
              </a:solidFill>
            </a:endParaRPr>
          </a:p>
        </p:txBody>
      </p:sp>
      <p:sp>
        <p:nvSpPr>
          <p:cNvPr id="37" name="Rectangle 35"/>
          <p:cNvSpPr>
            <a:spLocks noChangeArrowheads="1"/>
          </p:cNvSpPr>
          <p:nvPr/>
        </p:nvSpPr>
        <p:spPr bwMode="auto">
          <a:xfrm rot="16200000">
            <a:off x="-693464" y="3362246"/>
            <a:ext cx="207749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 Zip Poverty Share (%)</a:t>
            </a:r>
            <a:endParaRPr lang="en-US" altLang="en-US" sz="1600" dirty="0">
              <a:solidFill>
                <a:prstClr val="black"/>
              </a:solidFill>
            </a:endParaRPr>
          </a:p>
        </p:txBody>
      </p:sp>
      <p:sp>
        <p:nvSpPr>
          <p:cNvPr id="38" name="Line 36"/>
          <p:cNvSpPr>
            <a:spLocks noChangeShapeType="1"/>
          </p:cNvSpPr>
          <p:nvPr/>
        </p:nvSpPr>
        <p:spPr bwMode="auto">
          <a:xfrm>
            <a:off x="776288" y="5978526"/>
            <a:ext cx="36290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Line 37"/>
          <p:cNvSpPr>
            <a:spLocks noChangeShapeType="1"/>
          </p:cNvSpPr>
          <p:nvPr/>
        </p:nvSpPr>
        <p:spPr bwMode="auto">
          <a:xfrm>
            <a:off x="1368425"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Line 39"/>
          <p:cNvSpPr>
            <a:spLocks noChangeShapeType="1"/>
          </p:cNvSpPr>
          <p:nvPr/>
        </p:nvSpPr>
        <p:spPr bwMode="auto">
          <a:xfrm>
            <a:off x="2593975"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Line 41"/>
          <p:cNvSpPr>
            <a:spLocks noChangeShapeType="1"/>
          </p:cNvSpPr>
          <p:nvPr/>
        </p:nvSpPr>
        <p:spPr bwMode="auto">
          <a:xfrm>
            <a:off x="3813175"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Rectangle 44"/>
          <p:cNvSpPr>
            <a:spLocks noChangeArrowheads="1"/>
          </p:cNvSpPr>
          <p:nvPr/>
        </p:nvSpPr>
        <p:spPr bwMode="auto">
          <a:xfrm>
            <a:off x="2565400" y="812801"/>
            <a:ext cx="1603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1E2D53"/>
                </a:solidFill>
              </a:rPr>
              <a:t> </a:t>
            </a:r>
            <a:endParaRPr lang="en-US" altLang="en-US">
              <a:solidFill>
                <a:prstClr val="black"/>
              </a:solidFill>
            </a:endParaRPr>
          </a:p>
        </p:txBody>
      </p:sp>
      <p:sp>
        <p:nvSpPr>
          <p:cNvPr id="49" name="Line 47"/>
          <p:cNvSpPr>
            <a:spLocks noChangeShapeType="1"/>
          </p:cNvSpPr>
          <p:nvPr/>
        </p:nvSpPr>
        <p:spPr bwMode="auto">
          <a:xfrm>
            <a:off x="5197476" y="5873751"/>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Line 48"/>
          <p:cNvSpPr>
            <a:spLocks noChangeShapeType="1"/>
          </p:cNvSpPr>
          <p:nvPr/>
        </p:nvSpPr>
        <p:spPr bwMode="auto">
          <a:xfrm>
            <a:off x="5197476" y="4814888"/>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Line 49"/>
          <p:cNvSpPr>
            <a:spLocks noChangeShapeType="1"/>
          </p:cNvSpPr>
          <p:nvPr/>
        </p:nvSpPr>
        <p:spPr bwMode="auto">
          <a:xfrm>
            <a:off x="5197476" y="3751263"/>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Line 50"/>
          <p:cNvSpPr>
            <a:spLocks noChangeShapeType="1"/>
          </p:cNvSpPr>
          <p:nvPr/>
        </p:nvSpPr>
        <p:spPr bwMode="auto">
          <a:xfrm>
            <a:off x="5197476" y="2692401"/>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Line 51"/>
          <p:cNvSpPr>
            <a:spLocks noChangeShapeType="1"/>
          </p:cNvSpPr>
          <p:nvPr/>
        </p:nvSpPr>
        <p:spPr bwMode="auto">
          <a:xfrm>
            <a:off x="5197476" y="1627188"/>
            <a:ext cx="3630613"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Rectangle 52"/>
          <p:cNvSpPr>
            <a:spLocks noChangeArrowheads="1"/>
          </p:cNvSpPr>
          <p:nvPr/>
        </p:nvSpPr>
        <p:spPr bwMode="auto">
          <a:xfrm>
            <a:off x="5303838" y="2359026"/>
            <a:ext cx="974725" cy="3514725"/>
          </a:xfrm>
          <a:prstGeom prst="rect">
            <a:avLst/>
          </a:prstGeom>
          <a:solidFill>
            <a:schemeClr val="bg1">
              <a:lumMod val="50000"/>
            </a:schemeClr>
          </a:solidFill>
          <a:ln w="0">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Rectangle 53"/>
          <p:cNvSpPr>
            <a:spLocks noChangeArrowheads="1"/>
          </p:cNvSpPr>
          <p:nvPr/>
        </p:nvSpPr>
        <p:spPr bwMode="auto">
          <a:xfrm>
            <a:off x="6527801" y="2420938"/>
            <a:ext cx="976313" cy="3452813"/>
          </a:xfrm>
          <a:prstGeom prst="rect">
            <a:avLst/>
          </a:prstGeom>
          <a:solidFill>
            <a:schemeClr val="accent1">
              <a:lumMod val="75000"/>
            </a:schemeClr>
          </a:solidFill>
          <a:ln w="0">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Rectangle 54"/>
          <p:cNvSpPr>
            <a:spLocks noChangeArrowheads="1"/>
          </p:cNvSpPr>
          <p:nvPr/>
        </p:nvSpPr>
        <p:spPr bwMode="auto">
          <a:xfrm>
            <a:off x="7747001" y="1998663"/>
            <a:ext cx="981075" cy="3875088"/>
          </a:xfrm>
          <a:prstGeom prst="rect">
            <a:avLst/>
          </a:prstGeom>
          <a:solidFill>
            <a:srgbClr val="C00000"/>
          </a:solidFill>
          <a:ln w="0">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Line 55"/>
          <p:cNvSpPr>
            <a:spLocks noChangeShapeType="1"/>
          </p:cNvSpPr>
          <p:nvPr/>
        </p:nvSpPr>
        <p:spPr bwMode="auto">
          <a:xfrm>
            <a:off x="7015163" y="1787526"/>
            <a:ext cx="0" cy="1265238"/>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Line 56"/>
          <p:cNvSpPr>
            <a:spLocks noChangeShapeType="1"/>
          </p:cNvSpPr>
          <p:nvPr/>
        </p:nvSpPr>
        <p:spPr bwMode="auto">
          <a:xfrm>
            <a:off x="6977063" y="3052763"/>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Line 57"/>
          <p:cNvSpPr>
            <a:spLocks noChangeShapeType="1"/>
          </p:cNvSpPr>
          <p:nvPr/>
        </p:nvSpPr>
        <p:spPr bwMode="auto">
          <a:xfrm>
            <a:off x="6977063" y="1787526"/>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Line 58"/>
          <p:cNvSpPr>
            <a:spLocks noChangeShapeType="1"/>
          </p:cNvSpPr>
          <p:nvPr/>
        </p:nvSpPr>
        <p:spPr bwMode="auto">
          <a:xfrm>
            <a:off x="8234363" y="1395413"/>
            <a:ext cx="0" cy="1208088"/>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Line 59"/>
          <p:cNvSpPr>
            <a:spLocks noChangeShapeType="1"/>
          </p:cNvSpPr>
          <p:nvPr/>
        </p:nvSpPr>
        <p:spPr bwMode="auto">
          <a:xfrm>
            <a:off x="8202613" y="2603501"/>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Line 60"/>
          <p:cNvSpPr>
            <a:spLocks noChangeShapeType="1"/>
          </p:cNvSpPr>
          <p:nvPr/>
        </p:nvSpPr>
        <p:spPr bwMode="auto">
          <a:xfrm>
            <a:off x="8202613" y="1395413"/>
            <a:ext cx="71438" cy="0"/>
          </a:xfrm>
          <a:prstGeom prst="line">
            <a:avLst/>
          </a:prstGeom>
          <a:noFill/>
          <a:ln w="15875">
            <a:solidFill>
              <a:srgbClr val="303030"/>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Line 61"/>
          <p:cNvSpPr>
            <a:spLocks noChangeShapeType="1"/>
          </p:cNvSpPr>
          <p:nvPr/>
        </p:nvSpPr>
        <p:spPr bwMode="auto">
          <a:xfrm flipV="1">
            <a:off x="5197476" y="1101726"/>
            <a:ext cx="0" cy="487680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 name="Line 62"/>
          <p:cNvSpPr>
            <a:spLocks noChangeShapeType="1"/>
          </p:cNvSpPr>
          <p:nvPr/>
        </p:nvSpPr>
        <p:spPr bwMode="auto">
          <a:xfrm flipH="1">
            <a:off x="5137151" y="5873751"/>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 name="Rectangle 63"/>
          <p:cNvSpPr>
            <a:spLocks noChangeArrowheads="1"/>
          </p:cNvSpPr>
          <p:nvPr/>
        </p:nvSpPr>
        <p:spPr bwMode="auto">
          <a:xfrm rot="16200000">
            <a:off x="4983477" y="5725547"/>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0</a:t>
            </a:r>
            <a:endParaRPr lang="en-US" altLang="en-US" sz="1400">
              <a:solidFill>
                <a:prstClr val="black"/>
              </a:solidFill>
            </a:endParaRPr>
          </a:p>
        </p:txBody>
      </p:sp>
      <p:sp>
        <p:nvSpPr>
          <p:cNvPr id="66" name="Line 64"/>
          <p:cNvSpPr>
            <a:spLocks noChangeShapeType="1"/>
          </p:cNvSpPr>
          <p:nvPr/>
        </p:nvSpPr>
        <p:spPr bwMode="auto">
          <a:xfrm flipH="1">
            <a:off x="5137151" y="4814888"/>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 name="Rectangle 65"/>
          <p:cNvSpPr>
            <a:spLocks noChangeArrowheads="1"/>
          </p:cNvSpPr>
          <p:nvPr/>
        </p:nvSpPr>
        <p:spPr bwMode="auto">
          <a:xfrm rot="16200000">
            <a:off x="4859243" y="4660334"/>
            <a:ext cx="34785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12.5</a:t>
            </a:r>
            <a:endParaRPr lang="en-US" altLang="en-US" sz="1400">
              <a:solidFill>
                <a:prstClr val="black"/>
              </a:solidFill>
            </a:endParaRPr>
          </a:p>
        </p:txBody>
      </p:sp>
      <p:sp>
        <p:nvSpPr>
          <p:cNvPr id="68" name="Line 66"/>
          <p:cNvSpPr>
            <a:spLocks noChangeShapeType="1"/>
          </p:cNvSpPr>
          <p:nvPr/>
        </p:nvSpPr>
        <p:spPr bwMode="auto">
          <a:xfrm flipH="1">
            <a:off x="5137151" y="3751263"/>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Rectangle 67"/>
          <p:cNvSpPr>
            <a:spLocks noChangeArrowheads="1"/>
          </p:cNvSpPr>
          <p:nvPr/>
        </p:nvSpPr>
        <p:spPr bwMode="auto">
          <a:xfrm rot="16200000">
            <a:off x="4934577" y="3598297"/>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25</a:t>
            </a:r>
            <a:endParaRPr lang="en-US" altLang="en-US" sz="1400">
              <a:solidFill>
                <a:prstClr val="black"/>
              </a:solidFill>
            </a:endParaRPr>
          </a:p>
        </p:txBody>
      </p:sp>
      <p:sp>
        <p:nvSpPr>
          <p:cNvPr id="70" name="Line 68"/>
          <p:cNvSpPr>
            <a:spLocks noChangeShapeType="1"/>
          </p:cNvSpPr>
          <p:nvPr/>
        </p:nvSpPr>
        <p:spPr bwMode="auto">
          <a:xfrm flipH="1">
            <a:off x="5137151" y="2692401"/>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1" name="Rectangle 69"/>
          <p:cNvSpPr>
            <a:spLocks noChangeArrowheads="1"/>
          </p:cNvSpPr>
          <p:nvPr/>
        </p:nvSpPr>
        <p:spPr bwMode="auto">
          <a:xfrm rot="16200000">
            <a:off x="4859243" y="2536259"/>
            <a:ext cx="34785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37.5</a:t>
            </a:r>
            <a:endParaRPr lang="en-US" altLang="en-US" sz="1400">
              <a:solidFill>
                <a:prstClr val="black"/>
              </a:solidFill>
            </a:endParaRPr>
          </a:p>
        </p:txBody>
      </p:sp>
      <p:sp>
        <p:nvSpPr>
          <p:cNvPr id="72" name="Line 70"/>
          <p:cNvSpPr>
            <a:spLocks noChangeShapeType="1"/>
          </p:cNvSpPr>
          <p:nvPr/>
        </p:nvSpPr>
        <p:spPr bwMode="auto">
          <a:xfrm flipH="1">
            <a:off x="5137151" y="1627188"/>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Rectangle 71"/>
          <p:cNvSpPr>
            <a:spLocks noChangeArrowheads="1"/>
          </p:cNvSpPr>
          <p:nvPr/>
        </p:nvSpPr>
        <p:spPr bwMode="auto">
          <a:xfrm rot="16200000">
            <a:off x="4934577" y="1475809"/>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50</a:t>
            </a:r>
            <a:endParaRPr lang="en-US" altLang="en-US" sz="1400">
              <a:solidFill>
                <a:prstClr val="black"/>
              </a:solidFill>
            </a:endParaRPr>
          </a:p>
        </p:txBody>
      </p:sp>
      <p:sp>
        <p:nvSpPr>
          <p:cNvPr id="74" name="Rectangle 72"/>
          <p:cNvSpPr>
            <a:spLocks noChangeArrowheads="1"/>
          </p:cNvSpPr>
          <p:nvPr/>
        </p:nvSpPr>
        <p:spPr bwMode="auto">
          <a:xfrm rot="16200000">
            <a:off x="3469648" y="3355102"/>
            <a:ext cx="259205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 Birth No Father Present (%)</a:t>
            </a:r>
            <a:endParaRPr lang="en-US" altLang="en-US" sz="1600" dirty="0">
              <a:solidFill>
                <a:prstClr val="black"/>
              </a:solidFill>
            </a:endParaRPr>
          </a:p>
        </p:txBody>
      </p:sp>
      <p:sp>
        <p:nvSpPr>
          <p:cNvPr id="75" name="Line 73"/>
          <p:cNvSpPr>
            <a:spLocks noChangeShapeType="1"/>
          </p:cNvSpPr>
          <p:nvPr/>
        </p:nvSpPr>
        <p:spPr bwMode="auto">
          <a:xfrm>
            <a:off x="5197476" y="5978526"/>
            <a:ext cx="36306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Line 74"/>
          <p:cNvSpPr>
            <a:spLocks noChangeShapeType="1"/>
          </p:cNvSpPr>
          <p:nvPr/>
        </p:nvSpPr>
        <p:spPr bwMode="auto">
          <a:xfrm>
            <a:off x="5791201"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Line 76"/>
          <p:cNvSpPr>
            <a:spLocks noChangeShapeType="1"/>
          </p:cNvSpPr>
          <p:nvPr/>
        </p:nvSpPr>
        <p:spPr bwMode="auto">
          <a:xfrm>
            <a:off x="7015163"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Line 78"/>
          <p:cNvSpPr>
            <a:spLocks noChangeShapeType="1"/>
          </p:cNvSpPr>
          <p:nvPr/>
        </p:nvSpPr>
        <p:spPr bwMode="auto">
          <a:xfrm>
            <a:off x="8234363" y="5978526"/>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Rectangle 81"/>
          <p:cNvSpPr>
            <a:spLocks noChangeArrowheads="1"/>
          </p:cNvSpPr>
          <p:nvPr/>
        </p:nvSpPr>
        <p:spPr bwMode="auto">
          <a:xfrm>
            <a:off x="6988176" y="812801"/>
            <a:ext cx="1603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1E2D53"/>
                </a:solidFill>
              </a:rPr>
              <a:t> </a:t>
            </a:r>
            <a:endParaRPr lang="en-US" altLang="en-US">
              <a:solidFill>
                <a:prstClr val="black"/>
              </a:solidFill>
            </a:endParaRPr>
          </a:p>
        </p:txBody>
      </p:sp>
      <p:sp>
        <p:nvSpPr>
          <p:cNvPr id="84" name="Rectangle 82"/>
          <p:cNvSpPr>
            <a:spLocks noChangeArrowheads="1"/>
          </p:cNvSpPr>
          <p:nvPr/>
        </p:nvSpPr>
        <p:spPr bwMode="auto">
          <a:xfrm>
            <a:off x="4527550" y="254001"/>
            <a:ext cx="238125"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500">
                <a:solidFill>
                  <a:srgbClr val="1E2D53"/>
                </a:solidFill>
              </a:rPr>
              <a:t> </a:t>
            </a:r>
            <a:endParaRPr lang="en-US" altLang="en-US">
              <a:solidFill>
                <a:prstClr val="black"/>
              </a:solidFill>
            </a:endParaRPr>
          </a:p>
        </p:txBody>
      </p:sp>
      <p:sp>
        <p:nvSpPr>
          <p:cNvPr id="91" name="TextBox 90"/>
          <p:cNvSpPr txBox="1"/>
          <p:nvPr/>
        </p:nvSpPr>
        <p:spPr>
          <a:xfrm>
            <a:off x="-28895" y="115669"/>
            <a:ext cx="9143867" cy="369332"/>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itchFamily="34" charset="0"/>
                <a:cs typeface="Arial" pitchFamily="34" charset="0"/>
              </a:rPr>
              <a:t>Impacts of MTO on Children  </a:t>
            </a:r>
            <a:r>
              <a:rPr lang="en-US" b="1" u="sng" dirty="0">
                <a:solidFill>
                  <a:srgbClr val="1E2D53"/>
                </a:solidFill>
                <a:latin typeface="Arial" pitchFamily="34" charset="0"/>
                <a:cs typeface="Arial" pitchFamily="34" charset="0"/>
              </a:rPr>
              <a:t>Age 13-18</a:t>
            </a:r>
            <a:r>
              <a:rPr lang="en-US" b="1" dirty="0">
                <a:solidFill>
                  <a:srgbClr val="1E2D53"/>
                </a:solidFill>
                <a:latin typeface="Arial" pitchFamily="34" charset="0"/>
                <a:cs typeface="Arial" pitchFamily="34" charset="0"/>
              </a:rPr>
              <a:t> at Random Assignment</a:t>
            </a:r>
          </a:p>
        </p:txBody>
      </p:sp>
      <p:sp>
        <p:nvSpPr>
          <p:cNvPr id="118" name="TextBox 117"/>
          <p:cNvSpPr txBox="1"/>
          <p:nvPr/>
        </p:nvSpPr>
        <p:spPr>
          <a:xfrm>
            <a:off x="885925" y="4690646"/>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23.6%</a:t>
            </a:r>
          </a:p>
        </p:txBody>
      </p:sp>
      <p:sp>
        <p:nvSpPr>
          <p:cNvPr id="119" name="TextBox 118"/>
          <p:cNvSpPr txBox="1"/>
          <p:nvPr/>
        </p:nvSpPr>
        <p:spPr>
          <a:xfrm>
            <a:off x="2117904" y="4686700"/>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22.7%</a:t>
            </a:r>
          </a:p>
        </p:txBody>
      </p:sp>
      <p:sp>
        <p:nvSpPr>
          <p:cNvPr id="120" name="TextBox 119"/>
          <p:cNvSpPr txBox="1"/>
          <p:nvPr/>
        </p:nvSpPr>
        <p:spPr>
          <a:xfrm>
            <a:off x="3337104" y="4685900"/>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23.1%</a:t>
            </a:r>
          </a:p>
        </p:txBody>
      </p:sp>
      <p:sp>
        <p:nvSpPr>
          <p:cNvPr id="121" name="TextBox 120"/>
          <p:cNvSpPr txBox="1"/>
          <p:nvPr/>
        </p:nvSpPr>
        <p:spPr>
          <a:xfrm>
            <a:off x="3314699" y="5029200"/>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0.418 </a:t>
            </a:r>
          </a:p>
        </p:txBody>
      </p:sp>
      <p:sp>
        <p:nvSpPr>
          <p:cNvPr id="122" name="TextBox 121"/>
          <p:cNvSpPr txBox="1"/>
          <p:nvPr/>
        </p:nvSpPr>
        <p:spPr>
          <a:xfrm>
            <a:off x="2057400" y="5029200"/>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0.184 </a:t>
            </a:r>
          </a:p>
        </p:txBody>
      </p:sp>
      <p:sp>
        <p:nvSpPr>
          <p:cNvPr id="123" name="TextBox 122"/>
          <p:cNvSpPr txBox="1"/>
          <p:nvPr/>
        </p:nvSpPr>
        <p:spPr>
          <a:xfrm>
            <a:off x="6505574" y="5033546"/>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0.857 </a:t>
            </a:r>
          </a:p>
        </p:txBody>
      </p:sp>
      <p:sp>
        <p:nvSpPr>
          <p:cNvPr id="124" name="TextBox 123"/>
          <p:cNvSpPr txBox="1"/>
          <p:nvPr/>
        </p:nvSpPr>
        <p:spPr>
          <a:xfrm>
            <a:off x="7734299" y="5029200"/>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0.242 </a:t>
            </a:r>
          </a:p>
        </p:txBody>
      </p:sp>
      <p:sp>
        <p:nvSpPr>
          <p:cNvPr id="87" name="TextBox 86"/>
          <p:cNvSpPr txBox="1"/>
          <p:nvPr/>
        </p:nvSpPr>
        <p:spPr>
          <a:xfrm>
            <a:off x="594160" y="609600"/>
            <a:ext cx="4063805" cy="338554"/>
          </a:xfrm>
          <a:prstGeom prst="rect">
            <a:avLst/>
          </a:prstGeom>
          <a:noFill/>
        </p:spPr>
        <p:txBody>
          <a:bodyPr wrap="none" rtlCol="0">
            <a:spAutoFit/>
          </a:bodyPr>
          <a:lstStyle/>
          <a:p>
            <a:pPr algn="ctr"/>
            <a:r>
              <a:rPr lang="en-US" sz="1600" b="1" dirty="0">
                <a:solidFill>
                  <a:prstClr val="black"/>
                </a:solidFill>
                <a:latin typeface="Arial" pitchFamily="34" charset="0"/>
                <a:cs typeface="Arial" pitchFamily="34" charset="0"/>
              </a:rPr>
              <a:t>(a) ZIP Poverty Share in Adulthood (ITT)</a:t>
            </a:r>
          </a:p>
        </p:txBody>
      </p:sp>
      <p:sp>
        <p:nvSpPr>
          <p:cNvPr id="88" name="TextBox 87"/>
          <p:cNvSpPr txBox="1"/>
          <p:nvPr/>
        </p:nvSpPr>
        <p:spPr>
          <a:xfrm>
            <a:off x="5117411" y="609600"/>
            <a:ext cx="3759363" cy="584775"/>
          </a:xfrm>
          <a:prstGeom prst="rect">
            <a:avLst/>
          </a:prstGeom>
          <a:noFill/>
        </p:spPr>
        <p:txBody>
          <a:bodyPr wrap="none" rtlCol="0">
            <a:spAutoFit/>
          </a:bodyPr>
          <a:lstStyle/>
          <a:p>
            <a:pPr algn="ctr"/>
            <a:r>
              <a:rPr lang="en-US" sz="1600" b="1" dirty="0">
                <a:solidFill>
                  <a:prstClr val="black"/>
                </a:solidFill>
                <a:latin typeface="Arial" pitchFamily="34" charset="0"/>
                <a:cs typeface="Arial" pitchFamily="34" charset="0"/>
              </a:rPr>
              <a:t>(b) Birth with no Father Present (ITT)</a:t>
            </a:r>
          </a:p>
          <a:p>
            <a:pPr algn="ctr"/>
            <a:r>
              <a:rPr lang="en-US" sz="1600" dirty="0">
                <a:solidFill>
                  <a:prstClr val="black"/>
                </a:solidFill>
                <a:latin typeface="Arial" pitchFamily="34" charset="0"/>
                <a:cs typeface="Arial" pitchFamily="34" charset="0"/>
              </a:rPr>
              <a:t>Females Only</a:t>
            </a:r>
          </a:p>
        </p:txBody>
      </p:sp>
      <p:sp>
        <p:nvSpPr>
          <p:cNvPr id="89" name="Rectangle 43"/>
          <p:cNvSpPr>
            <a:spLocks noChangeArrowheads="1"/>
          </p:cNvSpPr>
          <p:nvPr/>
        </p:nvSpPr>
        <p:spPr bwMode="auto">
          <a:xfrm>
            <a:off x="1047750" y="6073776"/>
            <a:ext cx="66043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Control</a:t>
            </a:r>
            <a:endParaRPr lang="en-US" altLang="en-US" sz="1600" dirty="0">
              <a:solidFill>
                <a:prstClr val="black"/>
              </a:solidFill>
            </a:endParaRPr>
          </a:p>
        </p:txBody>
      </p:sp>
      <p:sp>
        <p:nvSpPr>
          <p:cNvPr id="90" name="Rectangle 45"/>
          <p:cNvSpPr>
            <a:spLocks noChangeArrowheads="1"/>
          </p:cNvSpPr>
          <p:nvPr/>
        </p:nvSpPr>
        <p:spPr bwMode="auto">
          <a:xfrm>
            <a:off x="2165188" y="6073776"/>
            <a:ext cx="85440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Section 8</a:t>
            </a:r>
            <a:endParaRPr lang="en-US" altLang="en-US" sz="1600" dirty="0">
              <a:solidFill>
                <a:prstClr val="black"/>
              </a:solidFill>
            </a:endParaRPr>
          </a:p>
        </p:txBody>
      </p:sp>
      <p:sp>
        <p:nvSpPr>
          <p:cNvPr id="94" name="Rectangle 48"/>
          <p:cNvSpPr>
            <a:spLocks noChangeArrowheads="1"/>
          </p:cNvSpPr>
          <p:nvPr/>
        </p:nvSpPr>
        <p:spPr bwMode="auto">
          <a:xfrm>
            <a:off x="2571751"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rPr>
              <a:t> </a:t>
            </a:r>
            <a:endParaRPr lang="en-US" altLang="en-US">
              <a:solidFill>
                <a:prstClr val="black"/>
              </a:solidFill>
            </a:endParaRPr>
          </a:p>
        </p:txBody>
      </p:sp>
      <p:sp>
        <p:nvSpPr>
          <p:cNvPr id="95" name="Rectangle 86"/>
          <p:cNvSpPr>
            <a:spLocks noChangeArrowheads="1"/>
          </p:cNvSpPr>
          <p:nvPr/>
        </p:nvSpPr>
        <p:spPr bwMode="auto">
          <a:xfrm>
            <a:off x="5464951" y="6073776"/>
            <a:ext cx="66043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Control</a:t>
            </a:r>
            <a:endParaRPr lang="en-US" altLang="en-US" sz="1600" dirty="0">
              <a:solidFill>
                <a:prstClr val="black"/>
              </a:solidFill>
            </a:endParaRPr>
          </a:p>
        </p:txBody>
      </p:sp>
      <p:sp>
        <p:nvSpPr>
          <p:cNvPr id="96" name="Rectangle 88"/>
          <p:cNvSpPr>
            <a:spLocks noChangeArrowheads="1"/>
          </p:cNvSpPr>
          <p:nvPr/>
        </p:nvSpPr>
        <p:spPr bwMode="auto">
          <a:xfrm>
            <a:off x="6597488" y="6073776"/>
            <a:ext cx="85440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Section 8</a:t>
            </a:r>
            <a:endParaRPr lang="en-US" altLang="en-US" sz="1600" dirty="0">
              <a:solidFill>
                <a:prstClr val="black"/>
              </a:solidFill>
            </a:endParaRPr>
          </a:p>
        </p:txBody>
      </p:sp>
      <p:sp>
        <p:nvSpPr>
          <p:cNvPr id="97" name="Rectangle 91"/>
          <p:cNvSpPr>
            <a:spLocks noChangeArrowheads="1"/>
          </p:cNvSpPr>
          <p:nvPr/>
        </p:nvSpPr>
        <p:spPr bwMode="auto">
          <a:xfrm>
            <a:off x="6994526" y="6229351"/>
            <a:ext cx="115888"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rPr>
              <a:t> </a:t>
            </a:r>
            <a:endParaRPr lang="en-US" altLang="en-US">
              <a:solidFill>
                <a:prstClr val="black"/>
              </a:solidFill>
            </a:endParaRPr>
          </a:p>
        </p:txBody>
      </p:sp>
      <p:sp>
        <p:nvSpPr>
          <p:cNvPr id="98" name="Rectangle 38"/>
          <p:cNvSpPr>
            <a:spLocks noChangeArrowheads="1"/>
          </p:cNvSpPr>
          <p:nvPr/>
        </p:nvSpPr>
        <p:spPr bwMode="auto">
          <a:xfrm>
            <a:off x="3187381" y="6073776"/>
            <a:ext cx="125354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Experimental </a:t>
            </a:r>
          </a:p>
          <a:p>
            <a:pPr algn="ctr"/>
            <a:r>
              <a:rPr lang="en-US" altLang="en-US" sz="1600" dirty="0">
                <a:solidFill>
                  <a:srgbClr val="000000"/>
                </a:solidFill>
              </a:rPr>
              <a:t>Voucher</a:t>
            </a:r>
            <a:endParaRPr lang="en-US" altLang="en-US" sz="1600" dirty="0">
              <a:solidFill>
                <a:prstClr val="black"/>
              </a:solidFill>
            </a:endParaRPr>
          </a:p>
        </p:txBody>
      </p:sp>
      <p:sp>
        <p:nvSpPr>
          <p:cNvPr id="99" name="Rectangle 193"/>
          <p:cNvSpPr>
            <a:spLocks noChangeArrowheads="1"/>
          </p:cNvSpPr>
          <p:nvPr/>
        </p:nvSpPr>
        <p:spPr bwMode="auto">
          <a:xfrm>
            <a:off x="7616320" y="6073777"/>
            <a:ext cx="125354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dirty="0">
                <a:solidFill>
                  <a:srgbClr val="000000"/>
                </a:solidFill>
              </a:rPr>
              <a:t>Experimental </a:t>
            </a:r>
          </a:p>
          <a:p>
            <a:pPr algn="ctr"/>
            <a:r>
              <a:rPr lang="en-US" altLang="en-US" sz="1600" dirty="0">
                <a:solidFill>
                  <a:srgbClr val="000000"/>
                </a:solidFill>
              </a:rPr>
              <a:t>Voucher</a:t>
            </a:r>
            <a:endParaRPr lang="en-US" altLang="en-US" sz="1600" dirty="0">
              <a:solidFill>
                <a:prstClr val="black"/>
              </a:solidFill>
            </a:endParaRPr>
          </a:p>
        </p:txBody>
      </p:sp>
      <p:sp>
        <p:nvSpPr>
          <p:cNvPr id="92" name="TextBox 91"/>
          <p:cNvSpPr txBox="1"/>
          <p:nvPr/>
        </p:nvSpPr>
        <p:spPr>
          <a:xfrm>
            <a:off x="5313743" y="4690646"/>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41.4%</a:t>
            </a:r>
          </a:p>
        </p:txBody>
      </p:sp>
      <p:sp>
        <p:nvSpPr>
          <p:cNvPr id="93" name="TextBox 92"/>
          <p:cNvSpPr txBox="1"/>
          <p:nvPr/>
        </p:nvSpPr>
        <p:spPr>
          <a:xfrm>
            <a:off x="6547029" y="4690646"/>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40.7%</a:t>
            </a:r>
          </a:p>
        </p:txBody>
      </p:sp>
      <p:sp>
        <p:nvSpPr>
          <p:cNvPr id="100" name="TextBox 99"/>
          <p:cNvSpPr txBox="1"/>
          <p:nvPr/>
        </p:nvSpPr>
        <p:spPr>
          <a:xfrm>
            <a:off x="7766229" y="4690646"/>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45.6%</a:t>
            </a:r>
          </a:p>
        </p:txBody>
      </p:sp>
    </p:spTree>
    <p:extLst>
      <p:ext uri="{BB962C8B-B14F-4D97-AF65-F5344CB8AC3E}">
        <p14:creationId xmlns:p14="http://schemas.microsoft.com/office/powerpoint/2010/main" val="4284790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895" y="152400"/>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itchFamily="34" charset="0"/>
                <a:cs typeface="Arial" pitchFamily="34" charset="0"/>
              </a:rPr>
              <a:t>Impacts of Experimental Voucher by Age of Random Assignment </a:t>
            </a:r>
          </a:p>
          <a:p>
            <a:pPr algn="ctr" fontAlgn="base">
              <a:spcBef>
                <a:spcPct val="0"/>
              </a:spcBef>
              <a:spcAft>
                <a:spcPct val="0"/>
              </a:spcAft>
            </a:pPr>
            <a:r>
              <a:rPr lang="en-US" dirty="0">
                <a:solidFill>
                  <a:srgbClr val="1E2D53"/>
                </a:solidFill>
                <a:latin typeface="Arial" pitchFamily="34" charset="0"/>
                <a:cs typeface="Arial" pitchFamily="34" charset="0"/>
              </a:rPr>
              <a:t>Household Income, Age ≥ 24 ($)</a:t>
            </a:r>
          </a:p>
        </p:txBody>
      </p:sp>
      <p:grpSp>
        <p:nvGrpSpPr>
          <p:cNvPr id="6" name="Group 4"/>
          <p:cNvGrpSpPr>
            <a:grpSpLocks noChangeAspect="1"/>
          </p:cNvGrpSpPr>
          <p:nvPr/>
        </p:nvGrpSpPr>
        <p:grpSpPr bwMode="auto">
          <a:xfrm>
            <a:off x="123825" y="492125"/>
            <a:ext cx="8882064" cy="6213475"/>
            <a:chOff x="78" y="212"/>
            <a:chExt cx="5595" cy="3914"/>
          </a:xfrm>
        </p:grpSpPr>
        <p:grpSp>
          <p:nvGrpSpPr>
            <p:cNvPr id="8" name="Group 205"/>
            <p:cNvGrpSpPr>
              <a:grpSpLocks/>
            </p:cNvGrpSpPr>
            <p:nvPr/>
          </p:nvGrpSpPr>
          <p:grpSpPr bwMode="auto">
            <a:xfrm>
              <a:off x="78" y="346"/>
              <a:ext cx="5532" cy="3637"/>
              <a:chOff x="78" y="346"/>
              <a:chExt cx="5532" cy="3637"/>
            </a:xfrm>
          </p:grpSpPr>
          <p:sp>
            <p:nvSpPr>
              <p:cNvPr id="16" name="Rectangle 7"/>
              <p:cNvSpPr>
                <a:spLocks noChangeArrowheads="1"/>
              </p:cNvSpPr>
              <p:nvPr/>
            </p:nvSpPr>
            <p:spPr bwMode="auto">
              <a:xfrm>
                <a:off x="569" y="470"/>
                <a:ext cx="5041" cy="3216"/>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Line 8"/>
              <p:cNvSpPr>
                <a:spLocks noChangeShapeType="1"/>
              </p:cNvSpPr>
              <p:nvPr/>
            </p:nvSpPr>
            <p:spPr bwMode="auto">
              <a:xfrm>
                <a:off x="569" y="3284"/>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Line 9"/>
              <p:cNvSpPr>
                <a:spLocks noChangeShapeType="1"/>
              </p:cNvSpPr>
              <p:nvPr/>
            </p:nvSpPr>
            <p:spPr bwMode="auto">
              <a:xfrm>
                <a:off x="569" y="2743"/>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Line 10"/>
              <p:cNvSpPr>
                <a:spLocks noChangeShapeType="1"/>
              </p:cNvSpPr>
              <p:nvPr/>
            </p:nvSpPr>
            <p:spPr bwMode="auto">
              <a:xfrm>
                <a:off x="569" y="2205"/>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Line 11"/>
              <p:cNvSpPr>
                <a:spLocks noChangeShapeType="1"/>
              </p:cNvSpPr>
              <p:nvPr/>
            </p:nvSpPr>
            <p:spPr bwMode="auto">
              <a:xfrm>
                <a:off x="569" y="1664"/>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Line 12"/>
              <p:cNvSpPr>
                <a:spLocks noChangeShapeType="1"/>
              </p:cNvSpPr>
              <p:nvPr/>
            </p:nvSpPr>
            <p:spPr bwMode="auto">
              <a:xfrm>
                <a:off x="569" y="1126"/>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Line 13"/>
              <p:cNvSpPr>
                <a:spLocks noChangeShapeType="1"/>
              </p:cNvSpPr>
              <p:nvPr/>
            </p:nvSpPr>
            <p:spPr bwMode="auto">
              <a:xfrm>
                <a:off x="569" y="589"/>
                <a:ext cx="5041"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Oval 14"/>
              <p:cNvSpPr>
                <a:spLocks noChangeArrowheads="1"/>
              </p:cNvSpPr>
              <p:nvPr/>
            </p:nvSpPr>
            <p:spPr bwMode="auto">
              <a:xfrm>
                <a:off x="628" y="1099"/>
                <a:ext cx="63" cy="6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Oval 15"/>
              <p:cNvSpPr>
                <a:spLocks noChangeArrowheads="1"/>
              </p:cNvSpPr>
              <p:nvPr/>
            </p:nvSpPr>
            <p:spPr bwMode="auto">
              <a:xfrm>
                <a:off x="2248" y="1451"/>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Oval 16"/>
              <p:cNvSpPr>
                <a:spLocks noChangeArrowheads="1"/>
              </p:cNvSpPr>
              <p:nvPr/>
            </p:nvSpPr>
            <p:spPr bwMode="auto">
              <a:xfrm>
                <a:off x="3868" y="1633"/>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Oval 17"/>
              <p:cNvSpPr>
                <a:spLocks noChangeArrowheads="1"/>
              </p:cNvSpPr>
              <p:nvPr/>
            </p:nvSpPr>
            <p:spPr bwMode="auto">
              <a:xfrm>
                <a:off x="5488" y="2495"/>
                <a:ext cx="63" cy="6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8"/>
              <p:cNvSpPr>
                <a:spLocks/>
              </p:cNvSpPr>
              <p:nvPr/>
            </p:nvSpPr>
            <p:spPr bwMode="auto">
              <a:xfrm>
                <a:off x="660" y="1046"/>
                <a:ext cx="4859" cy="1310"/>
              </a:xfrm>
              <a:custGeom>
                <a:avLst/>
                <a:gdLst>
                  <a:gd name="T0" fmla="*/ 0 w 1392"/>
                  <a:gd name="T1" fmla="*/ 0 h 375"/>
                  <a:gd name="T2" fmla="*/ 696 w 1392"/>
                  <a:gd name="T3" fmla="*/ 187 h 375"/>
                  <a:gd name="T4" fmla="*/ 1392 w 1392"/>
                  <a:gd name="T5" fmla="*/ 375 h 375"/>
                </a:gdLst>
                <a:ahLst/>
                <a:cxnLst>
                  <a:cxn ang="0">
                    <a:pos x="T0" y="T1"/>
                  </a:cxn>
                  <a:cxn ang="0">
                    <a:pos x="T2" y="T3"/>
                  </a:cxn>
                  <a:cxn ang="0">
                    <a:pos x="T4" y="T5"/>
                  </a:cxn>
                </a:cxnLst>
                <a:rect l="0" t="0" r="r" b="b"/>
                <a:pathLst>
                  <a:path w="1392" h="375">
                    <a:moveTo>
                      <a:pt x="0" y="0"/>
                    </a:moveTo>
                    <a:lnTo>
                      <a:pt x="696" y="187"/>
                    </a:lnTo>
                    <a:lnTo>
                      <a:pt x="1392" y="375"/>
                    </a:lnTo>
                  </a:path>
                </a:pathLst>
              </a:custGeom>
              <a:noFill/>
              <a:ln w="26988">
                <a:solidFill>
                  <a:srgbClr val="90353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Line 19"/>
              <p:cNvSpPr>
                <a:spLocks noChangeShapeType="1"/>
              </p:cNvSpPr>
              <p:nvPr/>
            </p:nvSpPr>
            <p:spPr bwMode="auto">
              <a:xfrm>
                <a:off x="660" y="690"/>
                <a:ext cx="35" cy="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Line 20"/>
              <p:cNvSpPr>
                <a:spLocks noChangeShapeType="1"/>
              </p:cNvSpPr>
              <p:nvPr/>
            </p:nvSpPr>
            <p:spPr bwMode="auto">
              <a:xfrm>
                <a:off x="723" y="694"/>
                <a:ext cx="35"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Line 21"/>
              <p:cNvSpPr>
                <a:spLocks noChangeShapeType="1"/>
              </p:cNvSpPr>
              <p:nvPr/>
            </p:nvSpPr>
            <p:spPr bwMode="auto">
              <a:xfrm>
                <a:off x="785" y="700"/>
                <a:ext cx="3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Line 22"/>
              <p:cNvSpPr>
                <a:spLocks noChangeShapeType="1"/>
              </p:cNvSpPr>
              <p:nvPr/>
            </p:nvSpPr>
            <p:spPr bwMode="auto">
              <a:xfrm>
                <a:off x="848" y="704"/>
                <a:ext cx="32"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Line 23"/>
              <p:cNvSpPr>
                <a:spLocks noChangeShapeType="1"/>
              </p:cNvSpPr>
              <p:nvPr/>
            </p:nvSpPr>
            <p:spPr bwMode="auto">
              <a:xfrm>
                <a:off x="911" y="707"/>
                <a:ext cx="32" cy="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Line 24"/>
              <p:cNvSpPr>
                <a:spLocks noChangeShapeType="1"/>
              </p:cNvSpPr>
              <p:nvPr/>
            </p:nvSpPr>
            <p:spPr bwMode="auto">
              <a:xfrm>
                <a:off x="974" y="711"/>
                <a:ext cx="31"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Line 25"/>
              <p:cNvSpPr>
                <a:spLocks noChangeShapeType="1"/>
              </p:cNvSpPr>
              <p:nvPr/>
            </p:nvSpPr>
            <p:spPr bwMode="auto">
              <a:xfrm>
                <a:off x="1037" y="714"/>
                <a:ext cx="31" cy="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Line 26"/>
              <p:cNvSpPr>
                <a:spLocks noChangeShapeType="1"/>
              </p:cNvSpPr>
              <p:nvPr/>
            </p:nvSpPr>
            <p:spPr bwMode="auto">
              <a:xfrm>
                <a:off x="1100" y="718"/>
                <a:ext cx="31"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Line 27"/>
              <p:cNvSpPr>
                <a:spLocks noChangeShapeType="1"/>
              </p:cNvSpPr>
              <p:nvPr/>
            </p:nvSpPr>
            <p:spPr bwMode="auto">
              <a:xfrm>
                <a:off x="1162" y="725"/>
                <a:ext cx="32"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Line 28"/>
              <p:cNvSpPr>
                <a:spLocks noChangeShapeType="1"/>
              </p:cNvSpPr>
              <p:nvPr/>
            </p:nvSpPr>
            <p:spPr bwMode="auto">
              <a:xfrm>
                <a:off x="1225" y="728"/>
                <a:ext cx="32"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Line 29"/>
              <p:cNvSpPr>
                <a:spLocks noChangeShapeType="1"/>
              </p:cNvSpPr>
              <p:nvPr/>
            </p:nvSpPr>
            <p:spPr bwMode="auto">
              <a:xfrm>
                <a:off x="1285" y="732"/>
                <a:ext cx="35"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Line 30"/>
              <p:cNvSpPr>
                <a:spLocks noChangeShapeType="1"/>
              </p:cNvSpPr>
              <p:nvPr/>
            </p:nvSpPr>
            <p:spPr bwMode="auto">
              <a:xfrm>
                <a:off x="1347" y="735"/>
                <a:ext cx="35" cy="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Line 31"/>
              <p:cNvSpPr>
                <a:spLocks noChangeShapeType="1"/>
              </p:cNvSpPr>
              <p:nvPr/>
            </p:nvSpPr>
            <p:spPr bwMode="auto">
              <a:xfrm>
                <a:off x="1410" y="739"/>
                <a:ext cx="35"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Line 32"/>
              <p:cNvSpPr>
                <a:spLocks noChangeShapeType="1"/>
              </p:cNvSpPr>
              <p:nvPr/>
            </p:nvSpPr>
            <p:spPr bwMode="auto">
              <a:xfrm>
                <a:off x="1473" y="742"/>
                <a:ext cx="35" cy="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Line 33"/>
              <p:cNvSpPr>
                <a:spLocks noChangeShapeType="1"/>
              </p:cNvSpPr>
              <p:nvPr/>
            </p:nvSpPr>
            <p:spPr bwMode="auto">
              <a:xfrm>
                <a:off x="1536" y="749"/>
                <a:ext cx="3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Line 34"/>
              <p:cNvSpPr>
                <a:spLocks noChangeShapeType="1"/>
              </p:cNvSpPr>
              <p:nvPr/>
            </p:nvSpPr>
            <p:spPr bwMode="auto">
              <a:xfrm>
                <a:off x="1599" y="753"/>
                <a:ext cx="3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Line 35"/>
              <p:cNvSpPr>
                <a:spLocks noChangeShapeType="1"/>
              </p:cNvSpPr>
              <p:nvPr/>
            </p:nvSpPr>
            <p:spPr bwMode="auto">
              <a:xfrm>
                <a:off x="1662" y="756"/>
                <a:ext cx="35" cy="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Line 36"/>
              <p:cNvSpPr>
                <a:spLocks noChangeShapeType="1"/>
              </p:cNvSpPr>
              <p:nvPr/>
            </p:nvSpPr>
            <p:spPr bwMode="auto">
              <a:xfrm>
                <a:off x="1725" y="760"/>
                <a:ext cx="34"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Line 37"/>
              <p:cNvSpPr>
                <a:spLocks noChangeShapeType="1"/>
              </p:cNvSpPr>
              <p:nvPr/>
            </p:nvSpPr>
            <p:spPr bwMode="auto">
              <a:xfrm>
                <a:off x="1787" y="763"/>
                <a:ext cx="32" cy="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Line 38"/>
              <p:cNvSpPr>
                <a:spLocks noChangeShapeType="1"/>
              </p:cNvSpPr>
              <p:nvPr/>
            </p:nvSpPr>
            <p:spPr bwMode="auto">
              <a:xfrm>
                <a:off x="1850" y="767"/>
                <a:ext cx="32"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Line 39"/>
              <p:cNvSpPr>
                <a:spLocks noChangeShapeType="1"/>
              </p:cNvSpPr>
              <p:nvPr/>
            </p:nvSpPr>
            <p:spPr bwMode="auto">
              <a:xfrm>
                <a:off x="1913" y="774"/>
                <a:ext cx="31"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Line 40"/>
              <p:cNvSpPr>
                <a:spLocks noChangeShapeType="1"/>
              </p:cNvSpPr>
              <p:nvPr/>
            </p:nvSpPr>
            <p:spPr bwMode="auto">
              <a:xfrm>
                <a:off x="1976" y="777"/>
                <a:ext cx="31"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Line 41"/>
              <p:cNvSpPr>
                <a:spLocks noChangeShapeType="1"/>
              </p:cNvSpPr>
              <p:nvPr/>
            </p:nvSpPr>
            <p:spPr bwMode="auto">
              <a:xfrm>
                <a:off x="2039" y="781"/>
                <a:ext cx="31"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Line 42"/>
              <p:cNvSpPr>
                <a:spLocks noChangeShapeType="1"/>
              </p:cNvSpPr>
              <p:nvPr/>
            </p:nvSpPr>
            <p:spPr bwMode="auto">
              <a:xfrm>
                <a:off x="2102" y="784"/>
                <a:ext cx="31" cy="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Line 43"/>
              <p:cNvSpPr>
                <a:spLocks noChangeShapeType="1"/>
              </p:cNvSpPr>
              <p:nvPr/>
            </p:nvSpPr>
            <p:spPr bwMode="auto">
              <a:xfrm>
                <a:off x="2164" y="788"/>
                <a:ext cx="32"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Line 44"/>
              <p:cNvSpPr>
                <a:spLocks noChangeShapeType="1"/>
              </p:cNvSpPr>
              <p:nvPr/>
            </p:nvSpPr>
            <p:spPr bwMode="auto">
              <a:xfrm>
                <a:off x="2224" y="791"/>
                <a:ext cx="35" cy="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Line 45"/>
              <p:cNvSpPr>
                <a:spLocks noChangeShapeType="1"/>
              </p:cNvSpPr>
              <p:nvPr/>
            </p:nvSpPr>
            <p:spPr bwMode="auto">
              <a:xfrm>
                <a:off x="2287" y="798"/>
                <a:ext cx="34"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Line 46"/>
              <p:cNvSpPr>
                <a:spLocks noChangeShapeType="1"/>
              </p:cNvSpPr>
              <p:nvPr/>
            </p:nvSpPr>
            <p:spPr bwMode="auto">
              <a:xfrm>
                <a:off x="2349" y="798"/>
                <a:ext cx="35" cy="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Line 47"/>
              <p:cNvSpPr>
                <a:spLocks noChangeShapeType="1"/>
              </p:cNvSpPr>
              <p:nvPr/>
            </p:nvSpPr>
            <p:spPr bwMode="auto">
              <a:xfrm>
                <a:off x="2412" y="802"/>
                <a:ext cx="3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Line 48"/>
              <p:cNvSpPr>
                <a:spLocks noChangeShapeType="1"/>
              </p:cNvSpPr>
              <p:nvPr/>
            </p:nvSpPr>
            <p:spPr bwMode="auto">
              <a:xfrm>
                <a:off x="2475" y="805"/>
                <a:ext cx="3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Line 49"/>
              <p:cNvSpPr>
                <a:spLocks noChangeShapeType="1"/>
              </p:cNvSpPr>
              <p:nvPr/>
            </p:nvSpPr>
            <p:spPr bwMode="auto">
              <a:xfrm>
                <a:off x="2538" y="805"/>
                <a:ext cx="35" cy="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Line 50"/>
              <p:cNvSpPr>
                <a:spLocks noChangeShapeType="1"/>
              </p:cNvSpPr>
              <p:nvPr/>
            </p:nvSpPr>
            <p:spPr bwMode="auto">
              <a:xfrm>
                <a:off x="2601" y="809"/>
                <a:ext cx="3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Line 51"/>
              <p:cNvSpPr>
                <a:spLocks noChangeShapeType="1"/>
              </p:cNvSpPr>
              <p:nvPr/>
            </p:nvSpPr>
            <p:spPr bwMode="auto">
              <a:xfrm>
                <a:off x="2664" y="812"/>
                <a:ext cx="34"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Line 52"/>
              <p:cNvSpPr>
                <a:spLocks noChangeShapeType="1"/>
              </p:cNvSpPr>
              <p:nvPr/>
            </p:nvSpPr>
            <p:spPr bwMode="auto">
              <a:xfrm>
                <a:off x="2726" y="816"/>
                <a:ext cx="3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Line 53"/>
              <p:cNvSpPr>
                <a:spLocks noChangeShapeType="1"/>
              </p:cNvSpPr>
              <p:nvPr/>
            </p:nvSpPr>
            <p:spPr bwMode="auto">
              <a:xfrm>
                <a:off x="2789" y="816"/>
                <a:ext cx="35"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Line 54"/>
              <p:cNvSpPr>
                <a:spLocks noChangeShapeType="1"/>
              </p:cNvSpPr>
              <p:nvPr/>
            </p:nvSpPr>
            <p:spPr bwMode="auto">
              <a:xfrm>
                <a:off x="2852" y="819"/>
                <a:ext cx="3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 name="Line 55"/>
              <p:cNvSpPr>
                <a:spLocks noChangeShapeType="1"/>
              </p:cNvSpPr>
              <p:nvPr/>
            </p:nvSpPr>
            <p:spPr bwMode="auto">
              <a:xfrm>
                <a:off x="2915" y="823"/>
                <a:ext cx="3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 name="Line 56"/>
              <p:cNvSpPr>
                <a:spLocks noChangeShapeType="1"/>
              </p:cNvSpPr>
              <p:nvPr/>
            </p:nvSpPr>
            <p:spPr bwMode="auto">
              <a:xfrm>
                <a:off x="2978" y="823"/>
                <a:ext cx="35"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 name="Line 57"/>
              <p:cNvSpPr>
                <a:spLocks noChangeShapeType="1"/>
              </p:cNvSpPr>
              <p:nvPr/>
            </p:nvSpPr>
            <p:spPr bwMode="auto">
              <a:xfrm>
                <a:off x="3041" y="826"/>
                <a:ext cx="34"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 name="Line 58"/>
              <p:cNvSpPr>
                <a:spLocks noChangeShapeType="1"/>
              </p:cNvSpPr>
              <p:nvPr/>
            </p:nvSpPr>
            <p:spPr bwMode="auto">
              <a:xfrm>
                <a:off x="3103" y="830"/>
                <a:ext cx="3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 name="Line 59"/>
              <p:cNvSpPr>
                <a:spLocks noChangeShapeType="1"/>
              </p:cNvSpPr>
              <p:nvPr/>
            </p:nvSpPr>
            <p:spPr bwMode="auto">
              <a:xfrm>
                <a:off x="3166" y="833"/>
                <a:ext cx="3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Line 60"/>
              <p:cNvSpPr>
                <a:spLocks noChangeShapeType="1"/>
              </p:cNvSpPr>
              <p:nvPr/>
            </p:nvSpPr>
            <p:spPr bwMode="auto">
              <a:xfrm>
                <a:off x="3229" y="833"/>
                <a:ext cx="35" cy="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0" name="Line 61"/>
              <p:cNvSpPr>
                <a:spLocks noChangeShapeType="1"/>
              </p:cNvSpPr>
              <p:nvPr/>
            </p:nvSpPr>
            <p:spPr bwMode="auto">
              <a:xfrm>
                <a:off x="3292" y="837"/>
                <a:ext cx="3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1" name="Line 62"/>
              <p:cNvSpPr>
                <a:spLocks noChangeShapeType="1"/>
              </p:cNvSpPr>
              <p:nvPr/>
            </p:nvSpPr>
            <p:spPr bwMode="auto">
              <a:xfrm>
                <a:off x="3355" y="840"/>
                <a:ext cx="3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2" name="Line 63"/>
              <p:cNvSpPr>
                <a:spLocks noChangeShapeType="1"/>
              </p:cNvSpPr>
              <p:nvPr/>
            </p:nvSpPr>
            <p:spPr bwMode="auto">
              <a:xfrm>
                <a:off x="3418" y="840"/>
                <a:ext cx="35" cy="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Line 64"/>
              <p:cNvSpPr>
                <a:spLocks noChangeShapeType="1"/>
              </p:cNvSpPr>
              <p:nvPr/>
            </p:nvSpPr>
            <p:spPr bwMode="auto">
              <a:xfrm>
                <a:off x="3480" y="844"/>
                <a:ext cx="35"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Line 65"/>
              <p:cNvSpPr>
                <a:spLocks noChangeShapeType="1"/>
              </p:cNvSpPr>
              <p:nvPr/>
            </p:nvSpPr>
            <p:spPr bwMode="auto">
              <a:xfrm>
                <a:off x="3543" y="847"/>
                <a:ext cx="3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Line 66"/>
              <p:cNvSpPr>
                <a:spLocks noChangeShapeType="1"/>
              </p:cNvSpPr>
              <p:nvPr/>
            </p:nvSpPr>
            <p:spPr bwMode="auto">
              <a:xfrm>
                <a:off x="3606" y="851"/>
                <a:ext cx="3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Line 67"/>
              <p:cNvSpPr>
                <a:spLocks noChangeShapeType="1"/>
              </p:cNvSpPr>
              <p:nvPr/>
            </p:nvSpPr>
            <p:spPr bwMode="auto">
              <a:xfrm>
                <a:off x="3669" y="851"/>
                <a:ext cx="35"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Line 68"/>
              <p:cNvSpPr>
                <a:spLocks noChangeShapeType="1"/>
              </p:cNvSpPr>
              <p:nvPr/>
            </p:nvSpPr>
            <p:spPr bwMode="auto">
              <a:xfrm>
                <a:off x="3732" y="854"/>
                <a:ext cx="3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Line 69"/>
              <p:cNvSpPr>
                <a:spLocks noChangeShapeType="1"/>
              </p:cNvSpPr>
              <p:nvPr/>
            </p:nvSpPr>
            <p:spPr bwMode="auto">
              <a:xfrm>
                <a:off x="3795" y="858"/>
                <a:ext cx="3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Line 70"/>
              <p:cNvSpPr>
                <a:spLocks noChangeShapeType="1"/>
              </p:cNvSpPr>
              <p:nvPr/>
            </p:nvSpPr>
            <p:spPr bwMode="auto">
              <a:xfrm>
                <a:off x="3857" y="858"/>
                <a:ext cx="35"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Line 71"/>
              <p:cNvSpPr>
                <a:spLocks noChangeShapeType="1"/>
              </p:cNvSpPr>
              <p:nvPr/>
            </p:nvSpPr>
            <p:spPr bwMode="auto">
              <a:xfrm>
                <a:off x="3920" y="868"/>
                <a:ext cx="32"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Line 72"/>
              <p:cNvSpPr>
                <a:spLocks noChangeShapeType="1"/>
              </p:cNvSpPr>
              <p:nvPr/>
            </p:nvSpPr>
            <p:spPr bwMode="auto">
              <a:xfrm>
                <a:off x="3980" y="889"/>
                <a:ext cx="31"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Line 73"/>
              <p:cNvSpPr>
                <a:spLocks noChangeShapeType="1"/>
              </p:cNvSpPr>
              <p:nvPr/>
            </p:nvSpPr>
            <p:spPr bwMode="auto">
              <a:xfrm>
                <a:off x="4039" y="913"/>
                <a:ext cx="31"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Line 74"/>
              <p:cNvSpPr>
                <a:spLocks noChangeShapeType="1"/>
              </p:cNvSpPr>
              <p:nvPr/>
            </p:nvSpPr>
            <p:spPr bwMode="auto">
              <a:xfrm>
                <a:off x="4095" y="934"/>
                <a:ext cx="31"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Line 75"/>
              <p:cNvSpPr>
                <a:spLocks noChangeShapeType="1"/>
              </p:cNvSpPr>
              <p:nvPr/>
            </p:nvSpPr>
            <p:spPr bwMode="auto">
              <a:xfrm>
                <a:off x="4154" y="955"/>
                <a:ext cx="32"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Line 76"/>
              <p:cNvSpPr>
                <a:spLocks noChangeShapeType="1"/>
              </p:cNvSpPr>
              <p:nvPr/>
            </p:nvSpPr>
            <p:spPr bwMode="auto">
              <a:xfrm>
                <a:off x="4214" y="976"/>
                <a:ext cx="31"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Line 77"/>
              <p:cNvSpPr>
                <a:spLocks noChangeShapeType="1"/>
              </p:cNvSpPr>
              <p:nvPr/>
            </p:nvSpPr>
            <p:spPr bwMode="auto">
              <a:xfrm>
                <a:off x="4273" y="997"/>
                <a:ext cx="31"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Line 78"/>
              <p:cNvSpPr>
                <a:spLocks noChangeShapeType="1"/>
              </p:cNvSpPr>
              <p:nvPr/>
            </p:nvSpPr>
            <p:spPr bwMode="auto">
              <a:xfrm>
                <a:off x="4332" y="1018"/>
                <a:ext cx="32"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Line 79"/>
              <p:cNvSpPr>
                <a:spLocks noChangeShapeType="1"/>
              </p:cNvSpPr>
              <p:nvPr/>
            </p:nvSpPr>
            <p:spPr bwMode="auto">
              <a:xfrm>
                <a:off x="4392" y="1043"/>
                <a:ext cx="31" cy="1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Line 80"/>
              <p:cNvSpPr>
                <a:spLocks noChangeShapeType="1"/>
              </p:cNvSpPr>
              <p:nvPr/>
            </p:nvSpPr>
            <p:spPr bwMode="auto">
              <a:xfrm>
                <a:off x="4451" y="1064"/>
                <a:ext cx="31" cy="1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Line 81"/>
              <p:cNvSpPr>
                <a:spLocks noChangeShapeType="1"/>
              </p:cNvSpPr>
              <p:nvPr/>
            </p:nvSpPr>
            <p:spPr bwMode="auto">
              <a:xfrm>
                <a:off x="4510" y="1085"/>
                <a:ext cx="32" cy="1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Line 82"/>
              <p:cNvSpPr>
                <a:spLocks noChangeShapeType="1"/>
              </p:cNvSpPr>
              <p:nvPr/>
            </p:nvSpPr>
            <p:spPr bwMode="auto">
              <a:xfrm>
                <a:off x="4570" y="1106"/>
                <a:ext cx="31" cy="1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Line 83"/>
              <p:cNvSpPr>
                <a:spLocks noChangeShapeType="1"/>
              </p:cNvSpPr>
              <p:nvPr/>
            </p:nvSpPr>
            <p:spPr bwMode="auto">
              <a:xfrm>
                <a:off x="4625" y="1126"/>
                <a:ext cx="32"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Line 84"/>
              <p:cNvSpPr>
                <a:spLocks noChangeShapeType="1"/>
              </p:cNvSpPr>
              <p:nvPr/>
            </p:nvSpPr>
            <p:spPr bwMode="auto">
              <a:xfrm>
                <a:off x="4685" y="1151"/>
                <a:ext cx="31" cy="1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Line 85"/>
              <p:cNvSpPr>
                <a:spLocks noChangeShapeType="1"/>
              </p:cNvSpPr>
              <p:nvPr/>
            </p:nvSpPr>
            <p:spPr bwMode="auto">
              <a:xfrm>
                <a:off x="4744" y="1172"/>
                <a:ext cx="32" cy="1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Line 86"/>
              <p:cNvSpPr>
                <a:spLocks noChangeShapeType="1"/>
              </p:cNvSpPr>
              <p:nvPr/>
            </p:nvSpPr>
            <p:spPr bwMode="auto">
              <a:xfrm>
                <a:off x="4803" y="1193"/>
                <a:ext cx="32" cy="1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Line 87"/>
              <p:cNvSpPr>
                <a:spLocks noChangeShapeType="1"/>
              </p:cNvSpPr>
              <p:nvPr/>
            </p:nvSpPr>
            <p:spPr bwMode="auto">
              <a:xfrm>
                <a:off x="4863" y="1214"/>
                <a:ext cx="31"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Line 88"/>
              <p:cNvSpPr>
                <a:spLocks noChangeShapeType="1"/>
              </p:cNvSpPr>
              <p:nvPr/>
            </p:nvSpPr>
            <p:spPr bwMode="auto">
              <a:xfrm>
                <a:off x="4922" y="1235"/>
                <a:ext cx="32"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Line 89"/>
              <p:cNvSpPr>
                <a:spLocks noChangeShapeType="1"/>
              </p:cNvSpPr>
              <p:nvPr/>
            </p:nvSpPr>
            <p:spPr bwMode="auto">
              <a:xfrm>
                <a:off x="4982" y="1259"/>
                <a:ext cx="31"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Line 90"/>
              <p:cNvSpPr>
                <a:spLocks noChangeShapeType="1"/>
              </p:cNvSpPr>
              <p:nvPr/>
            </p:nvSpPr>
            <p:spPr bwMode="auto">
              <a:xfrm>
                <a:off x="5041" y="1280"/>
                <a:ext cx="31"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Line 91"/>
              <p:cNvSpPr>
                <a:spLocks noChangeShapeType="1"/>
              </p:cNvSpPr>
              <p:nvPr/>
            </p:nvSpPr>
            <p:spPr bwMode="auto">
              <a:xfrm>
                <a:off x="5100" y="1301"/>
                <a:ext cx="32"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Line 92"/>
              <p:cNvSpPr>
                <a:spLocks noChangeShapeType="1"/>
              </p:cNvSpPr>
              <p:nvPr/>
            </p:nvSpPr>
            <p:spPr bwMode="auto">
              <a:xfrm>
                <a:off x="5160" y="1322"/>
                <a:ext cx="31"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Line 93"/>
              <p:cNvSpPr>
                <a:spLocks noChangeShapeType="1"/>
              </p:cNvSpPr>
              <p:nvPr/>
            </p:nvSpPr>
            <p:spPr bwMode="auto">
              <a:xfrm>
                <a:off x="5215" y="1346"/>
                <a:ext cx="32"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Line 94"/>
              <p:cNvSpPr>
                <a:spLocks noChangeShapeType="1"/>
              </p:cNvSpPr>
              <p:nvPr/>
            </p:nvSpPr>
            <p:spPr bwMode="auto">
              <a:xfrm>
                <a:off x="5275" y="1367"/>
                <a:ext cx="31"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Line 95"/>
              <p:cNvSpPr>
                <a:spLocks noChangeShapeType="1"/>
              </p:cNvSpPr>
              <p:nvPr/>
            </p:nvSpPr>
            <p:spPr bwMode="auto">
              <a:xfrm>
                <a:off x="5334" y="1388"/>
                <a:ext cx="32"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Line 96"/>
              <p:cNvSpPr>
                <a:spLocks noChangeShapeType="1"/>
              </p:cNvSpPr>
              <p:nvPr/>
            </p:nvSpPr>
            <p:spPr bwMode="auto">
              <a:xfrm>
                <a:off x="5393" y="1409"/>
                <a:ext cx="32"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Line 97"/>
              <p:cNvSpPr>
                <a:spLocks noChangeShapeType="1"/>
              </p:cNvSpPr>
              <p:nvPr/>
            </p:nvSpPr>
            <p:spPr bwMode="auto">
              <a:xfrm>
                <a:off x="5453" y="1430"/>
                <a:ext cx="31"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Line 98"/>
              <p:cNvSpPr>
                <a:spLocks noChangeShapeType="1"/>
              </p:cNvSpPr>
              <p:nvPr/>
            </p:nvSpPr>
            <p:spPr bwMode="auto">
              <a:xfrm>
                <a:off x="5512" y="1455"/>
                <a:ext cx="7"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Line 99"/>
              <p:cNvSpPr>
                <a:spLocks noChangeShapeType="1"/>
              </p:cNvSpPr>
              <p:nvPr/>
            </p:nvSpPr>
            <p:spPr bwMode="auto">
              <a:xfrm>
                <a:off x="660" y="1566"/>
                <a:ext cx="31"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Line 100"/>
              <p:cNvSpPr>
                <a:spLocks noChangeShapeType="1"/>
              </p:cNvSpPr>
              <p:nvPr/>
            </p:nvSpPr>
            <p:spPr bwMode="auto">
              <a:xfrm>
                <a:off x="719" y="1587"/>
                <a:ext cx="32"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Line 101"/>
              <p:cNvSpPr>
                <a:spLocks noChangeShapeType="1"/>
              </p:cNvSpPr>
              <p:nvPr/>
            </p:nvSpPr>
            <p:spPr bwMode="auto">
              <a:xfrm>
                <a:off x="778" y="1608"/>
                <a:ext cx="32"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Line 102"/>
              <p:cNvSpPr>
                <a:spLocks noChangeShapeType="1"/>
              </p:cNvSpPr>
              <p:nvPr/>
            </p:nvSpPr>
            <p:spPr bwMode="auto">
              <a:xfrm>
                <a:off x="838" y="1633"/>
                <a:ext cx="31" cy="1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Line 103"/>
              <p:cNvSpPr>
                <a:spLocks noChangeShapeType="1"/>
              </p:cNvSpPr>
              <p:nvPr/>
            </p:nvSpPr>
            <p:spPr bwMode="auto">
              <a:xfrm>
                <a:off x="894" y="1654"/>
                <a:ext cx="31" cy="1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Line 104"/>
              <p:cNvSpPr>
                <a:spLocks noChangeShapeType="1"/>
              </p:cNvSpPr>
              <p:nvPr/>
            </p:nvSpPr>
            <p:spPr bwMode="auto">
              <a:xfrm>
                <a:off x="953" y="1675"/>
                <a:ext cx="31"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Line 105"/>
              <p:cNvSpPr>
                <a:spLocks noChangeShapeType="1"/>
              </p:cNvSpPr>
              <p:nvPr/>
            </p:nvSpPr>
            <p:spPr bwMode="auto">
              <a:xfrm>
                <a:off x="1012" y="1699"/>
                <a:ext cx="32"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Line 106"/>
              <p:cNvSpPr>
                <a:spLocks noChangeShapeType="1"/>
              </p:cNvSpPr>
              <p:nvPr/>
            </p:nvSpPr>
            <p:spPr bwMode="auto">
              <a:xfrm>
                <a:off x="1072" y="1720"/>
                <a:ext cx="31"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Line 107"/>
              <p:cNvSpPr>
                <a:spLocks noChangeShapeType="1"/>
              </p:cNvSpPr>
              <p:nvPr/>
            </p:nvSpPr>
            <p:spPr bwMode="auto">
              <a:xfrm>
                <a:off x="1131" y="1741"/>
                <a:ext cx="31"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Line 108"/>
              <p:cNvSpPr>
                <a:spLocks noChangeShapeType="1"/>
              </p:cNvSpPr>
              <p:nvPr/>
            </p:nvSpPr>
            <p:spPr bwMode="auto">
              <a:xfrm>
                <a:off x="1190" y="1765"/>
                <a:ext cx="32"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Line 109"/>
              <p:cNvSpPr>
                <a:spLocks noChangeShapeType="1"/>
              </p:cNvSpPr>
              <p:nvPr/>
            </p:nvSpPr>
            <p:spPr bwMode="auto">
              <a:xfrm>
                <a:off x="1250" y="1786"/>
                <a:ext cx="28"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Line 110"/>
              <p:cNvSpPr>
                <a:spLocks noChangeShapeType="1"/>
              </p:cNvSpPr>
              <p:nvPr/>
            </p:nvSpPr>
            <p:spPr bwMode="auto">
              <a:xfrm>
                <a:off x="1306" y="1807"/>
                <a:ext cx="31"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Line 111"/>
              <p:cNvSpPr>
                <a:spLocks noChangeShapeType="1"/>
              </p:cNvSpPr>
              <p:nvPr/>
            </p:nvSpPr>
            <p:spPr bwMode="auto">
              <a:xfrm>
                <a:off x="1365" y="1828"/>
                <a:ext cx="31"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Line 112"/>
              <p:cNvSpPr>
                <a:spLocks noChangeShapeType="1"/>
              </p:cNvSpPr>
              <p:nvPr/>
            </p:nvSpPr>
            <p:spPr bwMode="auto">
              <a:xfrm>
                <a:off x="1424" y="1853"/>
                <a:ext cx="32" cy="1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Line 113"/>
              <p:cNvSpPr>
                <a:spLocks noChangeShapeType="1"/>
              </p:cNvSpPr>
              <p:nvPr/>
            </p:nvSpPr>
            <p:spPr bwMode="auto">
              <a:xfrm>
                <a:off x="1484" y="1874"/>
                <a:ext cx="31" cy="1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Line 114"/>
              <p:cNvSpPr>
                <a:spLocks noChangeShapeType="1"/>
              </p:cNvSpPr>
              <p:nvPr/>
            </p:nvSpPr>
            <p:spPr bwMode="auto">
              <a:xfrm>
                <a:off x="1543" y="1895"/>
                <a:ext cx="31"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Line 115"/>
              <p:cNvSpPr>
                <a:spLocks noChangeShapeType="1"/>
              </p:cNvSpPr>
              <p:nvPr/>
            </p:nvSpPr>
            <p:spPr bwMode="auto">
              <a:xfrm>
                <a:off x="1602" y="1919"/>
                <a:ext cx="32"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Line 116"/>
              <p:cNvSpPr>
                <a:spLocks noChangeShapeType="1"/>
              </p:cNvSpPr>
              <p:nvPr/>
            </p:nvSpPr>
            <p:spPr bwMode="auto">
              <a:xfrm>
                <a:off x="1658" y="1940"/>
                <a:ext cx="32"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Line 117"/>
              <p:cNvSpPr>
                <a:spLocks noChangeShapeType="1"/>
              </p:cNvSpPr>
              <p:nvPr/>
            </p:nvSpPr>
            <p:spPr bwMode="auto">
              <a:xfrm>
                <a:off x="1718" y="1961"/>
                <a:ext cx="31"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Line 118"/>
              <p:cNvSpPr>
                <a:spLocks noChangeShapeType="1"/>
              </p:cNvSpPr>
              <p:nvPr/>
            </p:nvSpPr>
            <p:spPr bwMode="auto">
              <a:xfrm>
                <a:off x="1777" y="1982"/>
                <a:ext cx="31"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119"/>
              <p:cNvSpPr>
                <a:spLocks noChangeShapeType="1"/>
              </p:cNvSpPr>
              <p:nvPr/>
            </p:nvSpPr>
            <p:spPr bwMode="auto">
              <a:xfrm>
                <a:off x="1836" y="2006"/>
                <a:ext cx="32"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120"/>
              <p:cNvSpPr>
                <a:spLocks noChangeShapeType="1"/>
              </p:cNvSpPr>
              <p:nvPr/>
            </p:nvSpPr>
            <p:spPr bwMode="auto">
              <a:xfrm>
                <a:off x="1896" y="2027"/>
                <a:ext cx="31" cy="1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Line 121"/>
              <p:cNvSpPr>
                <a:spLocks noChangeShapeType="1"/>
              </p:cNvSpPr>
              <p:nvPr/>
            </p:nvSpPr>
            <p:spPr bwMode="auto">
              <a:xfrm>
                <a:off x="1955" y="2048"/>
                <a:ext cx="31"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Line 122"/>
              <p:cNvSpPr>
                <a:spLocks noChangeShapeType="1"/>
              </p:cNvSpPr>
              <p:nvPr/>
            </p:nvSpPr>
            <p:spPr bwMode="auto">
              <a:xfrm>
                <a:off x="2014" y="2073"/>
                <a:ext cx="28" cy="1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 name="Line 123"/>
              <p:cNvSpPr>
                <a:spLocks noChangeShapeType="1"/>
              </p:cNvSpPr>
              <p:nvPr/>
            </p:nvSpPr>
            <p:spPr bwMode="auto">
              <a:xfrm>
                <a:off x="2070" y="2094"/>
                <a:ext cx="32" cy="1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Line 124"/>
              <p:cNvSpPr>
                <a:spLocks noChangeShapeType="1"/>
              </p:cNvSpPr>
              <p:nvPr/>
            </p:nvSpPr>
            <p:spPr bwMode="auto">
              <a:xfrm>
                <a:off x="2129" y="2115"/>
                <a:ext cx="32"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Line 125"/>
              <p:cNvSpPr>
                <a:spLocks noChangeShapeType="1"/>
              </p:cNvSpPr>
              <p:nvPr/>
            </p:nvSpPr>
            <p:spPr bwMode="auto">
              <a:xfrm>
                <a:off x="2189" y="2136"/>
                <a:ext cx="31" cy="1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 name="Line 126"/>
              <p:cNvSpPr>
                <a:spLocks noChangeShapeType="1"/>
              </p:cNvSpPr>
              <p:nvPr/>
            </p:nvSpPr>
            <p:spPr bwMode="auto">
              <a:xfrm>
                <a:off x="2248" y="2160"/>
                <a:ext cx="32" cy="1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Line 127"/>
              <p:cNvSpPr>
                <a:spLocks noChangeShapeType="1"/>
              </p:cNvSpPr>
              <p:nvPr/>
            </p:nvSpPr>
            <p:spPr bwMode="auto">
              <a:xfrm>
                <a:off x="2307" y="2177"/>
                <a:ext cx="35" cy="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Line 128"/>
              <p:cNvSpPr>
                <a:spLocks noChangeShapeType="1"/>
              </p:cNvSpPr>
              <p:nvPr/>
            </p:nvSpPr>
            <p:spPr bwMode="auto">
              <a:xfrm>
                <a:off x="2370" y="2188"/>
                <a:ext cx="32"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129"/>
              <p:cNvSpPr>
                <a:spLocks noChangeShapeType="1"/>
              </p:cNvSpPr>
              <p:nvPr/>
            </p:nvSpPr>
            <p:spPr bwMode="auto">
              <a:xfrm>
                <a:off x="2433" y="2198"/>
                <a:ext cx="32"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130"/>
              <p:cNvSpPr>
                <a:spLocks noChangeShapeType="1"/>
              </p:cNvSpPr>
              <p:nvPr/>
            </p:nvSpPr>
            <p:spPr bwMode="auto">
              <a:xfrm>
                <a:off x="2493" y="2209"/>
                <a:ext cx="34"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131"/>
              <p:cNvSpPr>
                <a:spLocks noChangeShapeType="1"/>
              </p:cNvSpPr>
              <p:nvPr/>
            </p:nvSpPr>
            <p:spPr bwMode="auto">
              <a:xfrm>
                <a:off x="2555" y="2223"/>
                <a:ext cx="32"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132"/>
              <p:cNvSpPr>
                <a:spLocks noChangeShapeType="1"/>
              </p:cNvSpPr>
              <p:nvPr/>
            </p:nvSpPr>
            <p:spPr bwMode="auto">
              <a:xfrm>
                <a:off x="2618" y="2233"/>
                <a:ext cx="32"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Line 133"/>
              <p:cNvSpPr>
                <a:spLocks noChangeShapeType="1"/>
              </p:cNvSpPr>
              <p:nvPr/>
            </p:nvSpPr>
            <p:spPr bwMode="auto">
              <a:xfrm>
                <a:off x="2678" y="2244"/>
                <a:ext cx="34"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Line 134"/>
              <p:cNvSpPr>
                <a:spLocks noChangeShapeType="1"/>
              </p:cNvSpPr>
              <p:nvPr/>
            </p:nvSpPr>
            <p:spPr bwMode="auto">
              <a:xfrm>
                <a:off x="2740" y="2254"/>
                <a:ext cx="35"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Line 135"/>
              <p:cNvSpPr>
                <a:spLocks noChangeShapeType="1"/>
              </p:cNvSpPr>
              <p:nvPr/>
            </p:nvSpPr>
            <p:spPr bwMode="auto">
              <a:xfrm>
                <a:off x="2803" y="2268"/>
                <a:ext cx="32"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Line 136"/>
              <p:cNvSpPr>
                <a:spLocks noChangeShapeType="1"/>
              </p:cNvSpPr>
              <p:nvPr/>
            </p:nvSpPr>
            <p:spPr bwMode="auto">
              <a:xfrm>
                <a:off x="2863" y="2279"/>
                <a:ext cx="34"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Line 137"/>
              <p:cNvSpPr>
                <a:spLocks noChangeShapeType="1"/>
              </p:cNvSpPr>
              <p:nvPr/>
            </p:nvSpPr>
            <p:spPr bwMode="auto">
              <a:xfrm>
                <a:off x="2925" y="2289"/>
                <a:ext cx="35"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Line 138"/>
              <p:cNvSpPr>
                <a:spLocks noChangeShapeType="1"/>
              </p:cNvSpPr>
              <p:nvPr/>
            </p:nvSpPr>
            <p:spPr bwMode="auto">
              <a:xfrm>
                <a:off x="2988" y="2303"/>
                <a:ext cx="32" cy="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Line 139"/>
              <p:cNvSpPr>
                <a:spLocks noChangeShapeType="1"/>
              </p:cNvSpPr>
              <p:nvPr/>
            </p:nvSpPr>
            <p:spPr bwMode="auto">
              <a:xfrm>
                <a:off x="3051" y="2314"/>
                <a:ext cx="31"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Line 140"/>
              <p:cNvSpPr>
                <a:spLocks noChangeShapeType="1"/>
              </p:cNvSpPr>
              <p:nvPr/>
            </p:nvSpPr>
            <p:spPr bwMode="auto">
              <a:xfrm>
                <a:off x="3110" y="2324"/>
                <a:ext cx="35"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Line 141"/>
              <p:cNvSpPr>
                <a:spLocks noChangeShapeType="1"/>
              </p:cNvSpPr>
              <p:nvPr/>
            </p:nvSpPr>
            <p:spPr bwMode="auto">
              <a:xfrm>
                <a:off x="3173" y="2335"/>
                <a:ext cx="32"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Line 142"/>
              <p:cNvSpPr>
                <a:spLocks noChangeShapeType="1"/>
              </p:cNvSpPr>
              <p:nvPr/>
            </p:nvSpPr>
            <p:spPr bwMode="auto">
              <a:xfrm>
                <a:off x="3236" y="2349"/>
                <a:ext cx="31"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Line 143"/>
              <p:cNvSpPr>
                <a:spLocks noChangeShapeType="1"/>
              </p:cNvSpPr>
              <p:nvPr/>
            </p:nvSpPr>
            <p:spPr bwMode="auto">
              <a:xfrm>
                <a:off x="3295" y="2359"/>
                <a:ext cx="35"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Line 144"/>
              <p:cNvSpPr>
                <a:spLocks noChangeShapeType="1"/>
              </p:cNvSpPr>
              <p:nvPr/>
            </p:nvSpPr>
            <p:spPr bwMode="auto">
              <a:xfrm>
                <a:off x="3358" y="2370"/>
                <a:ext cx="35" cy="6"/>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Line 145"/>
              <p:cNvSpPr>
                <a:spLocks noChangeShapeType="1"/>
              </p:cNvSpPr>
              <p:nvPr/>
            </p:nvSpPr>
            <p:spPr bwMode="auto">
              <a:xfrm>
                <a:off x="3421" y="2380"/>
                <a:ext cx="32"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Line 146"/>
              <p:cNvSpPr>
                <a:spLocks noChangeShapeType="1"/>
              </p:cNvSpPr>
              <p:nvPr/>
            </p:nvSpPr>
            <p:spPr bwMode="auto">
              <a:xfrm>
                <a:off x="3484" y="2394"/>
                <a:ext cx="31"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147"/>
              <p:cNvSpPr>
                <a:spLocks noChangeShapeType="1"/>
              </p:cNvSpPr>
              <p:nvPr/>
            </p:nvSpPr>
            <p:spPr bwMode="auto">
              <a:xfrm>
                <a:off x="3543" y="2404"/>
                <a:ext cx="35"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148"/>
              <p:cNvSpPr>
                <a:spLocks noChangeShapeType="1"/>
              </p:cNvSpPr>
              <p:nvPr/>
            </p:nvSpPr>
            <p:spPr bwMode="auto">
              <a:xfrm>
                <a:off x="3606" y="2415"/>
                <a:ext cx="32"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149"/>
              <p:cNvSpPr>
                <a:spLocks noChangeShapeType="1"/>
              </p:cNvSpPr>
              <p:nvPr/>
            </p:nvSpPr>
            <p:spPr bwMode="auto">
              <a:xfrm>
                <a:off x="3669" y="2425"/>
                <a:ext cx="31"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Line 150"/>
              <p:cNvSpPr>
                <a:spLocks noChangeShapeType="1"/>
              </p:cNvSpPr>
              <p:nvPr/>
            </p:nvSpPr>
            <p:spPr bwMode="auto">
              <a:xfrm>
                <a:off x="3728" y="2439"/>
                <a:ext cx="35" cy="4"/>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Line 151"/>
              <p:cNvSpPr>
                <a:spLocks noChangeShapeType="1"/>
              </p:cNvSpPr>
              <p:nvPr/>
            </p:nvSpPr>
            <p:spPr bwMode="auto">
              <a:xfrm>
                <a:off x="3791" y="2450"/>
                <a:ext cx="32"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Line 152"/>
              <p:cNvSpPr>
                <a:spLocks noChangeShapeType="1"/>
              </p:cNvSpPr>
              <p:nvPr/>
            </p:nvSpPr>
            <p:spPr bwMode="auto">
              <a:xfrm>
                <a:off x="3854" y="2460"/>
                <a:ext cx="31" cy="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Line 153"/>
              <p:cNvSpPr>
                <a:spLocks noChangeShapeType="1"/>
              </p:cNvSpPr>
              <p:nvPr/>
            </p:nvSpPr>
            <p:spPr bwMode="auto">
              <a:xfrm>
                <a:off x="3913" y="2478"/>
                <a:ext cx="25" cy="2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Line 154"/>
              <p:cNvSpPr>
                <a:spLocks noChangeShapeType="1"/>
              </p:cNvSpPr>
              <p:nvPr/>
            </p:nvSpPr>
            <p:spPr bwMode="auto">
              <a:xfrm>
                <a:off x="3962" y="2516"/>
                <a:ext cx="28" cy="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Line 155"/>
              <p:cNvSpPr>
                <a:spLocks noChangeShapeType="1"/>
              </p:cNvSpPr>
              <p:nvPr/>
            </p:nvSpPr>
            <p:spPr bwMode="auto">
              <a:xfrm>
                <a:off x="4015" y="2551"/>
                <a:ext cx="27" cy="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Line 156"/>
              <p:cNvSpPr>
                <a:spLocks noChangeShapeType="1"/>
              </p:cNvSpPr>
              <p:nvPr/>
            </p:nvSpPr>
            <p:spPr bwMode="auto">
              <a:xfrm>
                <a:off x="4067" y="2586"/>
                <a:ext cx="28" cy="2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Line 157"/>
              <p:cNvSpPr>
                <a:spLocks noChangeShapeType="1"/>
              </p:cNvSpPr>
              <p:nvPr/>
            </p:nvSpPr>
            <p:spPr bwMode="auto">
              <a:xfrm>
                <a:off x="4119" y="2621"/>
                <a:ext cx="28" cy="2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 name="Line 158"/>
              <p:cNvSpPr>
                <a:spLocks noChangeShapeType="1"/>
              </p:cNvSpPr>
              <p:nvPr/>
            </p:nvSpPr>
            <p:spPr bwMode="auto">
              <a:xfrm>
                <a:off x="4168" y="2659"/>
                <a:ext cx="28" cy="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Line 159"/>
              <p:cNvSpPr>
                <a:spLocks noChangeShapeType="1"/>
              </p:cNvSpPr>
              <p:nvPr/>
            </p:nvSpPr>
            <p:spPr bwMode="auto">
              <a:xfrm>
                <a:off x="4221" y="2694"/>
                <a:ext cx="27" cy="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Line 160"/>
              <p:cNvSpPr>
                <a:spLocks noChangeShapeType="1"/>
              </p:cNvSpPr>
              <p:nvPr/>
            </p:nvSpPr>
            <p:spPr bwMode="auto">
              <a:xfrm>
                <a:off x="4273" y="2729"/>
                <a:ext cx="28" cy="2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Line 161"/>
              <p:cNvSpPr>
                <a:spLocks noChangeShapeType="1"/>
              </p:cNvSpPr>
              <p:nvPr/>
            </p:nvSpPr>
            <p:spPr bwMode="auto">
              <a:xfrm>
                <a:off x="4325" y="2768"/>
                <a:ext cx="28" cy="1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 name="Line 162"/>
              <p:cNvSpPr>
                <a:spLocks noChangeShapeType="1"/>
              </p:cNvSpPr>
              <p:nvPr/>
            </p:nvSpPr>
            <p:spPr bwMode="auto">
              <a:xfrm>
                <a:off x="4374" y="2802"/>
                <a:ext cx="28" cy="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Line 163"/>
              <p:cNvSpPr>
                <a:spLocks noChangeShapeType="1"/>
              </p:cNvSpPr>
              <p:nvPr/>
            </p:nvSpPr>
            <p:spPr bwMode="auto">
              <a:xfrm>
                <a:off x="4426" y="2837"/>
                <a:ext cx="28" cy="2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Line 164"/>
              <p:cNvSpPr>
                <a:spLocks noChangeShapeType="1"/>
              </p:cNvSpPr>
              <p:nvPr/>
            </p:nvSpPr>
            <p:spPr bwMode="auto">
              <a:xfrm>
                <a:off x="4479" y="2872"/>
                <a:ext cx="28" cy="2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Line 165"/>
              <p:cNvSpPr>
                <a:spLocks noChangeShapeType="1"/>
              </p:cNvSpPr>
              <p:nvPr/>
            </p:nvSpPr>
            <p:spPr bwMode="auto">
              <a:xfrm>
                <a:off x="4531" y="2911"/>
                <a:ext cx="28" cy="1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Line 166"/>
              <p:cNvSpPr>
                <a:spLocks noChangeShapeType="1"/>
              </p:cNvSpPr>
              <p:nvPr/>
            </p:nvSpPr>
            <p:spPr bwMode="auto">
              <a:xfrm>
                <a:off x="4584" y="2946"/>
                <a:ext cx="24" cy="1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Line 167"/>
              <p:cNvSpPr>
                <a:spLocks noChangeShapeType="1"/>
              </p:cNvSpPr>
              <p:nvPr/>
            </p:nvSpPr>
            <p:spPr bwMode="auto">
              <a:xfrm>
                <a:off x="4632" y="2981"/>
                <a:ext cx="28" cy="2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Line 168"/>
              <p:cNvSpPr>
                <a:spLocks noChangeShapeType="1"/>
              </p:cNvSpPr>
              <p:nvPr/>
            </p:nvSpPr>
            <p:spPr bwMode="auto">
              <a:xfrm>
                <a:off x="4685" y="3015"/>
                <a:ext cx="28" cy="2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Line 169"/>
              <p:cNvSpPr>
                <a:spLocks noChangeShapeType="1"/>
              </p:cNvSpPr>
              <p:nvPr/>
            </p:nvSpPr>
            <p:spPr bwMode="auto">
              <a:xfrm>
                <a:off x="4737" y="3054"/>
                <a:ext cx="28" cy="1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Line 170"/>
              <p:cNvSpPr>
                <a:spLocks noChangeShapeType="1"/>
              </p:cNvSpPr>
              <p:nvPr/>
            </p:nvSpPr>
            <p:spPr bwMode="auto">
              <a:xfrm>
                <a:off x="4790" y="3089"/>
                <a:ext cx="27" cy="2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Line 171"/>
              <p:cNvSpPr>
                <a:spLocks noChangeShapeType="1"/>
              </p:cNvSpPr>
              <p:nvPr/>
            </p:nvSpPr>
            <p:spPr bwMode="auto">
              <a:xfrm>
                <a:off x="4838" y="3124"/>
                <a:ext cx="28" cy="2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Line 172"/>
              <p:cNvSpPr>
                <a:spLocks noChangeShapeType="1"/>
              </p:cNvSpPr>
              <p:nvPr/>
            </p:nvSpPr>
            <p:spPr bwMode="auto">
              <a:xfrm>
                <a:off x="4891" y="3162"/>
                <a:ext cx="28" cy="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Line 173"/>
              <p:cNvSpPr>
                <a:spLocks noChangeShapeType="1"/>
              </p:cNvSpPr>
              <p:nvPr/>
            </p:nvSpPr>
            <p:spPr bwMode="auto">
              <a:xfrm>
                <a:off x="4943" y="3197"/>
                <a:ext cx="28" cy="1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Line 174"/>
              <p:cNvSpPr>
                <a:spLocks noChangeShapeType="1"/>
              </p:cNvSpPr>
              <p:nvPr/>
            </p:nvSpPr>
            <p:spPr bwMode="auto">
              <a:xfrm>
                <a:off x="4995" y="3232"/>
                <a:ext cx="28" cy="2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Line 175"/>
              <p:cNvSpPr>
                <a:spLocks noChangeShapeType="1"/>
              </p:cNvSpPr>
              <p:nvPr/>
            </p:nvSpPr>
            <p:spPr bwMode="auto">
              <a:xfrm>
                <a:off x="5048" y="3267"/>
                <a:ext cx="28" cy="2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Line 176"/>
              <p:cNvSpPr>
                <a:spLocks noChangeShapeType="1"/>
              </p:cNvSpPr>
              <p:nvPr/>
            </p:nvSpPr>
            <p:spPr bwMode="auto">
              <a:xfrm>
                <a:off x="5097" y="3305"/>
                <a:ext cx="28" cy="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Line 177"/>
              <p:cNvSpPr>
                <a:spLocks noChangeShapeType="1"/>
              </p:cNvSpPr>
              <p:nvPr/>
            </p:nvSpPr>
            <p:spPr bwMode="auto">
              <a:xfrm>
                <a:off x="5149" y="3340"/>
                <a:ext cx="28" cy="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Line 178"/>
              <p:cNvSpPr>
                <a:spLocks noChangeShapeType="1"/>
              </p:cNvSpPr>
              <p:nvPr/>
            </p:nvSpPr>
            <p:spPr bwMode="auto">
              <a:xfrm>
                <a:off x="5201" y="3375"/>
                <a:ext cx="28" cy="2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Line 179"/>
              <p:cNvSpPr>
                <a:spLocks noChangeShapeType="1"/>
              </p:cNvSpPr>
              <p:nvPr/>
            </p:nvSpPr>
            <p:spPr bwMode="auto">
              <a:xfrm>
                <a:off x="5254" y="3410"/>
                <a:ext cx="28" cy="2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Line 180"/>
              <p:cNvSpPr>
                <a:spLocks noChangeShapeType="1"/>
              </p:cNvSpPr>
              <p:nvPr/>
            </p:nvSpPr>
            <p:spPr bwMode="auto">
              <a:xfrm>
                <a:off x="5306" y="3448"/>
                <a:ext cx="25" cy="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Line 181"/>
              <p:cNvSpPr>
                <a:spLocks noChangeShapeType="1"/>
              </p:cNvSpPr>
              <p:nvPr/>
            </p:nvSpPr>
            <p:spPr bwMode="auto">
              <a:xfrm>
                <a:off x="5355" y="3483"/>
                <a:ext cx="28" cy="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Line 182"/>
              <p:cNvSpPr>
                <a:spLocks noChangeShapeType="1"/>
              </p:cNvSpPr>
              <p:nvPr/>
            </p:nvSpPr>
            <p:spPr bwMode="auto">
              <a:xfrm>
                <a:off x="5407" y="3518"/>
                <a:ext cx="28" cy="2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 name="Line 183"/>
              <p:cNvSpPr>
                <a:spLocks noChangeShapeType="1"/>
              </p:cNvSpPr>
              <p:nvPr/>
            </p:nvSpPr>
            <p:spPr bwMode="auto">
              <a:xfrm>
                <a:off x="5460" y="3553"/>
                <a:ext cx="28" cy="21"/>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Line 184"/>
              <p:cNvSpPr>
                <a:spLocks noChangeShapeType="1"/>
              </p:cNvSpPr>
              <p:nvPr/>
            </p:nvSpPr>
            <p:spPr bwMode="auto">
              <a:xfrm>
                <a:off x="5512" y="3592"/>
                <a:ext cx="7" cy="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Line 185"/>
              <p:cNvSpPr>
                <a:spLocks noChangeShapeType="1"/>
              </p:cNvSpPr>
              <p:nvPr/>
            </p:nvSpPr>
            <p:spPr bwMode="auto">
              <a:xfrm flipV="1">
                <a:off x="569" y="470"/>
                <a:ext cx="0" cy="3216"/>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Line 186"/>
              <p:cNvSpPr>
                <a:spLocks noChangeShapeType="1"/>
              </p:cNvSpPr>
              <p:nvPr/>
            </p:nvSpPr>
            <p:spPr bwMode="auto">
              <a:xfrm flipH="1">
                <a:off x="510" y="3284"/>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 name="Rectangle 187"/>
              <p:cNvSpPr>
                <a:spLocks noChangeArrowheads="1"/>
              </p:cNvSpPr>
              <p:nvPr/>
            </p:nvSpPr>
            <p:spPr bwMode="auto">
              <a:xfrm rot="16200000">
                <a:off x="189" y="3137"/>
                <a:ext cx="45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-6000</a:t>
                </a:r>
                <a:endParaRPr lang="en-US" altLang="en-US">
                  <a:solidFill>
                    <a:prstClr val="black"/>
                  </a:solidFill>
                </a:endParaRPr>
              </a:p>
            </p:txBody>
          </p:sp>
          <p:sp>
            <p:nvSpPr>
              <p:cNvPr id="197" name="Line 188"/>
              <p:cNvSpPr>
                <a:spLocks noChangeShapeType="1"/>
              </p:cNvSpPr>
              <p:nvPr/>
            </p:nvSpPr>
            <p:spPr bwMode="auto">
              <a:xfrm flipH="1">
                <a:off x="510" y="2743"/>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 name="Rectangle 189"/>
              <p:cNvSpPr>
                <a:spLocks noChangeArrowheads="1"/>
              </p:cNvSpPr>
              <p:nvPr/>
            </p:nvSpPr>
            <p:spPr bwMode="auto">
              <a:xfrm rot="16200000">
                <a:off x="189" y="2596"/>
                <a:ext cx="45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-4000</a:t>
                </a:r>
                <a:endParaRPr lang="en-US" altLang="en-US">
                  <a:solidFill>
                    <a:prstClr val="black"/>
                  </a:solidFill>
                </a:endParaRPr>
              </a:p>
            </p:txBody>
          </p:sp>
          <p:sp>
            <p:nvSpPr>
              <p:cNvPr id="199" name="Line 190"/>
              <p:cNvSpPr>
                <a:spLocks noChangeShapeType="1"/>
              </p:cNvSpPr>
              <p:nvPr/>
            </p:nvSpPr>
            <p:spPr bwMode="auto">
              <a:xfrm flipH="1">
                <a:off x="510" y="2205"/>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 name="Rectangle 191"/>
              <p:cNvSpPr>
                <a:spLocks noChangeArrowheads="1"/>
              </p:cNvSpPr>
              <p:nvPr/>
            </p:nvSpPr>
            <p:spPr bwMode="auto">
              <a:xfrm rot="16200000">
                <a:off x="189" y="2058"/>
                <a:ext cx="45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-2000</a:t>
                </a:r>
                <a:endParaRPr lang="en-US" altLang="en-US">
                  <a:solidFill>
                    <a:prstClr val="black"/>
                  </a:solidFill>
                </a:endParaRPr>
              </a:p>
            </p:txBody>
          </p:sp>
          <p:sp>
            <p:nvSpPr>
              <p:cNvPr id="201" name="Line 192"/>
              <p:cNvSpPr>
                <a:spLocks noChangeShapeType="1"/>
              </p:cNvSpPr>
              <p:nvPr/>
            </p:nvSpPr>
            <p:spPr bwMode="auto">
              <a:xfrm flipH="1">
                <a:off x="510" y="1664"/>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2" name="Rectangle 193"/>
              <p:cNvSpPr>
                <a:spLocks noChangeArrowheads="1"/>
              </p:cNvSpPr>
              <p:nvPr/>
            </p:nvSpPr>
            <p:spPr bwMode="auto">
              <a:xfrm rot="16200000">
                <a:off x="341" y="1523"/>
                <a:ext cx="15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a:t>
                </a:r>
                <a:endParaRPr lang="en-US" altLang="en-US">
                  <a:solidFill>
                    <a:prstClr val="black"/>
                  </a:solidFill>
                </a:endParaRPr>
              </a:p>
            </p:txBody>
          </p:sp>
          <p:sp>
            <p:nvSpPr>
              <p:cNvPr id="203" name="Line 194"/>
              <p:cNvSpPr>
                <a:spLocks noChangeShapeType="1"/>
              </p:cNvSpPr>
              <p:nvPr/>
            </p:nvSpPr>
            <p:spPr bwMode="auto">
              <a:xfrm flipH="1">
                <a:off x="510" y="1126"/>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 name="Rectangle 195"/>
              <p:cNvSpPr>
                <a:spLocks noChangeArrowheads="1"/>
              </p:cNvSpPr>
              <p:nvPr/>
            </p:nvSpPr>
            <p:spPr bwMode="auto">
              <a:xfrm rot="16200000">
                <a:off x="214" y="981"/>
                <a:ext cx="401"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2000</a:t>
                </a:r>
                <a:endParaRPr lang="en-US" altLang="en-US">
                  <a:solidFill>
                    <a:prstClr val="black"/>
                  </a:solidFill>
                </a:endParaRPr>
              </a:p>
            </p:txBody>
          </p:sp>
          <p:sp>
            <p:nvSpPr>
              <p:cNvPr id="205" name="Line 196"/>
              <p:cNvSpPr>
                <a:spLocks noChangeShapeType="1"/>
              </p:cNvSpPr>
              <p:nvPr/>
            </p:nvSpPr>
            <p:spPr bwMode="auto">
              <a:xfrm flipH="1">
                <a:off x="510" y="589"/>
                <a:ext cx="5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 name="Rectangle 197"/>
              <p:cNvSpPr>
                <a:spLocks noChangeArrowheads="1"/>
              </p:cNvSpPr>
              <p:nvPr/>
            </p:nvSpPr>
            <p:spPr bwMode="auto">
              <a:xfrm rot="16200000">
                <a:off x="215" y="442"/>
                <a:ext cx="401"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4000</a:t>
                </a:r>
                <a:endParaRPr lang="en-US" altLang="en-US">
                  <a:solidFill>
                    <a:prstClr val="black"/>
                  </a:solidFill>
                </a:endParaRPr>
              </a:p>
            </p:txBody>
          </p:sp>
          <p:sp>
            <p:nvSpPr>
              <p:cNvPr id="207" name="Rectangle 198"/>
              <p:cNvSpPr>
                <a:spLocks noChangeArrowheads="1"/>
              </p:cNvSpPr>
              <p:nvPr/>
            </p:nvSpPr>
            <p:spPr bwMode="auto">
              <a:xfrm rot="16200000">
                <a:off x="-1322" y="1876"/>
                <a:ext cx="3009"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Experimental Vs. Control ITT on Income ($)</a:t>
                </a:r>
                <a:endParaRPr lang="en-US" altLang="en-US" dirty="0">
                  <a:solidFill>
                    <a:prstClr val="black"/>
                  </a:solidFill>
                </a:endParaRPr>
              </a:p>
            </p:txBody>
          </p:sp>
          <p:sp>
            <p:nvSpPr>
              <p:cNvPr id="208" name="Line 199"/>
              <p:cNvSpPr>
                <a:spLocks noChangeShapeType="1"/>
              </p:cNvSpPr>
              <p:nvPr/>
            </p:nvSpPr>
            <p:spPr bwMode="auto">
              <a:xfrm>
                <a:off x="569" y="3686"/>
                <a:ext cx="5041"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 name="Line 200"/>
              <p:cNvSpPr>
                <a:spLocks noChangeShapeType="1"/>
              </p:cNvSpPr>
              <p:nvPr/>
            </p:nvSpPr>
            <p:spPr bwMode="auto">
              <a:xfrm>
                <a:off x="660"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0" name="Rectangle 201"/>
              <p:cNvSpPr>
                <a:spLocks noChangeArrowheads="1"/>
              </p:cNvSpPr>
              <p:nvPr/>
            </p:nvSpPr>
            <p:spPr bwMode="auto">
              <a:xfrm>
                <a:off x="579"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10</a:t>
                </a:r>
                <a:endParaRPr lang="en-US" altLang="en-US">
                  <a:solidFill>
                    <a:prstClr val="black"/>
                  </a:solidFill>
                </a:endParaRPr>
              </a:p>
            </p:txBody>
          </p:sp>
          <p:sp>
            <p:nvSpPr>
              <p:cNvPr id="211" name="Line 202"/>
              <p:cNvSpPr>
                <a:spLocks noChangeShapeType="1"/>
              </p:cNvSpPr>
              <p:nvPr/>
            </p:nvSpPr>
            <p:spPr bwMode="auto">
              <a:xfrm>
                <a:off x="2280"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 name="Rectangle 203"/>
              <p:cNvSpPr>
                <a:spLocks noChangeArrowheads="1"/>
              </p:cNvSpPr>
              <p:nvPr/>
            </p:nvSpPr>
            <p:spPr bwMode="auto">
              <a:xfrm>
                <a:off x="2199"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12</a:t>
                </a:r>
                <a:endParaRPr lang="en-US" altLang="en-US">
                  <a:solidFill>
                    <a:prstClr val="black"/>
                  </a:solidFill>
                </a:endParaRPr>
              </a:p>
            </p:txBody>
          </p:sp>
          <p:sp>
            <p:nvSpPr>
              <p:cNvPr id="213" name="Line 204"/>
              <p:cNvSpPr>
                <a:spLocks noChangeShapeType="1"/>
              </p:cNvSpPr>
              <p:nvPr/>
            </p:nvSpPr>
            <p:spPr bwMode="auto">
              <a:xfrm>
                <a:off x="3899"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9" name="Rectangle 206"/>
            <p:cNvSpPr>
              <a:spLocks noChangeArrowheads="1"/>
            </p:cNvSpPr>
            <p:nvPr/>
          </p:nvSpPr>
          <p:spPr bwMode="auto">
            <a:xfrm>
              <a:off x="3819"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14</a:t>
              </a:r>
              <a:endParaRPr lang="en-US" altLang="en-US">
                <a:solidFill>
                  <a:prstClr val="black"/>
                </a:solidFill>
              </a:endParaRPr>
            </a:p>
          </p:txBody>
        </p:sp>
        <p:sp>
          <p:nvSpPr>
            <p:cNvPr id="10" name="Line 207"/>
            <p:cNvSpPr>
              <a:spLocks noChangeShapeType="1"/>
            </p:cNvSpPr>
            <p:nvPr/>
          </p:nvSpPr>
          <p:spPr bwMode="auto">
            <a:xfrm>
              <a:off x="5519" y="3686"/>
              <a:ext cx="0" cy="5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208"/>
            <p:cNvSpPr>
              <a:spLocks noChangeArrowheads="1"/>
            </p:cNvSpPr>
            <p:nvPr/>
          </p:nvSpPr>
          <p:spPr bwMode="auto">
            <a:xfrm>
              <a:off x="5439" y="3773"/>
              <a:ext cx="23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16</a:t>
              </a:r>
              <a:endParaRPr lang="en-US" altLang="en-US">
                <a:solidFill>
                  <a:prstClr val="black"/>
                </a:solidFill>
              </a:endParaRPr>
            </a:p>
          </p:txBody>
        </p:sp>
        <p:sp>
          <p:nvSpPr>
            <p:cNvPr id="12" name="Rectangle 209"/>
            <p:cNvSpPr>
              <a:spLocks noChangeArrowheads="1"/>
            </p:cNvSpPr>
            <p:nvPr/>
          </p:nvSpPr>
          <p:spPr bwMode="auto">
            <a:xfrm>
              <a:off x="2182" y="3916"/>
              <a:ext cx="1972"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Age at Random Assignment</a:t>
              </a:r>
              <a:endParaRPr lang="en-US" altLang="en-US">
                <a:solidFill>
                  <a:prstClr val="black"/>
                </a:solidFill>
              </a:endParaRPr>
            </a:p>
          </p:txBody>
        </p:sp>
        <p:sp>
          <p:nvSpPr>
            <p:cNvPr id="13" name="Rectangle 210"/>
            <p:cNvSpPr>
              <a:spLocks noChangeArrowheads="1"/>
            </p:cNvSpPr>
            <p:nvPr/>
          </p:nvSpPr>
          <p:spPr bwMode="auto">
            <a:xfrm>
              <a:off x="3062" y="212"/>
              <a:ext cx="150"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1E2D53"/>
                  </a:solidFill>
                </a:rPr>
                <a:t> </a:t>
              </a:r>
              <a:endParaRPr lang="en-US" altLang="en-US">
                <a:solidFill>
                  <a:prstClr val="black"/>
                </a:solidFill>
              </a:endParaRPr>
            </a:p>
          </p:txBody>
        </p:sp>
      </p:grpSp>
    </p:spTree>
    <p:extLst>
      <p:ext uri="{BB962C8B-B14F-4D97-AF65-F5344CB8AC3E}">
        <p14:creationId xmlns:p14="http://schemas.microsoft.com/office/powerpoint/2010/main" val="1505571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dirty="0">
                <a:latin typeface="Arial" panose="020B0604020202020204" pitchFamily="34" charset="0"/>
                <a:ea typeface="ＭＳ Ｐゴシック"/>
                <a:cs typeface="Arial" panose="020B0604020202020204" pitchFamily="34" charset="0"/>
              </a:rPr>
              <a:t>Conclusion: Policy Lessons</a:t>
            </a:r>
          </a:p>
        </p:txBody>
      </p:sp>
      <p:sp>
        <p:nvSpPr>
          <p:cNvPr id="125954" name="Content Placeholder 2"/>
          <p:cNvSpPr>
            <a:spLocks noGrp="1"/>
          </p:cNvSpPr>
          <p:nvPr>
            <p:ph idx="1"/>
          </p:nvPr>
        </p:nvSpPr>
        <p:spPr>
          <a:xfrm>
            <a:off x="304800" y="1066800"/>
            <a:ext cx="8686800" cy="5791200"/>
          </a:xfrm>
        </p:spPr>
        <p:txBody>
          <a:bodyPr/>
          <a:lstStyle/>
          <a:p>
            <a:r>
              <a:rPr lang="en-US" sz="1800" dirty="0">
                <a:latin typeface="Arial" panose="020B0604020202020204" pitchFamily="34" charset="0"/>
                <a:ea typeface="ＭＳ Ｐゴシック"/>
                <a:cs typeface="Arial" panose="020B0604020202020204" pitchFamily="34" charset="0"/>
              </a:rPr>
              <a:t>How can we improve neighborhood environments for disadvantaged youth?</a:t>
            </a:r>
          </a:p>
          <a:p>
            <a:endParaRPr lang="en-US" sz="1800" dirty="0">
              <a:latin typeface="Arial" panose="020B0604020202020204" pitchFamily="34" charset="0"/>
              <a:ea typeface="ＭＳ Ｐゴシック"/>
              <a:cs typeface="Arial" panose="020B0604020202020204" pitchFamily="34" charset="0"/>
            </a:endParaRPr>
          </a:p>
          <a:p>
            <a:pPr marL="914400" lvl="1" indent="-457200">
              <a:buFont typeface="+mj-lt"/>
              <a:buAutoNum type="arabicPeriod"/>
            </a:pPr>
            <a:r>
              <a:rPr lang="en-US" sz="1800" dirty="0">
                <a:latin typeface="Arial" panose="020B0604020202020204" pitchFamily="34" charset="0"/>
                <a:ea typeface="ＭＳ Ｐゴシック"/>
                <a:cs typeface="Arial" panose="020B0604020202020204" pitchFamily="34" charset="0"/>
              </a:rPr>
              <a:t>Short-term solution: Provide targeted housing vouchers at birth conditional on moving to better (e.g. mixed-income) areas</a:t>
            </a:r>
          </a:p>
          <a:p>
            <a:pPr lvl="1"/>
            <a:endParaRPr lang="en-US" sz="1800" dirty="0">
              <a:latin typeface="Arial" panose="020B0604020202020204" pitchFamily="34" charset="0"/>
              <a:ea typeface="ＭＳ Ｐゴシック"/>
              <a:cs typeface="Arial" panose="020B0604020202020204" pitchFamily="34" charset="0"/>
            </a:endParaRPr>
          </a:p>
          <a:p>
            <a:pPr lvl="2"/>
            <a:r>
              <a:rPr lang="en-US" sz="1800" dirty="0">
                <a:latin typeface="Arial" panose="020B0604020202020204" pitchFamily="34" charset="0"/>
                <a:ea typeface="ＭＳ Ｐゴシック"/>
                <a:cs typeface="Arial" panose="020B0604020202020204" pitchFamily="34" charset="0"/>
              </a:rPr>
              <a:t>MTO experimental vouchers increased tax revenue substantially </a:t>
            </a:r>
            <a:r>
              <a:rPr lang="en-US" sz="1800" dirty="0">
                <a:latin typeface="Arial" panose="020B0604020202020204" pitchFamily="34" charset="0"/>
                <a:ea typeface="ＭＳ Ｐゴシック"/>
                <a:cs typeface="Arial" panose="020B0604020202020204" pitchFamily="34" charset="0"/>
                <a:sym typeface="Wingdings" panose="05000000000000000000" pitchFamily="2" charset="2"/>
              </a:rPr>
              <a:t> taxpayers may ultimately gain from this investment</a:t>
            </a:r>
            <a:endParaRPr lang="en-US" sz="1800" dirty="0">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3065632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8"/>
          <p:cNvSpPr>
            <a:spLocks noChangeArrowheads="1"/>
          </p:cNvSpPr>
          <p:nvPr/>
        </p:nvSpPr>
        <p:spPr bwMode="auto">
          <a:xfrm>
            <a:off x="4337716" y="892115"/>
            <a:ext cx="1603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1E2D53"/>
                </a:solidFill>
              </a:rPr>
              <a:t> </a:t>
            </a:r>
            <a:endParaRPr lang="en-US" altLang="en-US">
              <a:solidFill>
                <a:prstClr val="black"/>
              </a:solidFill>
            </a:endParaRPr>
          </a:p>
        </p:txBody>
      </p:sp>
      <p:sp>
        <p:nvSpPr>
          <p:cNvPr id="94" name="Rectangle 92"/>
          <p:cNvSpPr>
            <a:spLocks noChangeArrowheads="1"/>
          </p:cNvSpPr>
          <p:nvPr/>
        </p:nvSpPr>
        <p:spPr bwMode="auto">
          <a:xfrm>
            <a:off x="4527550" y="254001"/>
            <a:ext cx="238125"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1E2D53"/>
                </a:solidFill>
              </a:rPr>
              <a:t> </a:t>
            </a:r>
            <a:endParaRPr lang="en-US" altLang="en-US">
              <a:solidFill>
                <a:prstClr val="black"/>
              </a:solidFill>
            </a:endParaRPr>
          </a:p>
        </p:txBody>
      </p:sp>
      <p:sp>
        <p:nvSpPr>
          <p:cNvPr id="95" name="TextBox 94"/>
          <p:cNvSpPr txBox="1"/>
          <p:nvPr/>
        </p:nvSpPr>
        <p:spPr>
          <a:xfrm>
            <a:off x="-28895" y="115669"/>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itchFamily="34" charset="0"/>
                <a:cs typeface="Arial" pitchFamily="34" charset="0"/>
              </a:rPr>
              <a:t>Impacts of MTO </a:t>
            </a:r>
            <a:r>
              <a:rPr lang="en-US" b="1">
                <a:solidFill>
                  <a:srgbClr val="1E2D53"/>
                </a:solidFill>
                <a:latin typeface="Arial" pitchFamily="34" charset="0"/>
                <a:cs typeface="Arial" pitchFamily="34" charset="0"/>
              </a:rPr>
              <a:t>on Annual Income </a:t>
            </a:r>
            <a:r>
              <a:rPr lang="en-US" b="1" dirty="0">
                <a:solidFill>
                  <a:srgbClr val="1E2D53"/>
                </a:solidFill>
                <a:latin typeface="Arial" pitchFamily="34" charset="0"/>
                <a:cs typeface="Arial" pitchFamily="34" charset="0"/>
              </a:rPr>
              <a:t>Tax Revenue in Adulthood </a:t>
            </a:r>
          </a:p>
          <a:p>
            <a:pPr algn="ctr" fontAlgn="base">
              <a:spcBef>
                <a:spcPct val="0"/>
              </a:spcBef>
              <a:spcAft>
                <a:spcPct val="0"/>
              </a:spcAft>
            </a:pPr>
            <a:r>
              <a:rPr lang="en-US" b="1" dirty="0">
                <a:solidFill>
                  <a:srgbClr val="1E2D53"/>
                </a:solidFill>
                <a:latin typeface="Arial" pitchFamily="34" charset="0"/>
                <a:cs typeface="Arial" pitchFamily="34" charset="0"/>
              </a:rPr>
              <a:t>for Children Below Age 13 at Random Assignment (TOT Estimates)</a:t>
            </a:r>
          </a:p>
        </p:txBody>
      </p:sp>
      <p:sp>
        <p:nvSpPr>
          <p:cNvPr id="116" name="Rectangle 27"/>
          <p:cNvSpPr>
            <a:spLocks noChangeArrowheads="1"/>
          </p:cNvSpPr>
          <p:nvPr/>
        </p:nvSpPr>
        <p:spPr bwMode="auto">
          <a:xfrm rot="16200000">
            <a:off x="2331430" y="5804862"/>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0</a:t>
            </a:r>
            <a:endParaRPr lang="en-US" altLang="en-US" sz="1400">
              <a:solidFill>
                <a:prstClr val="black"/>
              </a:solidFill>
            </a:endParaRPr>
          </a:p>
        </p:txBody>
      </p:sp>
      <p:sp>
        <p:nvSpPr>
          <p:cNvPr id="118" name="Rectangle 29"/>
          <p:cNvSpPr>
            <a:spLocks noChangeArrowheads="1"/>
          </p:cNvSpPr>
          <p:nvPr/>
        </p:nvSpPr>
        <p:spPr bwMode="auto">
          <a:xfrm rot="16200000">
            <a:off x="2232044" y="5049271"/>
            <a:ext cx="29815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dirty="0">
                <a:solidFill>
                  <a:srgbClr val="000000"/>
                </a:solidFill>
              </a:rPr>
              <a:t>200</a:t>
            </a:r>
            <a:endParaRPr lang="en-US" altLang="en-US" sz="1400" dirty="0">
              <a:solidFill>
                <a:prstClr val="black"/>
              </a:solidFill>
            </a:endParaRPr>
          </a:p>
        </p:txBody>
      </p:sp>
      <p:sp>
        <p:nvSpPr>
          <p:cNvPr id="120" name="Rectangle 31"/>
          <p:cNvSpPr>
            <a:spLocks noChangeArrowheads="1"/>
          </p:cNvSpPr>
          <p:nvPr/>
        </p:nvSpPr>
        <p:spPr bwMode="auto">
          <a:xfrm rot="16200000">
            <a:off x="2232044" y="4241174"/>
            <a:ext cx="29815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400</a:t>
            </a:r>
            <a:endParaRPr lang="en-US" altLang="en-US" sz="1400">
              <a:solidFill>
                <a:prstClr val="black"/>
              </a:solidFill>
            </a:endParaRPr>
          </a:p>
        </p:txBody>
      </p:sp>
      <p:sp>
        <p:nvSpPr>
          <p:cNvPr id="122" name="Rectangle 33"/>
          <p:cNvSpPr>
            <a:spLocks noChangeArrowheads="1"/>
          </p:cNvSpPr>
          <p:nvPr/>
        </p:nvSpPr>
        <p:spPr bwMode="auto">
          <a:xfrm rot="16200000">
            <a:off x="2232044" y="3466474"/>
            <a:ext cx="29815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600</a:t>
            </a:r>
            <a:endParaRPr lang="en-US" altLang="en-US" sz="1400">
              <a:solidFill>
                <a:prstClr val="black"/>
              </a:solidFill>
            </a:endParaRPr>
          </a:p>
        </p:txBody>
      </p:sp>
      <p:sp>
        <p:nvSpPr>
          <p:cNvPr id="124" name="Rectangle 35"/>
          <p:cNvSpPr>
            <a:spLocks noChangeArrowheads="1"/>
          </p:cNvSpPr>
          <p:nvPr/>
        </p:nvSpPr>
        <p:spPr bwMode="auto">
          <a:xfrm rot="16200000">
            <a:off x="2232044" y="2690187"/>
            <a:ext cx="29815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800</a:t>
            </a:r>
            <a:endParaRPr lang="en-US" altLang="en-US" sz="1400">
              <a:solidFill>
                <a:prstClr val="black"/>
              </a:solidFill>
            </a:endParaRPr>
          </a:p>
        </p:txBody>
      </p:sp>
      <p:sp>
        <p:nvSpPr>
          <p:cNvPr id="126" name="Rectangle 37"/>
          <p:cNvSpPr>
            <a:spLocks noChangeArrowheads="1"/>
          </p:cNvSpPr>
          <p:nvPr/>
        </p:nvSpPr>
        <p:spPr bwMode="auto">
          <a:xfrm rot="16200000">
            <a:off x="2182351" y="1904374"/>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dirty="0">
                <a:solidFill>
                  <a:srgbClr val="000000"/>
                </a:solidFill>
              </a:rPr>
              <a:t>1000</a:t>
            </a:r>
            <a:endParaRPr lang="en-US" altLang="en-US" sz="1400" dirty="0">
              <a:solidFill>
                <a:prstClr val="black"/>
              </a:solidFill>
            </a:endParaRPr>
          </a:p>
        </p:txBody>
      </p:sp>
      <p:sp>
        <p:nvSpPr>
          <p:cNvPr id="128" name="Rectangle 39"/>
          <p:cNvSpPr>
            <a:spLocks noChangeArrowheads="1"/>
          </p:cNvSpPr>
          <p:nvPr/>
        </p:nvSpPr>
        <p:spPr bwMode="auto">
          <a:xfrm rot="16200000">
            <a:off x="2183938" y="1129674"/>
            <a:ext cx="3975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a:solidFill>
                  <a:srgbClr val="000000"/>
                </a:solidFill>
              </a:rPr>
              <a:t>1200</a:t>
            </a:r>
            <a:endParaRPr lang="en-US" altLang="en-US" sz="1400">
              <a:solidFill>
                <a:prstClr val="black"/>
              </a:solidFill>
            </a:endParaRPr>
          </a:p>
        </p:txBody>
      </p:sp>
      <p:sp>
        <p:nvSpPr>
          <p:cNvPr id="129" name="Rectangle 40"/>
          <p:cNvSpPr>
            <a:spLocks noChangeArrowheads="1"/>
          </p:cNvSpPr>
          <p:nvPr/>
        </p:nvSpPr>
        <p:spPr bwMode="auto">
          <a:xfrm rot="16200000">
            <a:off x="16086" y="3420595"/>
            <a:ext cx="402405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rPr>
              <a:t> Annual Income Tax Revenue, Age ≥ 24 ($)</a:t>
            </a:r>
            <a:endParaRPr lang="en-US" altLang="en-US" sz="2400" dirty="0">
              <a:solidFill>
                <a:prstClr val="black"/>
              </a:solidFill>
            </a:endParaRPr>
          </a:p>
        </p:txBody>
      </p:sp>
      <p:sp>
        <p:nvSpPr>
          <p:cNvPr id="138" name="Rectangle 49"/>
          <p:cNvSpPr>
            <a:spLocks noChangeArrowheads="1"/>
          </p:cNvSpPr>
          <p:nvPr/>
        </p:nvSpPr>
        <p:spPr bwMode="auto">
          <a:xfrm>
            <a:off x="4337717" y="892115"/>
            <a:ext cx="1603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1E2D53"/>
                </a:solidFill>
              </a:rPr>
              <a:t> </a:t>
            </a:r>
            <a:endParaRPr lang="en-US" altLang="en-US">
              <a:solidFill>
                <a:prstClr val="black"/>
              </a:solidFill>
            </a:endParaRPr>
          </a:p>
        </p:txBody>
      </p:sp>
      <p:sp>
        <p:nvSpPr>
          <p:cNvPr id="181" name="Rectangle 92"/>
          <p:cNvSpPr>
            <a:spLocks noChangeArrowheads="1"/>
          </p:cNvSpPr>
          <p:nvPr/>
        </p:nvSpPr>
        <p:spPr bwMode="auto">
          <a:xfrm>
            <a:off x="4527552" y="254001"/>
            <a:ext cx="238125"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500">
                <a:solidFill>
                  <a:srgbClr val="1E2D53"/>
                </a:solidFill>
              </a:rPr>
              <a:t> </a:t>
            </a:r>
            <a:endParaRPr lang="en-US" altLang="en-US">
              <a:solidFill>
                <a:prstClr val="black"/>
              </a:solidFill>
            </a:endParaRPr>
          </a:p>
        </p:txBody>
      </p:sp>
      <p:grpSp>
        <p:nvGrpSpPr>
          <p:cNvPr id="3" name="Group 2"/>
          <p:cNvGrpSpPr/>
          <p:nvPr/>
        </p:nvGrpSpPr>
        <p:grpSpPr>
          <a:xfrm>
            <a:off x="2486692" y="1181040"/>
            <a:ext cx="4676108" cy="4938713"/>
            <a:chOff x="2943894" y="1181040"/>
            <a:chExt cx="3779171" cy="4938713"/>
          </a:xfrm>
        </p:grpSpPr>
        <p:sp>
          <p:nvSpPr>
            <p:cNvPr id="9" name="Line 9"/>
            <p:cNvSpPr>
              <a:spLocks noChangeShapeType="1"/>
            </p:cNvSpPr>
            <p:nvPr/>
          </p:nvSpPr>
          <p:spPr bwMode="auto">
            <a:xfrm>
              <a:off x="3005806" y="5953065"/>
              <a:ext cx="3629026"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Line 10"/>
            <p:cNvSpPr>
              <a:spLocks noChangeShapeType="1"/>
            </p:cNvSpPr>
            <p:nvPr/>
          </p:nvSpPr>
          <p:spPr bwMode="auto">
            <a:xfrm>
              <a:off x="3005806" y="5176778"/>
              <a:ext cx="3629026"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Line 11"/>
            <p:cNvSpPr>
              <a:spLocks noChangeShapeType="1"/>
            </p:cNvSpPr>
            <p:nvPr/>
          </p:nvSpPr>
          <p:spPr bwMode="auto">
            <a:xfrm>
              <a:off x="3005806" y="4395728"/>
              <a:ext cx="3629026"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Line 12"/>
            <p:cNvSpPr>
              <a:spLocks noChangeShapeType="1"/>
            </p:cNvSpPr>
            <p:nvPr/>
          </p:nvSpPr>
          <p:spPr bwMode="auto">
            <a:xfrm>
              <a:off x="3005806" y="3619440"/>
              <a:ext cx="3629026"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Line 13"/>
            <p:cNvSpPr>
              <a:spLocks noChangeShapeType="1"/>
            </p:cNvSpPr>
            <p:nvPr/>
          </p:nvSpPr>
          <p:spPr bwMode="auto">
            <a:xfrm>
              <a:off x="3005806" y="2843153"/>
              <a:ext cx="3629026"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Line 14"/>
            <p:cNvSpPr>
              <a:spLocks noChangeShapeType="1"/>
            </p:cNvSpPr>
            <p:nvPr/>
          </p:nvSpPr>
          <p:spPr bwMode="auto">
            <a:xfrm>
              <a:off x="3005806" y="2062103"/>
              <a:ext cx="3629026"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Line 15"/>
            <p:cNvSpPr>
              <a:spLocks noChangeShapeType="1"/>
            </p:cNvSpPr>
            <p:nvPr/>
          </p:nvSpPr>
          <p:spPr bwMode="auto">
            <a:xfrm>
              <a:off x="3005806" y="1285815"/>
              <a:ext cx="3629026" cy="0"/>
            </a:xfrm>
            <a:prstGeom prst="line">
              <a:avLst/>
            </a:prstGeom>
            <a:noFill/>
            <a:ln w="1587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Rectangle 16"/>
            <p:cNvSpPr>
              <a:spLocks noChangeArrowheads="1"/>
            </p:cNvSpPr>
            <p:nvPr/>
          </p:nvSpPr>
          <p:spPr bwMode="auto">
            <a:xfrm>
              <a:off x="3110581" y="4211578"/>
              <a:ext cx="974725" cy="1741488"/>
            </a:xfrm>
            <a:prstGeom prst="rect">
              <a:avLst/>
            </a:prstGeom>
            <a:solidFill>
              <a:schemeClr val="bg1">
                <a:lumMod val="50000"/>
              </a:schemeClr>
            </a:solidFill>
            <a:ln w="0">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Rectangle 17"/>
            <p:cNvSpPr>
              <a:spLocks noChangeArrowheads="1"/>
            </p:cNvSpPr>
            <p:nvPr/>
          </p:nvSpPr>
          <p:spPr bwMode="auto">
            <a:xfrm>
              <a:off x="4329781" y="3552765"/>
              <a:ext cx="981075" cy="2400300"/>
            </a:xfrm>
            <a:prstGeom prst="rect">
              <a:avLst/>
            </a:prstGeom>
            <a:solidFill>
              <a:schemeClr val="accent1">
                <a:lumMod val="75000"/>
              </a:schemeClr>
            </a:solidFill>
            <a:ln w="0">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Rectangle 18"/>
            <p:cNvSpPr>
              <a:spLocks noChangeArrowheads="1"/>
            </p:cNvSpPr>
            <p:nvPr/>
          </p:nvSpPr>
          <p:spPr bwMode="auto">
            <a:xfrm>
              <a:off x="5555332" y="2682815"/>
              <a:ext cx="979488" cy="3270250"/>
            </a:xfrm>
            <a:prstGeom prst="rect">
              <a:avLst/>
            </a:prstGeom>
            <a:solidFill>
              <a:srgbClr val="C00000"/>
            </a:solidFill>
            <a:ln w="0">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Line 19"/>
            <p:cNvSpPr>
              <a:spLocks noChangeShapeType="1"/>
            </p:cNvSpPr>
            <p:nvPr/>
          </p:nvSpPr>
          <p:spPr bwMode="auto">
            <a:xfrm>
              <a:off x="4823494" y="2903478"/>
              <a:ext cx="0" cy="1303338"/>
            </a:xfrm>
            <a:prstGeom prst="line">
              <a:avLst/>
            </a:prstGeom>
            <a:noFill/>
            <a:ln w="15875">
              <a:solidFill>
                <a:schemeClr val="tx1"/>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Line 20"/>
            <p:cNvSpPr>
              <a:spLocks noChangeShapeType="1"/>
            </p:cNvSpPr>
            <p:nvPr/>
          </p:nvSpPr>
          <p:spPr bwMode="auto">
            <a:xfrm>
              <a:off x="4783807" y="4206815"/>
              <a:ext cx="73025" cy="0"/>
            </a:xfrm>
            <a:prstGeom prst="line">
              <a:avLst/>
            </a:prstGeom>
            <a:noFill/>
            <a:ln w="15875">
              <a:solidFill>
                <a:schemeClr val="tx1"/>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Line 21"/>
            <p:cNvSpPr>
              <a:spLocks noChangeShapeType="1"/>
            </p:cNvSpPr>
            <p:nvPr/>
          </p:nvSpPr>
          <p:spPr bwMode="auto">
            <a:xfrm>
              <a:off x="4783807" y="2903478"/>
              <a:ext cx="73025" cy="0"/>
            </a:xfrm>
            <a:prstGeom prst="line">
              <a:avLst/>
            </a:prstGeom>
            <a:noFill/>
            <a:ln w="15875">
              <a:solidFill>
                <a:schemeClr val="tx1"/>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Line 22"/>
            <p:cNvSpPr>
              <a:spLocks noChangeShapeType="1"/>
            </p:cNvSpPr>
            <p:nvPr/>
          </p:nvSpPr>
          <p:spPr bwMode="auto">
            <a:xfrm>
              <a:off x="6042694" y="1657290"/>
              <a:ext cx="0" cy="2044700"/>
            </a:xfrm>
            <a:prstGeom prst="line">
              <a:avLst/>
            </a:prstGeom>
            <a:noFill/>
            <a:ln w="15875">
              <a:solidFill>
                <a:schemeClr val="tx1"/>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Line 23"/>
            <p:cNvSpPr>
              <a:spLocks noChangeShapeType="1"/>
            </p:cNvSpPr>
            <p:nvPr/>
          </p:nvSpPr>
          <p:spPr bwMode="auto">
            <a:xfrm>
              <a:off x="6009357" y="3701990"/>
              <a:ext cx="71438" cy="0"/>
            </a:xfrm>
            <a:prstGeom prst="line">
              <a:avLst/>
            </a:prstGeom>
            <a:noFill/>
            <a:ln w="15875">
              <a:solidFill>
                <a:schemeClr val="tx1"/>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Line 24"/>
            <p:cNvSpPr>
              <a:spLocks noChangeShapeType="1"/>
            </p:cNvSpPr>
            <p:nvPr/>
          </p:nvSpPr>
          <p:spPr bwMode="auto">
            <a:xfrm>
              <a:off x="6009357" y="1657290"/>
              <a:ext cx="71438" cy="0"/>
            </a:xfrm>
            <a:prstGeom prst="line">
              <a:avLst/>
            </a:prstGeom>
            <a:noFill/>
            <a:ln w="15875">
              <a:solidFill>
                <a:schemeClr val="tx1"/>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Line 25"/>
            <p:cNvSpPr>
              <a:spLocks noChangeShapeType="1"/>
            </p:cNvSpPr>
            <p:nvPr/>
          </p:nvSpPr>
          <p:spPr bwMode="auto">
            <a:xfrm flipV="1">
              <a:off x="3005806" y="1181040"/>
              <a:ext cx="0" cy="487680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Line 26"/>
            <p:cNvSpPr>
              <a:spLocks noChangeShapeType="1"/>
            </p:cNvSpPr>
            <p:nvPr/>
          </p:nvSpPr>
          <p:spPr bwMode="auto">
            <a:xfrm flipH="1">
              <a:off x="2943894" y="5953065"/>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Line 28"/>
            <p:cNvSpPr>
              <a:spLocks noChangeShapeType="1"/>
            </p:cNvSpPr>
            <p:nvPr/>
          </p:nvSpPr>
          <p:spPr bwMode="auto">
            <a:xfrm flipH="1">
              <a:off x="2943894" y="5176778"/>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Line 30"/>
            <p:cNvSpPr>
              <a:spLocks noChangeShapeType="1"/>
            </p:cNvSpPr>
            <p:nvPr/>
          </p:nvSpPr>
          <p:spPr bwMode="auto">
            <a:xfrm flipH="1">
              <a:off x="2943894" y="4395728"/>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Line 32"/>
            <p:cNvSpPr>
              <a:spLocks noChangeShapeType="1"/>
            </p:cNvSpPr>
            <p:nvPr/>
          </p:nvSpPr>
          <p:spPr bwMode="auto">
            <a:xfrm flipH="1">
              <a:off x="2943894" y="3619440"/>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Line 34"/>
            <p:cNvSpPr>
              <a:spLocks noChangeShapeType="1"/>
            </p:cNvSpPr>
            <p:nvPr/>
          </p:nvSpPr>
          <p:spPr bwMode="auto">
            <a:xfrm flipH="1">
              <a:off x="2943894" y="2843153"/>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Line 36"/>
            <p:cNvSpPr>
              <a:spLocks noChangeShapeType="1"/>
            </p:cNvSpPr>
            <p:nvPr/>
          </p:nvSpPr>
          <p:spPr bwMode="auto">
            <a:xfrm flipH="1">
              <a:off x="2943894" y="2062103"/>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Line 38"/>
            <p:cNvSpPr>
              <a:spLocks noChangeShapeType="1"/>
            </p:cNvSpPr>
            <p:nvPr/>
          </p:nvSpPr>
          <p:spPr bwMode="auto">
            <a:xfrm flipH="1">
              <a:off x="2943894" y="1285815"/>
              <a:ext cx="6191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Line 41"/>
            <p:cNvSpPr>
              <a:spLocks noChangeShapeType="1"/>
            </p:cNvSpPr>
            <p:nvPr/>
          </p:nvSpPr>
          <p:spPr bwMode="auto">
            <a:xfrm>
              <a:off x="3005806" y="6057840"/>
              <a:ext cx="3629026"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Line 42"/>
            <p:cNvSpPr>
              <a:spLocks noChangeShapeType="1"/>
            </p:cNvSpPr>
            <p:nvPr/>
          </p:nvSpPr>
          <p:spPr bwMode="auto">
            <a:xfrm>
              <a:off x="3597944" y="6057840"/>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Line 44"/>
            <p:cNvSpPr>
              <a:spLocks noChangeShapeType="1"/>
            </p:cNvSpPr>
            <p:nvPr/>
          </p:nvSpPr>
          <p:spPr bwMode="auto">
            <a:xfrm>
              <a:off x="4823494" y="6057840"/>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 name="Line 46"/>
            <p:cNvSpPr>
              <a:spLocks noChangeShapeType="1"/>
            </p:cNvSpPr>
            <p:nvPr/>
          </p:nvSpPr>
          <p:spPr bwMode="auto">
            <a:xfrm>
              <a:off x="6042694" y="6057840"/>
              <a:ext cx="0" cy="61913"/>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 name="TextBox 195"/>
            <p:cNvSpPr txBox="1"/>
            <p:nvPr/>
          </p:nvSpPr>
          <p:spPr>
            <a:xfrm>
              <a:off x="3110582" y="4769960"/>
              <a:ext cx="968196"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$447.5</a:t>
              </a:r>
            </a:p>
          </p:txBody>
        </p:sp>
        <p:sp>
          <p:nvSpPr>
            <p:cNvPr id="197" name="TextBox 196"/>
            <p:cNvSpPr txBox="1"/>
            <p:nvPr/>
          </p:nvSpPr>
          <p:spPr>
            <a:xfrm>
              <a:off x="4329782" y="4769960"/>
              <a:ext cx="981075"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$616.6</a:t>
              </a:r>
            </a:p>
          </p:txBody>
        </p:sp>
        <p:sp>
          <p:nvSpPr>
            <p:cNvPr id="198" name="TextBox 197"/>
            <p:cNvSpPr txBox="1"/>
            <p:nvPr/>
          </p:nvSpPr>
          <p:spPr>
            <a:xfrm>
              <a:off x="5562968" y="4769960"/>
              <a:ext cx="981075" cy="338554"/>
            </a:xfrm>
            <a:prstGeom prst="rect">
              <a:avLst/>
            </a:prstGeom>
            <a:noFill/>
          </p:spPr>
          <p:txBody>
            <a:bodyPr wrap="square" rtlCol="0">
              <a:spAutoFit/>
            </a:bodyPr>
            <a:lstStyle/>
            <a:p>
              <a:pPr algn="ctr"/>
              <a:r>
                <a:rPr lang="en-US" sz="1600" dirty="0">
                  <a:solidFill>
                    <a:prstClr val="white"/>
                  </a:solidFill>
                  <a:latin typeface="Arial" panose="020B0604020202020204" pitchFamily="34" charset="0"/>
                  <a:cs typeface="Arial" panose="020B0604020202020204" pitchFamily="34" charset="0"/>
                </a:rPr>
                <a:t> $841.1</a:t>
              </a:r>
            </a:p>
          </p:txBody>
        </p:sp>
        <p:sp>
          <p:nvSpPr>
            <p:cNvPr id="99" name="TextBox 98"/>
            <p:cNvSpPr txBox="1"/>
            <p:nvPr/>
          </p:nvSpPr>
          <p:spPr>
            <a:xfrm>
              <a:off x="4386486" y="5071646"/>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0.061 </a:t>
              </a:r>
            </a:p>
          </p:txBody>
        </p:sp>
        <p:sp>
          <p:nvSpPr>
            <p:cNvPr id="100" name="TextBox 99"/>
            <p:cNvSpPr txBox="1"/>
            <p:nvPr/>
          </p:nvSpPr>
          <p:spPr>
            <a:xfrm>
              <a:off x="5618164" y="5071646"/>
              <a:ext cx="1104901" cy="338554"/>
            </a:xfrm>
            <a:prstGeom prst="rect">
              <a:avLst/>
            </a:prstGeom>
            <a:noFill/>
          </p:spPr>
          <p:txBody>
            <a:bodyPr wrap="square" rtlCol="0">
              <a:spAutoFit/>
            </a:bodyPr>
            <a:lstStyle/>
            <a:p>
              <a:r>
                <a:rPr lang="en-US" sz="1600" i="1" dirty="0">
                  <a:solidFill>
                    <a:prstClr val="white"/>
                  </a:solidFill>
                  <a:latin typeface="Arial" panose="020B0604020202020204" pitchFamily="34" charset="0"/>
                  <a:cs typeface="Arial" panose="020B0604020202020204" pitchFamily="34" charset="0"/>
                </a:rPr>
                <a:t>p</a:t>
              </a:r>
              <a:r>
                <a:rPr lang="en-US" sz="1600" dirty="0">
                  <a:solidFill>
                    <a:prstClr val="white"/>
                  </a:solidFill>
                  <a:latin typeface="Arial" panose="020B0604020202020204" pitchFamily="34" charset="0"/>
                  <a:cs typeface="Arial" panose="020B0604020202020204" pitchFamily="34" charset="0"/>
                </a:rPr>
                <a:t> = 0.004 </a:t>
              </a:r>
            </a:p>
          </p:txBody>
        </p:sp>
      </p:grpSp>
      <p:sp>
        <p:nvSpPr>
          <p:cNvPr id="57" name="Rectangle 86"/>
          <p:cNvSpPr>
            <a:spLocks noChangeArrowheads="1"/>
          </p:cNvSpPr>
          <p:nvPr/>
        </p:nvSpPr>
        <p:spPr bwMode="auto">
          <a:xfrm>
            <a:off x="2971800" y="6134100"/>
            <a:ext cx="66043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Control</a:t>
            </a:r>
            <a:endParaRPr lang="en-US" altLang="en-US" sz="1600" dirty="0">
              <a:solidFill>
                <a:prstClr val="black"/>
              </a:solidFill>
            </a:endParaRPr>
          </a:p>
        </p:txBody>
      </p:sp>
      <p:sp>
        <p:nvSpPr>
          <p:cNvPr id="58" name="Rectangle 88"/>
          <p:cNvSpPr>
            <a:spLocks noChangeArrowheads="1"/>
          </p:cNvSpPr>
          <p:nvPr/>
        </p:nvSpPr>
        <p:spPr bwMode="auto">
          <a:xfrm>
            <a:off x="4391025" y="6145054"/>
            <a:ext cx="85440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dirty="0">
                <a:solidFill>
                  <a:srgbClr val="000000"/>
                </a:solidFill>
              </a:rPr>
              <a:t>Section 8</a:t>
            </a:r>
            <a:endParaRPr lang="en-US" altLang="en-US" sz="1600" dirty="0">
              <a:solidFill>
                <a:prstClr val="black"/>
              </a:solidFill>
            </a:endParaRPr>
          </a:p>
        </p:txBody>
      </p:sp>
      <p:sp>
        <p:nvSpPr>
          <p:cNvPr id="61" name="Rectangle 193"/>
          <p:cNvSpPr>
            <a:spLocks noChangeArrowheads="1"/>
          </p:cNvSpPr>
          <p:nvPr/>
        </p:nvSpPr>
        <p:spPr bwMode="auto">
          <a:xfrm>
            <a:off x="5699701" y="6136957"/>
            <a:ext cx="125354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dirty="0">
                <a:solidFill>
                  <a:srgbClr val="000000"/>
                </a:solidFill>
              </a:rPr>
              <a:t>Experimental </a:t>
            </a:r>
          </a:p>
          <a:p>
            <a:pPr algn="ctr"/>
            <a:r>
              <a:rPr lang="en-US" altLang="en-US" sz="1600" dirty="0">
                <a:solidFill>
                  <a:srgbClr val="000000"/>
                </a:solidFill>
              </a:rPr>
              <a:t>Voucher</a:t>
            </a:r>
            <a:endParaRPr lang="en-US" altLang="en-US" sz="1600" dirty="0">
              <a:solidFill>
                <a:prstClr val="black"/>
              </a:solidFill>
            </a:endParaRPr>
          </a:p>
        </p:txBody>
      </p:sp>
    </p:spTree>
    <p:extLst>
      <p:ext uri="{BB962C8B-B14F-4D97-AF65-F5344CB8AC3E}">
        <p14:creationId xmlns:p14="http://schemas.microsoft.com/office/powerpoint/2010/main" val="31020826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dirty="0">
                <a:latin typeface="Arial" panose="020B0604020202020204" pitchFamily="34" charset="0"/>
                <a:ea typeface="ＭＳ Ｐゴシック"/>
                <a:cs typeface="Arial" panose="020B0604020202020204" pitchFamily="34" charset="0"/>
              </a:rPr>
              <a:t>Conclusion: Policy Lessons</a:t>
            </a:r>
          </a:p>
        </p:txBody>
      </p:sp>
      <p:sp>
        <p:nvSpPr>
          <p:cNvPr id="125954" name="Content Placeholder 2"/>
          <p:cNvSpPr>
            <a:spLocks noGrp="1"/>
          </p:cNvSpPr>
          <p:nvPr>
            <p:ph idx="1"/>
          </p:nvPr>
        </p:nvSpPr>
        <p:spPr>
          <a:xfrm>
            <a:off x="304800" y="1066800"/>
            <a:ext cx="8686800" cy="5791200"/>
          </a:xfrm>
        </p:spPr>
        <p:txBody>
          <a:bodyPr/>
          <a:lstStyle/>
          <a:p>
            <a:r>
              <a:rPr lang="en-US" sz="1800" dirty="0">
                <a:latin typeface="Arial" panose="020B0604020202020204" pitchFamily="34" charset="0"/>
                <a:ea typeface="ＭＳ Ｐゴシック"/>
                <a:cs typeface="Arial" panose="020B0604020202020204" pitchFamily="34" charset="0"/>
              </a:rPr>
              <a:t>How can we improve neighborhood environments for disadvantaged youth?</a:t>
            </a:r>
          </a:p>
          <a:p>
            <a:endParaRPr lang="en-US" sz="1800" dirty="0">
              <a:latin typeface="Arial" panose="020B0604020202020204" pitchFamily="34" charset="0"/>
              <a:ea typeface="ＭＳ Ｐゴシック"/>
              <a:cs typeface="Arial" panose="020B0604020202020204" pitchFamily="34" charset="0"/>
            </a:endParaRPr>
          </a:p>
          <a:p>
            <a:pPr marL="914400" lvl="1" indent="-457200">
              <a:buFont typeface="+mj-lt"/>
              <a:buAutoNum type="arabicPeriod"/>
            </a:pPr>
            <a:r>
              <a:rPr lang="en-US" sz="1800" dirty="0">
                <a:latin typeface="Arial" panose="020B0604020202020204" pitchFamily="34" charset="0"/>
                <a:ea typeface="ＭＳ Ｐゴシック"/>
                <a:cs typeface="Arial" panose="020B0604020202020204" pitchFamily="34" charset="0"/>
              </a:rPr>
              <a:t>Short-term solution: Provide targeted housing vouchers at birth conditional on moving to better (e.g. mixed-income) areas</a:t>
            </a:r>
          </a:p>
          <a:p>
            <a:pPr lvl="1"/>
            <a:endParaRPr lang="en-US" sz="1800" dirty="0">
              <a:latin typeface="Arial" panose="020B0604020202020204" pitchFamily="34" charset="0"/>
              <a:ea typeface="ＭＳ Ｐゴシック"/>
              <a:cs typeface="Arial" panose="020B0604020202020204" pitchFamily="34" charset="0"/>
            </a:endParaRPr>
          </a:p>
          <a:p>
            <a:pPr lvl="2"/>
            <a:r>
              <a:rPr lang="en-US" sz="1800" dirty="0">
                <a:latin typeface="Arial" panose="020B0604020202020204" pitchFamily="34" charset="0"/>
                <a:ea typeface="ＭＳ Ｐゴシック"/>
                <a:cs typeface="Arial" panose="020B0604020202020204" pitchFamily="34" charset="0"/>
              </a:rPr>
              <a:t>MTO experimental vouchers increased tax revenue substantially </a:t>
            </a:r>
            <a:r>
              <a:rPr lang="en-US" sz="1800" dirty="0">
                <a:latin typeface="Arial" panose="020B0604020202020204" pitchFamily="34" charset="0"/>
                <a:ea typeface="ＭＳ Ｐゴシック"/>
                <a:cs typeface="Arial" panose="020B0604020202020204" pitchFamily="34" charset="0"/>
                <a:sym typeface="Wingdings" panose="05000000000000000000" pitchFamily="2" charset="2"/>
              </a:rPr>
              <a:t> taxpayers may ultimately gain from this investment</a:t>
            </a:r>
            <a:endParaRPr lang="en-US" sz="1800" dirty="0">
              <a:latin typeface="Arial" panose="020B0604020202020204" pitchFamily="34" charset="0"/>
              <a:ea typeface="ＭＳ Ｐゴシック"/>
              <a:cs typeface="Arial" panose="020B0604020202020204" pitchFamily="34" charset="0"/>
            </a:endParaRPr>
          </a:p>
          <a:p>
            <a:pPr marL="457200" lvl="1" indent="0">
              <a:buNone/>
            </a:pPr>
            <a:endParaRPr lang="en-US" sz="1800" dirty="0">
              <a:latin typeface="Arial" panose="020B0604020202020204" pitchFamily="34" charset="0"/>
              <a:ea typeface="ＭＳ Ｐゴシック"/>
              <a:cs typeface="Arial" panose="020B0604020202020204" pitchFamily="34" charset="0"/>
            </a:endParaRPr>
          </a:p>
          <a:p>
            <a:pPr marL="914400" lvl="1" indent="-457200">
              <a:buFont typeface="+mj-lt"/>
              <a:buAutoNum type="arabicPeriod" startAt="2"/>
            </a:pPr>
            <a:r>
              <a:rPr lang="en-US" sz="1800" dirty="0">
                <a:latin typeface="Arial" panose="020B0604020202020204" pitchFamily="34" charset="0"/>
                <a:ea typeface="ＭＳ Ｐゴシック"/>
                <a:cs typeface="Arial" panose="020B0604020202020204" pitchFamily="34" charset="0"/>
              </a:rPr>
              <a:t>Long-term solution: improve neighborhoods with poor outcomes, concentrating on factors that affect children</a:t>
            </a:r>
          </a:p>
        </p:txBody>
      </p:sp>
    </p:spTree>
    <p:extLst>
      <p:ext uri="{BB962C8B-B14F-4D97-AF65-F5344CB8AC3E}">
        <p14:creationId xmlns:p14="http://schemas.microsoft.com/office/powerpoint/2010/main" val="11091185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dirty="0">
                <a:latin typeface="Arial" panose="020B0604020202020204" pitchFamily="34" charset="0"/>
                <a:ea typeface="ＭＳ Ｐゴシック"/>
                <a:cs typeface="Arial" panose="020B0604020202020204" pitchFamily="34" charset="0"/>
              </a:rPr>
              <a:t>Conclusion: Policy Lessons</a:t>
            </a:r>
          </a:p>
        </p:txBody>
      </p:sp>
      <p:sp>
        <p:nvSpPr>
          <p:cNvPr id="125954" name="Content Placeholder 2"/>
          <p:cNvSpPr>
            <a:spLocks noGrp="1"/>
          </p:cNvSpPr>
          <p:nvPr>
            <p:ph idx="1"/>
          </p:nvPr>
        </p:nvSpPr>
        <p:spPr>
          <a:xfrm>
            <a:off x="304800" y="1066800"/>
            <a:ext cx="8686800" cy="5791200"/>
          </a:xfrm>
        </p:spPr>
        <p:txBody>
          <a:bodyPr/>
          <a:lstStyle/>
          <a:p>
            <a:r>
              <a:rPr lang="en-US" sz="1800" dirty="0">
                <a:latin typeface="Arial" panose="020B0604020202020204" pitchFamily="34" charset="0"/>
                <a:ea typeface="ＭＳ Ｐゴシック"/>
                <a:cs typeface="Arial" panose="020B0604020202020204" pitchFamily="34" charset="0"/>
              </a:rPr>
              <a:t>How can we improve neighborhood environments for disadvantaged youth?</a:t>
            </a:r>
          </a:p>
          <a:p>
            <a:endParaRPr lang="en-US" sz="1800" dirty="0">
              <a:latin typeface="Arial" panose="020B0604020202020204" pitchFamily="34" charset="0"/>
              <a:ea typeface="ＭＳ Ｐゴシック"/>
              <a:cs typeface="Arial" panose="020B0604020202020204" pitchFamily="34" charset="0"/>
            </a:endParaRPr>
          </a:p>
          <a:p>
            <a:pPr marL="914400" lvl="1" indent="-457200">
              <a:buFont typeface="+mj-lt"/>
              <a:buAutoNum type="arabicPeriod"/>
            </a:pPr>
            <a:r>
              <a:rPr lang="en-US" sz="1800" dirty="0">
                <a:latin typeface="Arial" panose="020B0604020202020204" pitchFamily="34" charset="0"/>
                <a:ea typeface="ＭＳ Ｐゴシック"/>
                <a:cs typeface="Arial" panose="020B0604020202020204" pitchFamily="34" charset="0"/>
              </a:rPr>
              <a:t>Short-term solution: Provide targeted housing vouchers at birth conditional on moving to better (e.g. mixed-income) areas</a:t>
            </a:r>
          </a:p>
          <a:p>
            <a:pPr lvl="1"/>
            <a:endParaRPr lang="en-US" sz="1800" dirty="0">
              <a:latin typeface="Arial" panose="020B0604020202020204" pitchFamily="34" charset="0"/>
              <a:ea typeface="ＭＳ Ｐゴシック"/>
              <a:cs typeface="Arial" panose="020B0604020202020204" pitchFamily="34" charset="0"/>
            </a:endParaRPr>
          </a:p>
          <a:p>
            <a:pPr lvl="2"/>
            <a:r>
              <a:rPr lang="en-US" sz="1800" dirty="0">
                <a:latin typeface="Arial" panose="020B0604020202020204" pitchFamily="34" charset="0"/>
                <a:ea typeface="ＭＳ Ｐゴシック"/>
                <a:cs typeface="Arial" panose="020B0604020202020204" pitchFamily="34" charset="0"/>
              </a:rPr>
              <a:t>MTO experimental vouchers increased tax revenue substantially </a:t>
            </a:r>
            <a:r>
              <a:rPr lang="en-US" sz="1800" dirty="0">
                <a:latin typeface="Arial" panose="020B0604020202020204" pitchFamily="34" charset="0"/>
                <a:ea typeface="ＭＳ Ｐゴシック"/>
                <a:cs typeface="Arial" panose="020B0604020202020204" pitchFamily="34" charset="0"/>
                <a:sym typeface="Wingdings" panose="05000000000000000000" pitchFamily="2" charset="2"/>
              </a:rPr>
              <a:t> taxpayers may ultimately gain from this investment</a:t>
            </a:r>
            <a:endParaRPr lang="en-US" sz="1800" dirty="0">
              <a:latin typeface="Arial" panose="020B0604020202020204" pitchFamily="34" charset="0"/>
              <a:ea typeface="ＭＳ Ｐゴシック"/>
              <a:cs typeface="Arial" panose="020B0604020202020204" pitchFamily="34" charset="0"/>
            </a:endParaRPr>
          </a:p>
          <a:p>
            <a:pPr marL="457200" lvl="1" indent="0">
              <a:buNone/>
            </a:pPr>
            <a:endParaRPr lang="en-US" sz="1800" dirty="0">
              <a:latin typeface="Arial" panose="020B0604020202020204" pitchFamily="34" charset="0"/>
              <a:ea typeface="ＭＳ Ｐゴシック"/>
              <a:cs typeface="Arial" panose="020B0604020202020204" pitchFamily="34" charset="0"/>
            </a:endParaRPr>
          </a:p>
          <a:p>
            <a:pPr marL="914400" lvl="1" indent="-457200">
              <a:buFont typeface="+mj-lt"/>
              <a:buAutoNum type="arabicPeriod" startAt="2"/>
            </a:pPr>
            <a:r>
              <a:rPr lang="en-US" sz="1800" dirty="0">
                <a:latin typeface="Arial" panose="020B0604020202020204" pitchFamily="34" charset="0"/>
                <a:ea typeface="ＭＳ Ｐゴシック"/>
                <a:cs typeface="Arial" panose="020B0604020202020204" pitchFamily="34" charset="0"/>
              </a:rPr>
              <a:t>Long-term solution: improve neighborhoods with poor outcomes, concentrating on factors that affect children</a:t>
            </a:r>
          </a:p>
          <a:p>
            <a:pPr lvl="1"/>
            <a:endParaRPr lang="en-US" sz="1800" dirty="0">
              <a:solidFill>
                <a:srgbClr val="000000"/>
              </a:solidFill>
              <a:latin typeface="Arial" panose="020B0604020202020204" pitchFamily="34" charset="0"/>
              <a:ea typeface="ＭＳ Ｐゴシック"/>
              <a:cs typeface="ＭＳ Ｐゴシック"/>
            </a:endParaRPr>
          </a:p>
          <a:p>
            <a:r>
              <a:rPr lang="en-US" sz="1800" dirty="0">
                <a:solidFill>
                  <a:srgbClr val="000000"/>
                </a:solidFill>
                <a:latin typeface="Arial" panose="020B0604020202020204" pitchFamily="34" charset="0"/>
                <a:ea typeface="ＭＳ Ｐゴシック"/>
                <a:cs typeface="ＭＳ Ｐゴシック"/>
              </a:rPr>
              <a:t>Key input for both policies:</a:t>
            </a:r>
          </a:p>
          <a:p>
            <a:pPr marL="914400" lvl="1" indent="-457200">
              <a:buFont typeface="+mj-lt"/>
              <a:buAutoNum type="arabicPeriod"/>
            </a:pPr>
            <a:r>
              <a:rPr lang="en-US" sz="1800" dirty="0">
                <a:solidFill>
                  <a:srgbClr val="000000"/>
                </a:solidFill>
                <a:latin typeface="Arial" panose="020B0604020202020204" pitchFamily="34" charset="0"/>
                <a:ea typeface="ＭＳ Ｐゴシック"/>
                <a:cs typeface="ＭＳ Ｐゴシック"/>
              </a:rPr>
              <a:t>What are the best and worst places to grow up?</a:t>
            </a:r>
          </a:p>
          <a:p>
            <a:pPr marL="914400" lvl="1" indent="-457200">
              <a:buFont typeface="+mj-lt"/>
              <a:buAutoNum type="arabicPeriod"/>
            </a:pPr>
            <a:r>
              <a:rPr lang="en-US" sz="1800" dirty="0">
                <a:solidFill>
                  <a:srgbClr val="000000"/>
                </a:solidFill>
                <a:latin typeface="Arial" panose="020B0604020202020204" pitchFamily="34" charset="0"/>
                <a:ea typeface="ＭＳ Ｐゴシック"/>
                <a:cs typeface="ＭＳ Ｐゴシック"/>
              </a:rPr>
              <a:t>What are the characteristics of places that improve children’s outcomes?</a:t>
            </a:r>
            <a:endParaRPr lang="en-US" sz="1800" dirty="0">
              <a:latin typeface="Arial" panose="020B0604020202020204" pitchFamily="34" charset="0"/>
              <a:ea typeface="ＭＳ Ｐゴシック"/>
              <a:cs typeface="Arial" panose="020B0604020202020204" pitchFamily="34" charset="0"/>
            </a:endParaRPr>
          </a:p>
          <a:p>
            <a:pPr marL="341313" lvl="1" indent="-341313"/>
            <a:endParaRPr lang="en-US" sz="1800" dirty="0">
              <a:solidFill>
                <a:srgbClr val="000000"/>
              </a:solidFill>
              <a:latin typeface="Arial" panose="020B0604020202020204" pitchFamily="34" charset="0"/>
              <a:ea typeface="ＭＳ Ｐゴシック"/>
              <a:cs typeface="ＭＳ Ｐゴシック"/>
            </a:endParaRPr>
          </a:p>
          <a:p>
            <a:pPr marL="341313" lvl="1" indent="-341313"/>
            <a:r>
              <a:rPr lang="en-US" sz="1800" dirty="0">
                <a:solidFill>
                  <a:srgbClr val="000000"/>
                </a:solidFill>
                <a:latin typeface="Arial" panose="020B0604020202020204" pitchFamily="34" charset="0"/>
                <a:ea typeface="ＭＳ Ｐゴシック"/>
                <a:cs typeface="ＭＳ Ｐゴシック"/>
              </a:rPr>
              <a:t>Developed in companion paper: “</a:t>
            </a:r>
            <a:r>
              <a:rPr lang="en-US" sz="1800" dirty="0">
                <a:solidFill>
                  <a:srgbClr val="222222"/>
                </a:solidFill>
                <a:latin typeface="Arial" panose="020B0604020202020204" pitchFamily="34" charset="0"/>
                <a:ea typeface="Calibri"/>
              </a:rPr>
              <a:t>The Impacts of Neighborhoods on Intergenerational Mobility II: County-Level Estimates”</a:t>
            </a:r>
          </a:p>
        </p:txBody>
      </p:sp>
    </p:spTree>
    <p:extLst>
      <p:ext uri="{BB962C8B-B14F-4D97-AF65-F5344CB8AC3E}">
        <p14:creationId xmlns:p14="http://schemas.microsoft.com/office/powerpoint/2010/main" val="3866145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072" t="16112" r="29428" b="22638"/>
          <a:stretch/>
        </p:blipFill>
        <p:spPr bwMode="auto">
          <a:xfrm>
            <a:off x="381000" y="1114424"/>
            <a:ext cx="8382000" cy="51339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a:spLocks noChangeArrowheads="1"/>
          </p:cNvSpPr>
          <p:nvPr/>
        </p:nvSpPr>
        <p:spPr bwMode="auto">
          <a:xfrm>
            <a:off x="-4763" y="228600"/>
            <a:ext cx="9148763"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1E2D53"/>
                </a:solidFill>
              </a:rPr>
              <a:t>Download County-Level Data on Social Mobility in the U.S.</a:t>
            </a:r>
          </a:p>
          <a:p>
            <a:pPr algn="ctr" fontAlgn="base">
              <a:spcBef>
                <a:spcPct val="0"/>
              </a:spcBef>
              <a:spcAft>
                <a:spcPct val="0"/>
              </a:spcAft>
            </a:pPr>
            <a:r>
              <a:rPr lang="en-US" sz="2000" dirty="0">
                <a:solidFill>
                  <a:srgbClr val="000000"/>
                </a:solidFill>
              </a:rPr>
              <a:t>www.equality-of-opportunity.org/data</a:t>
            </a:r>
          </a:p>
        </p:txBody>
      </p:sp>
    </p:spTree>
    <p:extLst>
      <p:ext uri="{BB962C8B-B14F-4D97-AF65-F5344CB8AC3E}">
        <p14:creationId xmlns:p14="http://schemas.microsoft.com/office/powerpoint/2010/main" val="5247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ChangeArrowheads="1"/>
          </p:cNvSpPr>
          <p:nvPr/>
        </p:nvSpPr>
        <p:spPr bwMode="auto">
          <a:xfrm>
            <a:off x="228600" y="1123890"/>
            <a:ext cx="8305800" cy="3939540"/>
          </a:xfrm>
          <a:prstGeom prst="rect">
            <a:avLst/>
          </a:prstGeom>
          <a:noFill/>
          <a:ln w="9525">
            <a:noFill/>
            <a:miter lim="800000"/>
            <a:headEnd/>
            <a:tailEnd/>
          </a:ln>
        </p:spPr>
        <p:txBody>
          <a:bodyPr wrap="square">
            <a:spAutoFit/>
          </a:bodyPr>
          <a:lstStyle/>
          <a:p>
            <a:pPr marL="609600"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rPr>
              <a:t>We conceptualize neighborhood effects as the sum of effects at different geographies (hierarchical model)</a:t>
            </a:r>
          </a:p>
          <a:p>
            <a:pPr marL="609600"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rPr>
              <a:t>Our primary estimates are at the commuting zone (CZ) and county level</a:t>
            </a:r>
          </a:p>
          <a:p>
            <a:pPr marL="1066800" lvl="1"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1066800" lvl="1"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rPr>
              <a:t>CZ’s are aggregations of counties analogous to MSAs</a:t>
            </a:r>
          </a:p>
          <a:p>
            <a:pPr marL="233362" eaLnBrk="0" fontAlgn="base" hangingPunct="0">
              <a:spcBef>
                <a:spcPct val="0"/>
              </a:spcBef>
              <a:spcAft>
                <a:spcPct val="0"/>
              </a:spcAft>
              <a:buSzPct val="80000"/>
              <a:defRPr/>
            </a:pPr>
            <a:r>
              <a:rPr lang="en-US" dirty="0">
                <a:solidFill>
                  <a:srgbClr val="000000"/>
                </a:solidFill>
                <a:latin typeface="Arial" panose="020B0604020202020204" pitchFamily="34" charset="0"/>
              </a:rPr>
              <a:t>	</a:t>
            </a:r>
            <a:r>
              <a:rPr lang="en-US" sz="1600" dirty="0">
                <a:solidFill>
                  <a:srgbClr val="000000"/>
                </a:solidFill>
                <a:latin typeface="Arial" panose="020B0604020202020204" pitchFamily="34" charset="0"/>
              </a:rPr>
              <a:t>  [Tolbert and </a:t>
            </a:r>
            <a:r>
              <a:rPr lang="en-US" sz="1600" dirty="0" err="1">
                <a:solidFill>
                  <a:srgbClr val="000000"/>
                </a:solidFill>
                <a:latin typeface="Arial" panose="020B0604020202020204" pitchFamily="34" charset="0"/>
              </a:rPr>
              <a:t>Sizer</a:t>
            </a:r>
            <a:r>
              <a:rPr lang="en-US" sz="1600" dirty="0">
                <a:solidFill>
                  <a:srgbClr val="000000"/>
                </a:solidFill>
                <a:latin typeface="Arial" panose="020B0604020202020204" pitchFamily="34" charset="0"/>
              </a:rPr>
              <a:t> 1996; </a:t>
            </a:r>
            <a:r>
              <a:rPr lang="en-US" sz="1600" dirty="0" err="1">
                <a:solidFill>
                  <a:srgbClr val="000000"/>
                </a:solidFill>
                <a:latin typeface="Arial" panose="020B0604020202020204" pitchFamily="34" charset="0"/>
              </a:rPr>
              <a:t>Autor</a:t>
            </a:r>
            <a:r>
              <a:rPr lang="en-US" sz="1600" dirty="0">
                <a:solidFill>
                  <a:srgbClr val="000000"/>
                </a:solidFill>
                <a:latin typeface="Arial" panose="020B0604020202020204" pitchFamily="34" charset="0"/>
              </a:rPr>
              <a:t> and Dorn 2013]</a:t>
            </a:r>
          </a:p>
          <a:p>
            <a:pPr marL="233362" eaLnBrk="0" fontAlgn="base" hangingPunct="0">
              <a:spcBef>
                <a:spcPct val="0"/>
              </a:spcBef>
              <a:spcAft>
                <a:spcPct val="0"/>
              </a:spcAft>
              <a:buSzPct val="80000"/>
              <a:defRPr/>
            </a:pPr>
            <a:endParaRPr lang="en-US" sz="1600" dirty="0">
              <a:solidFill>
                <a:srgbClr val="000000"/>
              </a:solidFill>
              <a:latin typeface="Arial" panose="020B0604020202020204" pitchFamily="34" charset="0"/>
            </a:endParaRPr>
          </a:p>
          <a:p>
            <a:pPr marL="233362" eaLnBrk="0" fontAlgn="base" hangingPunct="0">
              <a:spcBef>
                <a:spcPct val="0"/>
              </a:spcBef>
              <a:spcAft>
                <a:spcPct val="0"/>
              </a:spcAft>
              <a:buSzPct val="80000"/>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rPr>
              <a:t>Variance of place effects at broad geographies is a lower bound for total variance of neighborhood effects</a:t>
            </a:r>
          </a:p>
        </p:txBody>
      </p:sp>
      <p:sp>
        <p:nvSpPr>
          <p:cNvPr id="218115" name="AutoShape 3"/>
          <p:cNvSpPr>
            <a:spLocks noChangeAspect="1" noChangeArrowheads="1" noTextEdit="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18116" name="Text Box 7"/>
          <p:cNvSpPr txBox="1">
            <a:spLocks noChangeArrowheads="1"/>
          </p:cNvSpPr>
          <p:nvPr/>
        </p:nvSpPr>
        <p:spPr bwMode="auto">
          <a:xfrm>
            <a:off x="228600" y="76200"/>
            <a:ext cx="8915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dirty="0">
                <a:solidFill>
                  <a:srgbClr val="FFFFFF"/>
                </a:solidFill>
              </a:rPr>
              <a:t>Defining “Neighborhoods”</a:t>
            </a:r>
          </a:p>
        </p:txBody>
      </p:sp>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9370" y="2057400"/>
            <a:ext cx="5944430" cy="316274"/>
          </a:xfrm>
          <a:prstGeom prst="rect">
            <a:avLst/>
          </a:prstGeom>
        </p:spPr>
      </p:pic>
    </p:spTree>
    <p:extLst>
      <p:ext uri="{BB962C8B-B14F-4D97-AF65-F5344CB8AC3E}">
        <p14:creationId xmlns:p14="http://schemas.microsoft.com/office/powerpoint/2010/main" val="20933824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ChangeArrowheads="1"/>
          </p:cNvSpPr>
          <p:nvPr/>
        </p:nvSpPr>
        <p:spPr bwMode="auto">
          <a:xfrm>
            <a:off x="228600" y="1123890"/>
            <a:ext cx="8382000" cy="3416320"/>
          </a:xfrm>
          <a:prstGeom prst="rect">
            <a:avLst/>
          </a:prstGeom>
          <a:noFill/>
          <a:ln w="9525">
            <a:noFill/>
            <a:miter lim="800000"/>
            <a:headEnd/>
            <a:tailEnd/>
          </a:ln>
        </p:spPr>
        <p:txBody>
          <a:bodyPr wrap="square">
            <a:spAutoFit/>
          </a:bodyPr>
          <a:lstStyle/>
          <a:p>
            <a:pPr marL="609600"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rPr>
              <a:t>Begin with a descriptive characterization of children’s outcomes in each CZ</a:t>
            </a:r>
            <a:endParaRPr lang="en-US" sz="1600"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rPr>
              <a:t>Focus on “permanent residents” of CZs</a:t>
            </a:r>
          </a:p>
          <a:p>
            <a:pPr marL="609600"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1066800" lvl="1"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rPr>
              <a:t>Permanent residents = parents who stay in CZ </a:t>
            </a:r>
            <a:r>
              <a:rPr lang="en-US" i="1" dirty="0">
                <a:solidFill>
                  <a:srgbClr val="000000"/>
                </a:solidFill>
                <a:latin typeface="Arial" panose="020B0604020202020204" pitchFamily="34" charset="0"/>
              </a:rPr>
              <a:t>c</a:t>
            </a:r>
            <a:r>
              <a:rPr lang="en-US" dirty="0">
                <a:solidFill>
                  <a:srgbClr val="000000"/>
                </a:solidFill>
                <a:latin typeface="Arial" panose="020B0604020202020204" pitchFamily="34" charset="0"/>
              </a:rPr>
              <a:t> between 1996-2012</a:t>
            </a:r>
          </a:p>
          <a:p>
            <a:pPr marL="1066800" lvl="1"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1066800" lvl="1"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rPr>
              <a:t>Note that children who grow up in CZ </a:t>
            </a:r>
            <a:r>
              <a:rPr lang="en-US" i="1" dirty="0">
                <a:solidFill>
                  <a:srgbClr val="000000"/>
                </a:solidFill>
                <a:latin typeface="Arial" panose="020B0604020202020204" pitchFamily="34" charset="0"/>
              </a:rPr>
              <a:t>c</a:t>
            </a:r>
            <a:r>
              <a:rPr lang="en-US" dirty="0">
                <a:solidFill>
                  <a:srgbClr val="000000"/>
                </a:solidFill>
                <a:latin typeface="Arial" panose="020B0604020202020204" pitchFamily="34" charset="0"/>
              </a:rPr>
              <a:t> may move out as adults</a:t>
            </a:r>
          </a:p>
          <a:p>
            <a:pPr marL="1066800" lvl="1"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endParaRPr lang="en-US" dirty="0">
              <a:solidFill>
                <a:srgbClr val="000000"/>
              </a:solidFill>
              <a:latin typeface="Arial" panose="020B0604020202020204" pitchFamily="34" charset="0"/>
            </a:endParaRPr>
          </a:p>
          <a:p>
            <a:pPr marL="609600" indent="-376238" eaLnBrk="0" fontAlgn="base" hangingPunct="0">
              <a:spcBef>
                <a:spcPct val="0"/>
              </a:spcBef>
              <a:spcAft>
                <a:spcPct val="0"/>
              </a:spcAft>
              <a:buSzPct val="80000"/>
              <a:buFontTx/>
              <a:buBlip>
                <a:blip r:embed="rId3"/>
              </a:buBlip>
              <a:defRPr/>
            </a:pPr>
            <a:r>
              <a:rPr lang="en-US" dirty="0">
                <a:solidFill>
                  <a:srgbClr val="000000"/>
                </a:solidFill>
                <a:latin typeface="Arial" panose="020B0604020202020204" pitchFamily="34" charset="0"/>
              </a:rPr>
              <a:t>Characterize relationship between child’s income rank and parent’s income rank </a:t>
            </a:r>
            <a:r>
              <a:rPr lang="en-US" i="1" dirty="0">
                <a:solidFill>
                  <a:srgbClr val="000000"/>
                </a:solidFill>
                <a:latin typeface="Arial" panose="020B0604020202020204" pitchFamily="34" charset="0"/>
              </a:rPr>
              <a:t>p</a:t>
            </a:r>
            <a:r>
              <a:rPr lang="en-US" dirty="0">
                <a:solidFill>
                  <a:srgbClr val="000000"/>
                </a:solidFill>
                <a:latin typeface="Arial" panose="020B0604020202020204" pitchFamily="34" charset="0"/>
              </a:rPr>
              <a:t> for each CZ </a:t>
            </a:r>
            <a:r>
              <a:rPr lang="en-US" i="1" dirty="0">
                <a:solidFill>
                  <a:srgbClr val="000000"/>
                </a:solidFill>
                <a:latin typeface="Arial" panose="020B0604020202020204" pitchFamily="34" charset="0"/>
              </a:rPr>
              <a:t>c </a:t>
            </a:r>
            <a:r>
              <a:rPr lang="en-US" dirty="0">
                <a:solidFill>
                  <a:srgbClr val="000000"/>
                </a:solidFill>
                <a:latin typeface="Arial" panose="020B0604020202020204" pitchFamily="34" charset="0"/>
              </a:rPr>
              <a:t>and birth cohort </a:t>
            </a:r>
            <a:r>
              <a:rPr lang="en-US" i="1" dirty="0">
                <a:solidFill>
                  <a:srgbClr val="000000"/>
                </a:solidFill>
                <a:latin typeface="Arial" panose="020B0604020202020204" pitchFamily="34" charset="0"/>
              </a:rPr>
              <a:t>s</a:t>
            </a:r>
            <a:endParaRPr lang="en-US" dirty="0">
              <a:solidFill>
                <a:srgbClr val="000000"/>
              </a:solidFill>
              <a:latin typeface="Arial" panose="020B0604020202020204" pitchFamily="34" charset="0"/>
            </a:endParaRPr>
          </a:p>
        </p:txBody>
      </p:sp>
      <p:sp>
        <p:nvSpPr>
          <p:cNvPr id="218115" name="AutoShape 3"/>
          <p:cNvSpPr>
            <a:spLocks noChangeAspect="1" noChangeArrowheads="1" noTextEdit="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18116" name="Text Box 7"/>
          <p:cNvSpPr txBox="1">
            <a:spLocks noChangeArrowheads="1"/>
          </p:cNvSpPr>
          <p:nvPr/>
        </p:nvSpPr>
        <p:spPr bwMode="auto">
          <a:xfrm>
            <a:off x="228600" y="76200"/>
            <a:ext cx="8915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dirty="0">
                <a:solidFill>
                  <a:srgbClr val="FFFFFF"/>
                </a:solidFill>
              </a:rPr>
              <a:t>Intergenerational Mobility by CZ</a:t>
            </a:r>
          </a:p>
        </p:txBody>
      </p:sp>
    </p:spTree>
    <p:extLst>
      <p:ext uri="{BB962C8B-B14F-4D97-AF65-F5344CB8AC3E}">
        <p14:creationId xmlns:p14="http://schemas.microsoft.com/office/powerpoint/2010/main" val="13634851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4763" y="98425"/>
            <a:ext cx="9153526" cy="6661150"/>
            <a:chOff x="-3" y="62"/>
            <a:chExt cx="5766" cy="4196"/>
          </a:xfrm>
        </p:grpSpPr>
        <p:sp>
          <p:nvSpPr>
            <p:cNvPr id="5" name="AutoShape 3"/>
            <p:cNvSpPr>
              <a:spLocks noChangeAspect="1" noChangeArrowheads="1" noTextEdit="1"/>
            </p:cNvSpPr>
            <p:nvPr/>
          </p:nvSpPr>
          <p:spPr bwMode="auto">
            <a:xfrm>
              <a:off x="0" y="65"/>
              <a:ext cx="5760" cy="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3" y="62"/>
              <a:ext cx="5766" cy="41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Rectangle 6"/>
            <p:cNvSpPr>
              <a:spLocks noChangeArrowheads="1"/>
            </p:cNvSpPr>
            <p:nvPr/>
          </p:nvSpPr>
          <p:spPr bwMode="auto">
            <a:xfrm>
              <a:off x="0" y="68"/>
              <a:ext cx="5757" cy="4187"/>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3" name="Rectangle 7"/>
            <p:cNvSpPr>
              <a:spLocks noChangeArrowheads="1"/>
            </p:cNvSpPr>
            <p:nvPr/>
          </p:nvSpPr>
          <p:spPr bwMode="auto">
            <a:xfrm>
              <a:off x="548" y="449"/>
              <a:ext cx="5083" cy="3216"/>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4" name="Line 8"/>
            <p:cNvSpPr>
              <a:spLocks noChangeShapeType="1"/>
            </p:cNvSpPr>
            <p:nvPr/>
          </p:nvSpPr>
          <p:spPr bwMode="auto">
            <a:xfrm>
              <a:off x="548" y="3571"/>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 name="Line 9"/>
            <p:cNvSpPr>
              <a:spLocks noChangeShapeType="1"/>
            </p:cNvSpPr>
            <p:nvPr/>
          </p:nvSpPr>
          <p:spPr bwMode="auto">
            <a:xfrm>
              <a:off x="548" y="2967"/>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 name="Line 10"/>
            <p:cNvSpPr>
              <a:spLocks noChangeShapeType="1"/>
            </p:cNvSpPr>
            <p:nvPr/>
          </p:nvSpPr>
          <p:spPr bwMode="auto">
            <a:xfrm>
              <a:off x="548" y="2363"/>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 name="Line 11"/>
            <p:cNvSpPr>
              <a:spLocks noChangeShapeType="1"/>
            </p:cNvSpPr>
            <p:nvPr/>
          </p:nvSpPr>
          <p:spPr bwMode="auto">
            <a:xfrm>
              <a:off x="548" y="1758"/>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 name="Line 12"/>
            <p:cNvSpPr>
              <a:spLocks noChangeShapeType="1"/>
            </p:cNvSpPr>
            <p:nvPr/>
          </p:nvSpPr>
          <p:spPr bwMode="auto">
            <a:xfrm>
              <a:off x="548" y="1154"/>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 name="Line 13"/>
            <p:cNvSpPr>
              <a:spLocks noChangeShapeType="1"/>
            </p:cNvSpPr>
            <p:nvPr/>
          </p:nvSpPr>
          <p:spPr bwMode="auto">
            <a:xfrm>
              <a:off x="548" y="550"/>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 name="Oval 14"/>
            <p:cNvSpPr>
              <a:spLocks noChangeArrowheads="1"/>
            </p:cNvSpPr>
            <p:nvPr/>
          </p:nvSpPr>
          <p:spPr bwMode="auto">
            <a:xfrm>
              <a:off x="667" y="2967"/>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3" name="Oval 15"/>
            <p:cNvSpPr>
              <a:spLocks noChangeArrowheads="1"/>
            </p:cNvSpPr>
            <p:nvPr/>
          </p:nvSpPr>
          <p:spPr bwMode="auto">
            <a:xfrm>
              <a:off x="716" y="301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4" name="Oval 16"/>
            <p:cNvSpPr>
              <a:spLocks noChangeArrowheads="1"/>
            </p:cNvSpPr>
            <p:nvPr/>
          </p:nvSpPr>
          <p:spPr bwMode="auto">
            <a:xfrm>
              <a:off x="765" y="2841"/>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5" name="Oval 17"/>
            <p:cNvSpPr>
              <a:spLocks noChangeArrowheads="1"/>
            </p:cNvSpPr>
            <p:nvPr/>
          </p:nvSpPr>
          <p:spPr bwMode="auto">
            <a:xfrm>
              <a:off x="813" y="284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6" name="Oval 18"/>
            <p:cNvSpPr>
              <a:spLocks noChangeArrowheads="1"/>
            </p:cNvSpPr>
            <p:nvPr/>
          </p:nvSpPr>
          <p:spPr bwMode="auto">
            <a:xfrm>
              <a:off x="862" y="275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7" name="Oval 19"/>
            <p:cNvSpPr>
              <a:spLocks noChangeArrowheads="1"/>
            </p:cNvSpPr>
            <p:nvPr/>
          </p:nvSpPr>
          <p:spPr bwMode="auto">
            <a:xfrm>
              <a:off x="911" y="270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8" name="Oval 20"/>
            <p:cNvSpPr>
              <a:spLocks noChangeArrowheads="1"/>
            </p:cNvSpPr>
            <p:nvPr/>
          </p:nvSpPr>
          <p:spPr bwMode="auto">
            <a:xfrm>
              <a:off x="960" y="277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9" name="Oval 21"/>
            <p:cNvSpPr>
              <a:spLocks noChangeArrowheads="1"/>
            </p:cNvSpPr>
            <p:nvPr/>
          </p:nvSpPr>
          <p:spPr bwMode="auto">
            <a:xfrm>
              <a:off x="1009" y="2789"/>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0" name="Oval 22"/>
            <p:cNvSpPr>
              <a:spLocks noChangeArrowheads="1"/>
            </p:cNvSpPr>
            <p:nvPr/>
          </p:nvSpPr>
          <p:spPr bwMode="auto">
            <a:xfrm>
              <a:off x="1058" y="260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1" name="Oval 23"/>
            <p:cNvSpPr>
              <a:spLocks noChangeArrowheads="1"/>
            </p:cNvSpPr>
            <p:nvPr/>
          </p:nvSpPr>
          <p:spPr bwMode="auto">
            <a:xfrm>
              <a:off x="1107" y="2572"/>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2" name="Oval 24"/>
            <p:cNvSpPr>
              <a:spLocks noChangeArrowheads="1"/>
            </p:cNvSpPr>
            <p:nvPr/>
          </p:nvSpPr>
          <p:spPr bwMode="auto">
            <a:xfrm>
              <a:off x="1155" y="261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3" name="Oval 25"/>
            <p:cNvSpPr>
              <a:spLocks noChangeArrowheads="1"/>
            </p:cNvSpPr>
            <p:nvPr/>
          </p:nvSpPr>
          <p:spPr bwMode="auto">
            <a:xfrm>
              <a:off x="1204" y="255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4" name="Oval 26"/>
            <p:cNvSpPr>
              <a:spLocks noChangeArrowheads="1"/>
            </p:cNvSpPr>
            <p:nvPr/>
          </p:nvSpPr>
          <p:spPr bwMode="auto">
            <a:xfrm>
              <a:off x="1253" y="252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5" name="Oval 27"/>
            <p:cNvSpPr>
              <a:spLocks noChangeArrowheads="1"/>
            </p:cNvSpPr>
            <p:nvPr/>
          </p:nvSpPr>
          <p:spPr bwMode="auto">
            <a:xfrm>
              <a:off x="1302" y="249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 name="Oval 28"/>
            <p:cNvSpPr>
              <a:spLocks noChangeArrowheads="1"/>
            </p:cNvSpPr>
            <p:nvPr/>
          </p:nvSpPr>
          <p:spPr bwMode="auto">
            <a:xfrm>
              <a:off x="1351" y="250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 name="Oval 29"/>
            <p:cNvSpPr>
              <a:spLocks noChangeArrowheads="1"/>
            </p:cNvSpPr>
            <p:nvPr/>
          </p:nvSpPr>
          <p:spPr bwMode="auto">
            <a:xfrm>
              <a:off x="1400" y="242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8" name="Oval 30"/>
            <p:cNvSpPr>
              <a:spLocks noChangeArrowheads="1"/>
            </p:cNvSpPr>
            <p:nvPr/>
          </p:nvSpPr>
          <p:spPr bwMode="auto">
            <a:xfrm>
              <a:off x="1449" y="253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 name="Oval 31"/>
            <p:cNvSpPr>
              <a:spLocks noChangeArrowheads="1"/>
            </p:cNvSpPr>
            <p:nvPr/>
          </p:nvSpPr>
          <p:spPr bwMode="auto">
            <a:xfrm>
              <a:off x="1498" y="2436"/>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0" name="Oval 32"/>
            <p:cNvSpPr>
              <a:spLocks noChangeArrowheads="1"/>
            </p:cNvSpPr>
            <p:nvPr/>
          </p:nvSpPr>
          <p:spPr bwMode="auto">
            <a:xfrm>
              <a:off x="1546" y="238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 name="Oval 33"/>
            <p:cNvSpPr>
              <a:spLocks noChangeArrowheads="1"/>
            </p:cNvSpPr>
            <p:nvPr/>
          </p:nvSpPr>
          <p:spPr bwMode="auto">
            <a:xfrm>
              <a:off x="1595" y="237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2" name="Oval 34"/>
            <p:cNvSpPr>
              <a:spLocks noChangeArrowheads="1"/>
            </p:cNvSpPr>
            <p:nvPr/>
          </p:nvSpPr>
          <p:spPr bwMode="auto">
            <a:xfrm>
              <a:off x="1644" y="233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3" name="Oval 35"/>
            <p:cNvSpPr>
              <a:spLocks noChangeArrowheads="1"/>
            </p:cNvSpPr>
            <p:nvPr/>
          </p:nvSpPr>
          <p:spPr bwMode="auto">
            <a:xfrm>
              <a:off x="1693" y="239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Oval 36"/>
            <p:cNvSpPr>
              <a:spLocks noChangeArrowheads="1"/>
            </p:cNvSpPr>
            <p:nvPr/>
          </p:nvSpPr>
          <p:spPr bwMode="auto">
            <a:xfrm>
              <a:off x="1742" y="245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Oval 37"/>
            <p:cNvSpPr>
              <a:spLocks noChangeArrowheads="1"/>
            </p:cNvSpPr>
            <p:nvPr/>
          </p:nvSpPr>
          <p:spPr bwMode="auto">
            <a:xfrm>
              <a:off x="1791" y="231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4" name="Oval 38"/>
            <p:cNvSpPr>
              <a:spLocks noChangeArrowheads="1"/>
            </p:cNvSpPr>
            <p:nvPr/>
          </p:nvSpPr>
          <p:spPr bwMode="auto">
            <a:xfrm>
              <a:off x="1840" y="2328"/>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 name="Oval 39"/>
            <p:cNvSpPr>
              <a:spLocks noChangeArrowheads="1"/>
            </p:cNvSpPr>
            <p:nvPr/>
          </p:nvSpPr>
          <p:spPr bwMode="auto">
            <a:xfrm>
              <a:off x="1889" y="2338"/>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6" name="Oval 40"/>
            <p:cNvSpPr>
              <a:spLocks noChangeArrowheads="1"/>
            </p:cNvSpPr>
            <p:nvPr/>
          </p:nvSpPr>
          <p:spPr bwMode="auto">
            <a:xfrm>
              <a:off x="1937" y="221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7" name="Oval 41"/>
            <p:cNvSpPr>
              <a:spLocks noChangeArrowheads="1"/>
            </p:cNvSpPr>
            <p:nvPr/>
          </p:nvSpPr>
          <p:spPr bwMode="auto">
            <a:xfrm>
              <a:off x="1986" y="243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8" name="Oval 42"/>
            <p:cNvSpPr>
              <a:spLocks noChangeArrowheads="1"/>
            </p:cNvSpPr>
            <p:nvPr/>
          </p:nvSpPr>
          <p:spPr bwMode="auto">
            <a:xfrm>
              <a:off x="2035" y="229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9" name="Oval 43"/>
            <p:cNvSpPr>
              <a:spLocks noChangeArrowheads="1"/>
            </p:cNvSpPr>
            <p:nvPr/>
          </p:nvSpPr>
          <p:spPr bwMode="auto">
            <a:xfrm>
              <a:off x="2084" y="212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 name="Oval 44"/>
            <p:cNvSpPr>
              <a:spLocks noChangeArrowheads="1"/>
            </p:cNvSpPr>
            <p:nvPr/>
          </p:nvSpPr>
          <p:spPr bwMode="auto">
            <a:xfrm>
              <a:off x="2136" y="2122"/>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 name="Oval 45"/>
            <p:cNvSpPr>
              <a:spLocks noChangeArrowheads="1"/>
            </p:cNvSpPr>
            <p:nvPr/>
          </p:nvSpPr>
          <p:spPr bwMode="auto">
            <a:xfrm>
              <a:off x="2185" y="214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2" name="Oval 46"/>
            <p:cNvSpPr>
              <a:spLocks noChangeArrowheads="1"/>
            </p:cNvSpPr>
            <p:nvPr/>
          </p:nvSpPr>
          <p:spPr bwMode="auto">
            <a:xfrm>
              <a:off x="2234" y="202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3" name="Oval 47"/>
            <p:cNvSpPr>
              <a:spLocks noChangeArrowheads="1"/>
            </p:cNvSpPr>
            <p:nvPr/>
          </p:nvSpPr>
          <p:spPr bwMode="auto">
            <a:xfrm>
              <a:off x="2283" y="222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4" name="Oval 48"/>
            <p:cNvSpPr>
              <a:spLocks noChangeArrowheads="1"/>
            </p:cNvSpPr>
            <p:nvPr/>
          </p:nvSpPr>
          <p:spPr bwMode="auto">
            <a:xfrm>
              <a:off x="2332" y="218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5" name="Oval 49"/>
            <p:cNvSpPr>
              <a:spLocks noChangeArrowheads="1"/>
            </p:cNvSpPr>
            <p:nvPr/>
          </p:nvSpPr>
          <p:spPr bwMode="auto">
            <a:xfrm>
              <a:off x="2381" y="205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6" name="Oval 50"/>
            <p:cNvSpPr>
              <a:spLocks noChangeArrowheads="1"/>
            </p:cNvSpPr>
            <p:nvPr/>
          </p:nvSpPr>
          <p:spPr bwMode="auto">
            <a:xfrm>
              <a:off x="2430" y="209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 name="Oval 51"/>
            <p:cNvSpPr>
              <a:spLocks noChangeArrowheads="1"/>
            </p:cNvSpPr>
            <p:nvPr/>
          </p:nvSpPr>
          <p:spPr bwMode="auto">
            <a:xfrm>
              <a:off x="2479" y="2132"/>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 name="Oval 52"/>
            <p:cNvSpPr>
              <a:spLocks noChangeArrowheads="1"/>
            </p:cNvSpPr>
            <p:nvPr/>
          </p:nvSpPr>
          <p:spPr bwMode="auto">
            <a:xfrm>
              <a:off x="2527" y="200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 name="Oval 53"/>
            <p:cNvSpPr>
              <a:spLocks noChangeArrowheads="1"/>
            </p:cNvSpPr>
            <p:nvPr/>
          </p:nvSpPr>
          <p:spPr bwMode="auto">
            <a:xfrm>
              <a:off x="2576" y="197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 name="Oval 54"/>
            <p:cNvSpPr>
              <a:spLocks noChangeArrowheads="1"/>
            </p:cNvSpPr>
            <p:nvPr/>
          </p:nvSpPr>
          <p:spPr bwMode="auto">
            <a:xfrm>
              <a:off x="2625" y="202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 name="Oval 55"/>
            <p:cNvSpPr>
              <a:spLocks noChangeArrowheads="1"/>
            </p:cNvSpPr>
            <p:nvPr/>
          </p:nvSpPr>
          <p:spPr bwMode="auto">
            <a:xfrm>
              <a:off x="2674" y="211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 name="Oval 56"/>
            <p:cNvSpPr>
              <a:spLocks noChangeArrowheads="1"/>
            </p:cNvSpPr>
            <p:nvPr/>
          </p:nvSpPr>
          <p:spPr bwMode="auto">
            <a:xfrm>
              <a:off x="2723" y="1944"/>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 name="Oval 57"/>
            <p:cNvSpPr>
              <a:spLocks noChangeArrowheads="1"/>
            </p:cNvSpPr>
            <p:nvPr/>
          </p:nvSpPr>
          <p:spPr bwMode="auto">
            <a:xfrm>
              <a:off x="2772" y="198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8" name="Oval 58"/>
            <p:cNvSpPr>
              <a:spLocks noChangeArrowheads="1"/>
            </p:cNvSpPr>
            <p:nvPr/>
          </p:nvSpPr>
          <p:spPr bwMode="auto">
            <a:xfrm>
              <a:off x="2821" y="191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9" name="Oval 59"/>
            <p:cNvSpPr>
              <a:spLocks noChangeArrowheads="1"/>
            </p:cNvSpPr>
            <p:nvPr/>
          </p:nvSpPr>
          <p:spPr bwMode="auto">
            <a:xfrm>
              <a:off x="2870" y="1776"/>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 name="Oval 60"/>
            <p:cNvSpPr>
              <a:spLocks noChangeArrowheads="1"/>
            </p:cNvSpPr>
            <p:nvPr/>
          </p:nvSpPr>
          <p:spPr bwMode="auto">
            <a:xfrm>
              <a:off x="2918" y="187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 name="Oval 61"/>
            <p:cNvSpPr>
              <a:spLocks noChangeArrowheads="1"/>
            </p:cNvSpPr>
            <p:nvPr/>
          </p:nvSpPr>
          <p:spPr bwMode="auto">
            <a:xfrm>
              <a:off x="2967" y="181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 name="Oval 62"/>
            <p:cNvSpPr>
              <a:spLocks noChangeArrowheads="1"/>
            </p:cNvSpPr>
            <p:nvPr/>
          </p:nvSpPr>
          <p:spPr bwMode="auto">
            <a:xfrm>
              <a:off x="3016" y="184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3" name="Oval 63"/>
            <p:cNvSpPr>
              <a:spLocks noChangeArrowheads="1"/>
            </p:cNvSpPr>
            <p:nvPr/>
          </p:nvSpPr>
          <p:spPr bwMode="auto">
            <a:xfrm>
              <a:off x="3065" y="174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4" name="Oval 64"/>
            <p:cNvSpPr>
              <a:spLocks noChangeArrowheads="1"/>
            </p:cNvSpPr>
            <p:nvPr/>
          </p:nvSpPr>
          <p:spPr bwMode="auto">
            <a:xfrm>
              <a:off x="3114" y="1710"/>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5" name="Oval 65"/>
            <p:cNvSpPr>
              <a:spLocks noChangeArrowheads="1"/>
            </p:cNvSpPr>
            <p:nvPr/>
          </p:nvSpPr>
          <p:spPr bwMode="auto">
            <a:xfrm>
              <a:off x="3163" y="160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6" name="Oval 66"/>
            <p:cNvSpPr>
              <a:spLocks noChangeArrowheads="1"/>
            </p:cNvSpPr>
            <p:nvPr/>
          </p:nvSpPr>
          <p:spPr bwMode="auto">
            <a:xfrm>
              <a:off x="3212" y="171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7" name="Oval 67"/>
            <p:cNvSpPr>
              <a:spLocks noChangeArrowheads="1"/>
            </p:cNvSpPr>
            <p:nvPr/>
          </p:nvSpPr>
          <p:spPr bwMode="auto">
            <a:xfrm>
              <a:off x="3261" y="1612"/>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Oval 68"/>
            <p:cNvSpPr>
              <a:spLocks noChangeArrowheads="1"/>
            </p:cNvSpPr>
            <p:nvPr/>
          </p:nvSpPr>
          <p:spPr bwMode="auto">
            <a:xfrm>
              <a:off x="3309" y="159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Oval 69"/>
            <p:cNvSpPr>
              <a:spLocks noChangeArrowheads="1"/>
            </p:cNvSpPr>
            <p:nvPr/>
          </p:nvSpPr>
          <p:spPr bwMode="auto">
            <a:xfrm>
              <a:off x="3358" y="159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Oval 70"/>
            <p:cNvSpPr>
              <a:spLocks noChangeArrowheads="1"/>
            </p:cNvSpPr>
            <p:nvPr/>
          </p:nvSpPr>
          <p:spPr bwMode="auto">
            <a:xfrm>
              <a:off x="3407" y="159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Oval 71"/>
            <p:cNvSpPr>
              <a:spLocks noChangeArrowheads="1"/>
            </p:cNvSpPr>
            <p:nvPr/>
          </p:nvSpPr>
          <p:spPr bwMode="auto">
            <a:xfrm>
              <a:off x="3456" y="1724"/>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Oval 72"/>
            <p:cNvSpPr>
              <a:spLocks noChangeArrowheads="1"/>
            </p:cNvSpPr>
            <p:nvPr/>
          </p:nvSpPr>
          <p:spPr bwMode="auto">
            <a:xfrm>
              <a:off x="3505" y="157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Oval 73"/>
            <p:cNvSpPr>
              <a:spLocks noChangeArrowheads="1"/>
            </p:cNvSpPr>
            <p:nvPr/>
          </p:nvSpPr>
          <p:spPr bwMode="auto">
            <a:xfrm>
              <a:off x="3554" y="160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Oval 74"/>
            <p:cNvSpPr>
              <a:spLocks noChangeArrowheads="1"/>
            </p:cNvSpPr>
            <p:nvPr/>
          </p:nvSpPr>
          <p:spPr bwMode="auto">
            <a:xfrm>
              <a:off x="3603" y="1577"/>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Oval 75"/>
            <p:cNvSpPr>
              <a:spLocks noChangeArrowheads="1"/>
            </p:cNvSpPr>
            <p:nvPr/>
          </p:nvSpPr>
          <p:spPr bwMode="auto">
            <a:xfrm>
              <a:off x="3651" y="153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Oval 76"/>
            <p:cNvSpPr>
              <a:spLocks noChangeArrowheads="1"/>
            </p:cNvSpPr>
            <p:nvPr/>
          </p:nvSpPr>
          <p:spPr bwMode="auto">
            <a:xfrm>
              <a:off x="3700" y="142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Oval 77"/>
            <p:cNvSpPr>
              <a:spLocks noChangeArrowheads="1"/>
            </p:cNvSpPr>
            <p:nvPr/>
          </p:nvSpPr>
          <p:spPr bwMode="auto">
            <a:xfrm>
              <a:off x="3749" y="144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Oval 78"/>
            <p:cNvSpPr>
              <a:spLocks noChangeArrowheads="1"/>
            </p:cNvSpPr>
            <p:nvPr/>
          </p:nvSpPr>
          <p:spPr bwMode="auto">
            <a:xfrm>
              <a:off x="3802" y="1525"/>
              <a:ext cx="48"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Oval 79"/>
            <p:cNvSpPr>
              <a:spLocks noChangeArrowheads="1"/>
            </p:cNvSpPr>
            <p:nvPr/>
          </p:nvSpPr>
          <p:spPr bwMode="auto">
            <a:xfrm>
              <a:off x="3850" y="127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Oval 80"/>
            <p:cNvSpPr>
              <a:spLocks noChangeArrowheads="1"/>
            </p:cNvSpPr>
            <p:nvPr/>
          </p:nvSpPr>
          <p:spPr bwMode="auto">
            <a:xfrm>
              <a:off x="3899" y="146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Oval 81"/>
            <p:cNvSpPr>
              <a:spLocks noChangeArrowheads="1"/>
            </p:cNvSpPr>
            <p:nvPr/>
          </p:nvSpPr>
          <p:spPr bwMode="auto">
            <a:xfrm>
              <a:off x="3948" y="135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Oval 82"/>
            <p:cNvSpPr>
              <a:spLocks noChangeArrowheads="1"/>
            </p:cNvSpPr>
            <p:nvPr/>
          </p:nvSpPr>
          <p:spPr bwMode="auto">
            <a:xfrm>
              <a:off x="3997" y="126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Oval 83"/>
            <p:cNvSpPr>
              <a:spLocks noChangeArrowheads="1"/>
            </p:cNvSpPr>
            <p:nvPr/>
          </p:nvSpPr>
          <p:spPr bwMode="auto">
            <a:xfrm>
              <a:off x="4046" y="128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Oval 84"/>
            <p:cNvSpPr>
              <a:spLocks noChangeArrowheads="1"/>
            </p:cNvSpPr>
            <p:nvPr/>
          </p:nvSpPr>
          <p:spPr bwMode="auto">
            <a:xfrm>
              <a:off x="4095" y="126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Oval 85"/>
            <p:cNvSpPr>
              <a:spLocks noChangeArrowheads="1"/>
            </p:cNvSpPr>
            <p:nvPr/>
          </p:nvSpPr>
          <p:spPr bwMode="auto">
            <a:xfrm>
              <a:off x="4144" y="125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Oval 86"/>
            <p:cNvSpPr>
              <a:spLocks noChangeArrowheads="1"/>
            </p:cNvSpPr>
            <p:nvPr/>
          </p:nvSpPr>
          <p:spPr bwMode="auto">
            <a:xfrm>
              <a:off x="4193" y="1200"/>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Oval 87"/>
            <p:cNvSpPr>
              <a:spLocks noChangeArrowheads="1"/>
            </p:cNvSpPr>
            <p:nvPr/>
          </p:nvSpPr>
          <p:spPr bwMode="auto">
            <a:xfrm>
              <a:off x="4241" y="1106"/>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Oval 88"/>
            <p:cNvSpPr>
              <a:spLocks noChangeArrowheads="1"/>
            </p:cNvSpPr>
            <p:nvPr/>
          </p:nvSpPr>
          <p:spPr bwMode="auto">
            <a:xfrm>
              <a:off x="4290" y="1085"/>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Oval 89"/>
            <p:cNvSpPr>
              <a:spLocks noChangeArrowheads="1"/>
            </p:cNvSpPr>
            <p:nvPr/>
          </p:nvSpPr>
          <p:spPr bwMode="auto">
            <a:xfrm>
              <a:off x="4339" y="123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Oval 90"/>
            <p:cNvSpPr>
              <a:spLocks noChangeArrowheads="1"/>
            </p:cNvSpPr>
            <p:nvPr/>
          </p:nvSpPr>
          <p:spPr bwMode="auto">
            <a:xfrm>
              <a:off x="4388" y="110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Oval 91"/>
            <p:cNvSpPr>
              <a:spLocks noChangeArrowheads="1"/>
            </p:cNvSpPr>
            <p:nvPr/>
          </p:nvSpPr>
          <p:spPr bwMode="auto">
            <a:xfrm>
              <a:off x="4437" y="111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Oval 92"/>
            <p:cNvSpPr>
              <a:spLocks noChangeArrowheads="1"/>
            </p:cNvSpPr>
            <p:nvPr/>
          </p:nvSpPr>
          <p:spPr bwMode="auto">
            <a:xfrm>
              <a:off x="4486" y="103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Oval 93"/>
            <p:cNvSpPr>
              <a:spLocks noChangeArrowheads="1"/>
            </p:cNvSpPr>
            <p:nvPr/>
          </p:nvSpPr>
          <p:spPr bwMode="auto">
            <a:xfrm>
              <a:off x="4535" y="110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Oval 94"/>
            <p:cNvSpPr>
              <a:spLocks noChangeArrowheads="1"/>
            </p:cNvSpPr>
            <p:nvPr/>
          </p:nvSpPr>
          <p:spPr bwMode="auto">
            <a:xfrm>
              <a:off x="4584" y="1043"/>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Oval 95"/>
            <p:cNvSpPr>
              <a:spLocks noChangeArrowheads="1"/>
            </p:cNvSpPr>
            <p:nvPr/>
          </p:nvSpPr>
          <p:spPr bwMode="auto">
            <a:xfrm>
              <a:off x="4632" y="95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Oval 96"/>
            <p:cNvSpPr>
              <a:spLocks noChangeArrowheads="1"/>
            </p:cNvSpPr>
            <p:nvPr/>
          </p:nvSpPr>
          <p:spPr bwMode="auto">
            <a:xfrm>
              <a:off x="4681" y="101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6" name="Oval 97"/>
            <p:cNvSpPr>
              <a:spLocks noChangeArrowheads="1"/>
            </p:cNvSpPr>
            <p:nvPr/>
          </p:nvSpPr>
          <p:spPr bwMode="auto">
            <a:xfrm>
              <a:off x="4730" y="96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0" name="Oval 98"/>
            <p:cNvSpPr>
              <a:spLocks noChangeArrowheads="1"/>
            </p:cNvSpPr>
            <p:nvPr/>
          </p:nvSpPr>
          <p:spPr bwMode="auto">
            <a:xfrm>
              <a:off x="4779" y="78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1" name="Oval 99"/>
            <p:cNvSpPr>
              <a:spLocks noChangeArrowheads="1"/>
            </p:cNvSpPr>
            <p:nvPr/>
          </p:nvSpPr>
          <p:spPr bwMode="auto">
            <a:xfrm>
              <a:off x="4828" y="79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2" name="Oval 100"/>
            <p:cNvSpPr>
              <a:spLocks noChangeArrowheads="1"/>
            </p:cNvSpPr>
            <p:nvPr/>
          </p:nvSpPr>
          <p:spPr bwMode="auto">
            <a:xfrm>
              <a:off x="4877" y="91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3" name="Oval 101"/>
            <p:cNvSpPr>
              <a:spLocks noChangeArrowheads="1"/>
            </p:cNvSpPr>
            <p:nvPr/>
          </p:nvSpPr>
          <p:spPr bwMode="auto">
            <a:xfrm>
              <a:off x="4926" y="86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 name="Oval 102"/>
            <p:cNvSpPr>
              <a:spLocks noChangeArrowheads="1"/>
            </p:cNvSpPr>
            <p:nvPr/>
          </p:nvSpPr>
          <p:spPr bwMode="auto">
            <a:xfrm>
              <a:off x="4975" y="882"/>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 name="Oval 103"/>
            <p:cNvSpPr>
              <a:spLocks noChangeArrowheads="1"/>
            </p:cNvSpPr>
            <p:nvPr/>
          </p:nvSpPr>
          <p:spPr bwMode="auto">
            <a:xfrm>
              <a:off x="5023" y="84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 name="Oval 104"/>
            <p:cNvSpPr>
              <a:spLocks noChangeArrowheads="1"/>
            </p:cNvSpPr>
            <p:nvPr/>
          </p:nvSpPr>
          <p:spPr bwMode="auto">
            <a:xfrm>
              <a:off x="5072" y="83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7" name="Oval 105"/>
            <p:cNvSpPr>
              <a:spLocks noChangeArrowheads="1"/>
            </p:cNvSpPr>
            <p:nvPr/>
          </p:nvSpPr>
          <p:spPr bwMode="auto">
            <a:xfrm>
              <a:off x="5121" y="81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 name="Oval 106"/>
            <p:cNvSpPr>
              <a:spLocks noChangeArrowheads="1"/>
            </p:cNvSpPr>
            <p:nvPr/>
          </p:nvSpPr>
          <p:spPr bwMode="auto">
            <a:xfrm>
              <a:off x="5170" y="77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 name="Oval 107"/>
            <p:cNvSpPr>
              <a:spLocks noChangeArrowheads="1"/>
            </p:cNvSpPr>
            <p:nvPr/>
          </p:nvSpPr>
          <p:spPr bwMode="auto">
            <a:xfrm>
              <a:off x="5219" y="69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0" name="Oval 108"/>
            <p:cNvSpPr>
              <a:spLocks noChangeArrowheads="1"/>
            </p:cNvSpPr>
            <p:nvPr/>
          </p:nvSpPr>
          <p:spPr bwMode="auto">
            <a:xfrm>
              <a:off x="5268" y="63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1" name="Oval 109"/>
            <p:cNvSpPr>
              <a:spLocks noChangeArrowheads="1"/>
            </p:cNvSpPr>
            <p:nvPr/>
          </p:nvSpPr>
          <p:spPr bwMode="auto">
            <a:xfrm>
              <a:off x="5317" y="66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2" name="Oval 110"/>
            <p:cNvSpPr>
              <a:spLocks noChangeArrowheads="1"/>
            </p:cNvSpPr>
            <p:nvPr/>
          </p:nvSpPr>
          <p:spPr bwMode="auto">
            <a:xfrm>
              <a:off x="5366" y="515"/>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3" name="Oval 111"/>
            <p:cNvSpPr>
              <a:spLocks noChangeArrowheads="1"/>
            </p:cNvSpPr>
            <p:nvPr/>
          </p:nvSpPr>
          <p:spPr bwMode="auto">
            <a:xfrm>
              <a:off x="5418" y="59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4" name="Oval 112"/>
            <p:cNvSpPr>
              <a:spLocks noChangeArrowheads="1"/>
            </p:cNvSpPr>
            <p:nvPr/>
          </p:nvSpPr>
          <p:spPr bwMode="auto">
            <a:xfrm>
              <a:off x="5467" y="61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5" name="Oval 113"/>
            <p:cNvSpPr>
              <a:spLocks noChangeArrowheads="1"/>
            </p:cNvSpPr>
            <p:nvPr/>
          </p:nvSpPr>
          <p:spPr bwMode="auto">
            <a:xfrm>
              <a:off x="5516" y="54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6" name="Freeform 114"/>
            <p:cNvSpPr>
              <a:spLocks/>
            </p:cNvSpPr>
            <p:nvPr/>
          </p:nvSpPr>
          <p:spPr bwMode="auto">
            <a:xfrm>
              <a:off x="691" y="613"/>
              <a:ext cx="4849" cy="2298"/>
            </a:xfrm>
            <a:custGeom>
              <a:avLst/>
              <a:gdLst>
                <a:gd name="T0" fmla="*/ 0 w 1389"/>
                <a:gd name="T1" fmla="*/ 658 h 658"/>
                <a:gd name="T2" fmla="*/ 694 w 1389"/>
                <a:gd name="T3" fmla="*/ 329 h 658"/>
                <a:gd name="T4" fmla="*/ 1389 w 1389"/>
                <a:gd name="T5" fmla="*/ 0 h 658"/>
              </a:gdLst>
              <a:ahLst/>
              <a:cxnLst>
                <a:cxn ang="0">
                  <a:pos x="T0" y="T1"/>
                </a:cxn>
                <a:cxn ang="0">
                  <a:pos x="T2" y="T3"/>
                </a:cxn>
                <a:cxn ang="0">
                  <a:pos x="T4" y="T5"/>
                </a:cxn>
              </a:cxnLst>
              <a:rect l="0" t="0" r="r" b="b"/>
              <a:pathLst>
                <a:path w="1389" h="658">
                  <a:moveTo>
                    <a:pt x="0" y="658"/>
                  </a:moveTo>
                  <a:lnTo>
                    <a:pt x="694" y="329"/>
                  </a:lnTo>
                  <a:lnTo>
                    <a:pt x="1389" y="0"/>
                  </a:lnTo>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 name="Line 115"/>
            <p:cNvSpPr>
              <a:spLocks noChangeShapeType="1"/>
            </p:cNvSpPr>
            <p:nvPr/>
          </p:nvSpPr>
          <p:spPr bwMode="auto">
            <a:xfrm flipV="1">
              <a:off x="548" y="449"/>
              <a:ext cx="0" cy="321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 name="Line 116"/>
            <p:cNvSpPr>
              <a:spLocks noChangeShapeType="1"/>
            </p:cNvSpPr>
            <p:nvPr/>
          </p:nvSpPr>
          <p:spPr bwMode="auto">
            <a:xfrm flipH="1">
              <a:off x="492" y="3571"/>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 name="Rectangle 117"/>
            <p:cNvSpPr>
              <a:spLocks noChangeArrowheads="1"/>
            </p:cNvSpPr>
            <p:nvPr/>
          </p:nvSpPr>
          <p:spPr bwMode="auto">
            <a:xfrm rot="16200000">
              <a:off x="278" y="3429"/>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0" name="Line 118"/>
            <p:cNvSpPr>
              <a:spLocks noChangeShapeType="1"/>
            </p:cNvSpPr>
            <p:nvPr/>
          </p:nvSpPr>
          <p:spPr bwMode="auto">
            <a:xfrm flipH="1">
              <a:off x="492" y="2967"/>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 name="Rectangle 119"/>
            <p:cNvSpPr>
              <a:spLocks noChangeArrowheads="1"/>
            </p:cNvSpPr>
            <p:nvPr/>
          </p:nvSpPr>
          <p:spPr bwMode="auto">
            <a:xfrm rot="16200000">
              <a:off x="278" y="2825"/>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2" name="Line 120"/>
            <p:cNvSpPr>
              <a:spLocks noChangeShapeType="1"/>
            </p:cNvSpPr>
            <p:nvPr/>
          </p:nvSpPr>
          <p:spPr bwMode="auto">
            <a:xfrm flipH="1">
              <a:off x="492" y="2363"/>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 name="Rectangle 121"/>
            <p:cNvSpPr>
              <a:spLocks noChangeArrowheads="1"/>
            </p:cNvSpPr>
            <p:nvPr/>
          </p:nvSpPr>
          <p:spPr bwMode="auto">
            <a:xfrm rot="16200000">
              <a:off x="278" y="2221"/>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4" name="Line 122"/>
            <p:cNvSpPr>
              <a:spLocks noChangeShapeType="1"/>
            </p:cNvSpPr>
            <p:nvPr/>
          </p:nvSpPr>
          <p:spPr bwMode="auto">
            <a:xfrm flipH="1">
              <a:off x="492" y="1758"/>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 name="Rectangle 123"/>
            <p:cNvSpPr>
              <a:spLocks noChangeArrowheads="1"/>
            </p:cNvSpPr>
            <p:nvPr/>
          </p:nvSpPr>
          <p:spPr bwMode="auto">
            <a:xfrm rot="16200000">
              <a:off x="278" y="1617"/>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6" name="Line 124"/>
            <p:cNvSpPr>
              <a:spLocks noChangeShapeType="1"/>
            </p:cNvSpPr>
            <p:nvPr/>
          </p:nvSpPr>
          <p:spPr bwMode="auto">
            <a:xfrm flipH="1">
              <a:off x="492" y="1154"/>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 name="Rectangle 125"/>
            <p:cNvSpPr>
              <a:spLocks noChangeArrowheads="1"/>
            </p:cNvSpPr>
            <p:nvPr/>
          </p:nvSpPr>
          <p:spPr bwMode="auto">
            <a:xfrm rot="16200000">
              <a:off x="278" y="1013"/>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8" name="Line 126"/>
            <p:cNvSpPr>
              <a:spLocks noChangeShapeType="1"/>
            </p:cNvSpPr>
            <p:nvPr/>
          </p:nvSpPr>
          <p:spPr bwMode="auto">
            <a:xfrm flipH="1">
              <a:off x="492" y="550"/>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9" name="Rectangle 127"/>
            <p:cNvSpPr>
              <a:spLocks noChangeArrowheads="1"/>
            </p:cNvSpPr>
            <p:nvPr/>
          </p:nvSpPr>
          <p:spPr bwMode="auto">
            <a:xfrm rot="16200000">
              <a:off x="278" y="408"/>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0" name="Rectangle 128"/>
            <p:cNvSpPr>
              <a:spLocks noChangeArrowheads="1"/>
            </p:cNvSpPr>
            <p:nvPr/>
          </p:nvSpPr>
          <p:spPr bwMode="auto">
            <a:xfrm rot="16200000">
              <a:off x="-1485" y="1839"/>
              <a:ext cx="335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Mean Child Rank in National Income Distribution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1" name="Line 129"/>
            <p:cNvSpPr>
              <a:spLocks noChangeShapeType="1"/>
            </p:cNvSpPr>
            <p:nvPr/>
          </p:nvSpPr>
          <p:spPr bwMode="auto">
            <a:xfrm>
              <a:off x="548" y="3665"/>
              <a:ext cx="508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 name="Line 130"/>
            <p:cNvSpPr>
              <a:spLocks noChangeShapeType="1"/>
            </p:cNvSpPr>
            <p:nvPr/>
          </p:nvSpPr>
          <p:spPr bwMode="auto">
            <a:xfrm>
              <a:off x="642"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3" name="Rectangle 131"/>
            <p:cNvSpPr>
              <a:spLocks noChangeArrowheads="1"/>
            </p:cNvSpPr>
            <p:nvPr/>
          </p:nvSpPr>
          <p:spPr bwMode="auto">
            <a:xfrm>
              <a:off x="604" y="3752"/>
              <a:ext cx="15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4" name="Line 132"/>
            <p:cNvSpPr>
              <a:spLocks noChangeShapeType="1"/>
            </p:cNvSpPr>
            <p:nvPr/>
          </p:nvSpPr>
          <p:spPr bwMode="auto">
            <a:xfrm>
              <a:off x="1131"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 name="Rectangle 133"/>
            <p:cNvSpPr>
              <a:spLocks noChangeArrowheads="1"/>
            </p:cNvSpPr>
            <p:nvPr/>
          </p:nvSpPr>
          <p:spPr bwMode="auto">
            <a:xfrm>
              <a:off x="1051"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6" name="Line 134"/>
            <p:cNvSpPr>
              <a:spLocks noChangeShapeType="1"/>
            </p:cNvSpPr>
            <p:nvPr/>
          </p:nvSpPr>
          <p:spPr bwMode="auto">
            <a:xfrm>
              <a:off x="1620"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 name="Rectangle 135"/>
            <p:cNvSpPr>
              <a:spLocks noChangeArrowheads="1"/>
            </p:cNvSpPr>
            <p:nvPr/>
          </p:nvSpPr>
          <p:spPr bwMode="auto">
            <a:xfrm>
              <a:off x="1539"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8" name="Line 136"/>
            <p:cNvSpPr>
              <a:spLocks noChangeShapeType="1"/>
            </p:cNvSpPr>
            <p:nvPr/>
          </p:nvSpPr>
          <p:spPr bwMode="auto">
            <a:xfrm>
              <a:off x="2112"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 name="Rectangle 137"/>
            <p:cNvSpPr>
              <a:spLocks noChangeArrowheads="1"/>
            </p:cNvSpPr>
            <p:nvPr/>
          </p:nvSpPr>
          <p:spPr bwMode="auto">
            <a:xfrm>
              <a:off x="2032"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0" name="Line 138"/>
            <p:cNvSpPr>
              <a:spLocks noChangeShapeType="1"/>
            </p:cNvSpPr>
            <p:nvPr/>
          </p:nvSpPr>
          <p:spPr bwMode="auto">
            <a:xfrm>
              <a:off x="2601"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 name="Rectangle 139"/>
            <p:cNvSpPr>
              <a:spLocks noChangeArrowheads="1"/>
            </p:cNvSpPr>
            <p:nvPr/>
          </p:nvSpPr>
          <p:spPr bwMode="auto">
            <a:xfrm>
              <a:off x="2520"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2" name="Line 140"/>
            <p:cNvSpPr>
              <a:spLocks noChangeShapeType="1"/>
            </p:cNvSpPr>
            <p:nvPr/>
          </p:nvSpPr>
          <p:spPr bwMode="auto">
            <a:xfrm>
              <a:off x="3089"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3" name="Rectangle 141"/>
            <p:cNvSpPr>
              <a:spLocks noChangeArrowheads="1"/>
            </p:cNvSpPr>
            <p:nvPr/>
          </p:nvSpPr>
          <p:spPr bwMode="auto">
            <a:xfrm>
              <a:off x="3009"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 name="Line 142"/>
            <p:cNvSpPr>
              <a:spLocks noChangeShapeType="1"/>
            </p:cNvSpPr>
            <p:nvPr/>
          </p:nvSpPr>
          <p:spPr bwMode="auto">
            <a:xfrm>
              <a:off x="3578"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 name="Rectangle 143"/>
            <p:cNvSpPr>
              <a:spLocks noChangeArrowheads="1"/>
            </p:cNvSpPr>
            <p:nvPr/>
          </p:nvSpPr>
          <p:spPr bwMode="auto">
            <a:xfrm>
              <a:off x="3498"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6" name="Line 144"/>
            <p:cNvSpPr>
              <a:spLocks noChangeShapeType="1"/>
            </p:cNvSpPr>
            <p:nvPr/>
          </p:nvSpPr>
          <p:spPr bwMode="auto">
            <a:xfrm>
              <a:off x="4070"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 name="Rectangle 145"/>
            <p:cNvSpPr>
              <a:spLocks noChangeArrowheads="1"/>
            </p:cNvSpPr>
            <p:nvPr/>
          </p:nvSpPr>
          <p:spPr bwMode="auto">
            <a:xfrm>
              <a:off x="3990"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8" name="Line 146"/>
            <p:cNvSpPr>
              <a:spLocks noChangeShapeType="1"/>
            </p:cNvSpPr>
            <p:nvPr/>
          </p:nvSpPr>
          <p:spPr bwMode="auto">
            <a:xfrm>
              <a:off x="4559"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9" name="Rectangle 147"/>
            <p:cNvSpPr>
              <a:spLocks noChangeArrowheads="1"/>
            </p:cNvSpPr>
            <p:nvPr/>
          </p:nvSpPr>
          <p:spPr bwMode="auto">
            <a:xfrm>
              <a:off x="4479"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0" name="Line 148"/>
            <p:cNvSpPr>
              <a:spLocks noChangeShapeType="1"/>
            </p:cNvSpPr>
            <p:nvPr/>
          </p:nvSpPr>
          <p:spPr bwMode="auto">
            <a:xfrm>
              <a:off x="5048"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 name="Rectangle 149"/>
            <p:cNvSpPr>
              <a:spLocks noChangeArrowheads="1"/>
            </p:cNvSpPr>
            <p:nvPr/>
          </p:nvSpPr>
          <p:spPr bwMode="auto">
            <a:xfrm>
              <a:off x="4968"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2" name="Line 150"/>
            <p:cNvSpPr>
              <a:spLocks noChangeShapeType="1"/>
            </p:cNvSpPr>
            <p:nvPr/>
          </p:nvSpPr>
          <p:spPr bwMode="auto">
            <a:xfrm>
              <a:off x="5540"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3" name="Rectangle 151"/>
            <p:cNvSpPr>
              <a:spLocks noChangeArrowheads="1"/>
            </p:cNvSpPr>
            <p:nvPr/>
          </p:nvSpPr>
          <p:spPr bwMode="auto">
            <a:xfrm>
              <a:off x="5421" y="3752"/>
              <a:ext cx="31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4" name="Rectangle 152"/>
            <p:cNvSpPr>
              <a:spLocks noChangeArrowheads="1"/>
            </p:cNvSpPr>
            <p:nvPr/>
          </p:nvSpPr>
          <p:spPr bwMode="auto">
            <a:xfrm>
              <a:off x="1669" y="3937"/>
              <a:ext cx="302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Parent Rank in National Income Distribution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5" name="Rectangle 153"/>
            <p:cNvSpPr>
              <a:spLocks noChangeArrowheads="1"/>
            </p:cNvSpPr>
            <p:nvPr/>
          </p:nvSpPr>
          <p:spPr bwMode="auto">
            <a:xfrm>
              <a:off x="3062" y="191"/>
              <a:ext cx="15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1E2D5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42" name="Rectangle 154"/>
          <p:cNvSpPr>
            <a:spLocks noChangeArrowheads="1"/>
          </p:cNvSpPr>
          <p:nvPr/>
        </p:nvSpPr>
        <p:spPr bwMode="auto">
          <a:xfrm>
            <a:off x="3813176" y="6372225"/>
            <a:ext cx="6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solidFill>
                <a:srgbClr val="000000"/>
              </a:solidFill>
            </a:endParaRPr>
          </a:p>
        </p:txBody>
      </p:sp>
      <p:sp>
        <p:nvSpPr>
          <p:cNvPr id="157" name="TextBox 156"/>
          <p:cNvSpPr txBox="1"/>
          <p:nvPr/>
        </p:nvSpPr>
        <p:spPr>
          <a:xfrm>
            <a:off x="133" y="76200"/>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itchFamily="34" charset="0"/>
                <a:cs typeface="Arial" pitchFamily="34" charset="0"/>
              </a:rPr>
              <a:t>Mean Child Income Rank at Age 30 vs. Parent Income Rank</a:t>
            </a:r>
            <a:br>
              <a:rPr lang="en-US" b="1" dirty="0">
                <a:solidFill>
                  <a:srgbClr val="1E2D53"/>
                </a:solidFill>
                <a:latin typeface="Arial" pitchFamily="34" charset="0"/>
                <a:cs typeface="Arial" pitchFamily="34" charset="0"/>
              </a:rPr>
            </a:br>
            <a:r>
              <a:rPr lang="en-US" b="1" dirty="0">
                <a:solidFill>
                  <a:srgbClr val="1E2D53"/>
                </a:solidFill>
                <a:latin typeface="Arial" pitchFamily="34" charset="0"/>
                <a:cs typeface="Arial" pitchFamily="34" charset="0"/>
              </a:rPr>
              <a:t> for Children Born in 1980 and Raised in Chicago</a:t>
            </a:r>
          </a:p>
        </p:txBody>
      </p:sp>
    </p:spTree>
    <p:extLst>
      <p:ext uri="{BB962C8B-B14F-4D97-AF65-F5344CB8AC3E}">
        <p14:creationId xmlns:p14="http://schemas.microsoft.com/office/powerpoint/2010/main" val="1044645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4763" y="98425"/>
            <a:ext cx="9153526" cy="6661150"/>
            <a:chOff x="-3" y="62"/>
            <a:chExt cx="5766" cy="4196"/>
          </a:xfrm>
        </p:grpSpPr>
        <p:sp>
          <p:nvSpPr>
            <p:cNvPr id="5" name="AutoShape 3"/>
            <p:cNvSpPr>
              <a:spLocks noChangeAspect="1" noChangeArrowheads="1" noTextEdit="1"/>
            </p:cNvSpPr>
            <p:nvPr/>
          </p:nvSpPr>
          <p:spPr bwMode="auto">
            <a:xfrm>
              <a:off x="0" y="65"/>
              <a:ext cx="5760" cy="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3" y="62"/>
              <a:ext cx="5766" cy="41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Rectangle 6"/>
            <p:cNvSpPr>
              <a:spLocks noChangeArrowheads="1"/>
            </p:cNvSpPr>
            <p:nvPr/>
          </p:nvSpPr>
          <p:spPr bwMode="auto">
            <a:xfrm>
              <a:off x="0" y="68"/>
              <a:ext cx="5757" cy="4187"/>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3" name="Rectangle 7"/>
            <p:cNvSpPr>
              <a:spLocks noChangeArrowheads="1"/>
            </p:cNvSpPr>
            <p:nvPr/>
          </p:nvSpPr>
          <p:spPr bwMode="auto">
            <a:xfrm>
              <a:off x="548" y="449"/>
              <a:ext cx="5083" cy="3216"/>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4" name="Line 8"/>
            <p:cNvSpPr>
              <a:spLocks noChangeShapeType="1"/>
            </p:cNvSpPr>
            <p:nvPr/>
          </p:nvSpPr>
          <p:spPr bwMode="auto">
            <a:xfrm>
              <a:off x="548" y="3571"/>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 name="Line 9"/>
            <p:cNvSpPr>
              <a:spLocks noChangeShapeType="1"/>
            </p:cNvSpPr>
            <p:nvPr/>
          </p:nvSpPr>
          <p:spPr bwMode="auto">
            <a:xfrm>
              <a:off x="548" y="2967"/>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 name="Line 10"/>
            <p:cNvSpPr>
              <a:spLocks noChangeShapeType="1"/>
            </p:cNvSpPr>
            <p:nvPr/>
          </p:nvSpPr>
          <p:spPr bwMode="auto">
            <a:xfrm>
              <a:off x="548" y="2363"/>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 name="Line 11"/>
            <p:cNvSpPr>
              <a:spLocks noChangeShapeType="1"/>
            </p:cNvSpPr>
            <p:nvPr/>
          </p:nvSpPr>
          <p:spPr bwMode="auto">
            <a:xfrm>
              <a:off x="548" y="1758"/>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 name="Line 12"/>
            <p:cNvSpPr>
              <a:spLocks noChangeShapeType="1"/>
            </p:cNvSpPr>
            <p:nvPr/>
          </p:nvSpPr>
          <p:spPr bwMode="auto">
            <a:xfrm>
              <a:off x="548" y="1154"/>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 name="Line 13"/>
            <p:cNvSpPr>
              <a:spLocks noChangeShapeType="1"/>
            </p:cNvSpPr>
            <p:nvPr/>
          </p:nvSpPr>
          <p:spPr bwMode="auto">
            <a:xfrm>
              <a:off x="548" y="550"/>
              <a:ext cx="5083"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 name="Oval 14"/>
            <p:cNvSpPr>
              <a:spLocks noChangeArrowheads="1"/>
            </p:cNvSpPr>
            <p:nvPr/>
          </p:nvSpPr>
          <p:spPr bwMode="auto">
            <a:xfrm>
              <a:off x="667" y="2967"/>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3" name="Oval 15"/>
            <p:cNvSpPr>
              <a:spLocks noChangeArrowheads="1"/>
            </p:cNvSpPr>
            <p:nvPr/>
          </p:nvSpPr>
          <p:spPr bwMode="auto">
            <a:xfrm>
              <a:off x="716" y="301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4" name="Oval 16"/>
            <p:cNvSpPr>
              <a:spLocks noChangeArrowheads="1"/>
            </p:cNvSpPr>
            <p:nvPr/>
          </p:nvSpPr>
          <p:spPr bwMode="auto">
            <a:xfrm>
              <a:off x="765" y="2841"/>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5" name="Oval 17"/>
            <p:cNvSpPr>
              <a:spLocks noChangeArrowheads="1"/>
            </p:cNvSpPr>
            <p:nvPr/>
          </p:nvSpPr>
          <p:spPr bwMode="auto">
            <a:xfrm>
              <a:off x="813" y="284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6" name="Oval 18"/>
            <p:cNvSpPr>
              <a:spLocks noChangeArrowheads="1"/>
            </p:cNvSpPr>
            <p:nvPr/>
          </p:nvSpPr>
          <p:spPr bwMode="auto">
            <a:xfrm>
              <a:off x="862" y="275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7" name="Oval 19"/>
            <p:cNvSpPr>
              <a:spLocks noChangeArrowheads="1"/>
            </p:cNvSpPr>
            <p:nvPr/>
          </p:nvSpPr>
          <p:spPr bwMode="auto">
            <a:xfrm>
              <a:off x="911" y="270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8" name="Oval 20"/>
            <p:cNvSpPr>
              <a:spLocks noChangeArrowheads="1"/>
            </p:cNvSpPr>
            <p:nvPr/>
          </p:nvSpPr>
          <p:spPr bwMode="auto">
            <a:xfrm>
              <a:off x="960" y="277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9" name="Oval 21"/>
            <p:cNvSpPr>
              <a:spLocks noChangeArrowheads="1"/>
            </p:cNvSpPr>
            <p:nvPr/>
          </p:nvSpPr>
          <p:spPr bwMode="auto">
            <a:xfrm>
              <a:off x="1009" y="2789"/>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0" name="Oval 22"/>
            <p:cNvSpPr>
              <a:spLocks noChangeArrowheads="1"/>
            </p:cNvSpPr>
            <p:nvPr/>
          </p:nvSpPr>
          <p:spPr bwMode="auto">
            <a:xfrm>
              <a:off x="1058" y="260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1" name="Oval 23"/>
            <p:cNvSpPr>
              <a:spLocks noChangeArrowheads="1"/>
            </p:cNvSpPr>
            <p:nvPr/>
          </p:nvSpPr>
          <p:spPr bwMode="auto">
            <a:xfrm>
              <a:off x="1107" y="2572"/>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2" name="Oval 24"/>
            <p:cNvSpPr>
              <a:spLocks noChangeArrowheads="1"/>
            </p:cNvSpPr>
            <p:nvPr/>
          </p:nvSpPr>
          <p:spPr bwMode="auto">
            <a:xfrm>
              <a:off x="1155" y="261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3" name="Oval 25"/>
            <p:cNvSpPr>
              <a:spLocks noChangeArrowheads="1"/>
            </p:cNvSpPr>
            <p:nvPr/>
          </p:nvSpPr>
          <p:spPr bwMode="auto">
            <a:xfrm>
              <a:off x="1204" y="255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4" name="Oval 26"/>
            <p:cNvSpPr>
              <a:spLocks noChangeArrowheads="1"/>
            </p:cNvSpPr>
            <p:nvPr/>
          </p:nvSpPr>
          <p:spPr bwMode="auto">
            <a:xfrm>
              <a:off x="1253" y="252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5" name="Oval 27"/>
            <p:cNvSpPr>
              <a:spLocks noChangeArrowheads="1"/>
            </p:cNvSpPr>
            <p:nvPr/>
          </p:nvSpPr>
          <p:spPr bwMode="auto">
            <a:xfrm>
              <a:off x="1302" y="249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 name="Oval 28"/>
            <p:cNvSpPr>
              <a:spLocks noChangeArrowheads="1"/>
            </p:cNvSpPr>
            <p:nvPr/>
          </p:nvSpPr>
          <p:spPr bwMode="auto">
            <a:xfrm>
              <a:off x="1351" y="250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 name="Oval 29"/>
            <p:cNvSpPr>
              <a:spLocks noChangeArrowheads="1"/>
            </p:cNvSpPr>
            <p:nvPr/>
          </p:nvSpPr>
          <p:spPr bwMode="auto">
            <a:xfrm>
              <a:off x="1400" y="242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8" name="Oval 30"/>
            <p:cNvSpPr>
              <a:spLocks noChangeArrowheads="1"/>
            </p:cNvSpPr>
            <p:nvPr/>
          </p:nvSpPr>
          <p:spPr bwMode="auto">
            <a:xfrm>
              <a:off x="1449" y="253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 name="Oval 31"/>
            <p:cNvSpPr>
              <a:spLocks noChangeArrowheads="1"/>
            </p:cNvSpPr>
            <p:nvPr/>
          </p:nvSpPr>
          <p:spPr bwMode="auto">
            <a:xfrm>
              <a:off x="1498" y="2436"/>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0" name="Oval 32"/>
            <p:cNvSpPr>
              <a:spLocks noChangeArrowheads="1"/>
            </p:cNvSpPr>
            <p:nvPr/>
          </p:nvSpPr>
          <p:spPr bwMode="auto">
            <a:xfrm>
              <a:off x="1546" y="238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 name="Oval 33"/>
            <p:cNvSpPr>
              <a:spLocks noChangeArrowheads="1"/>
            </p:cNvSpPr>
            <p:nvPr/>
          </p:nvSpPr>
          <p:spPr bwMode="auto">
            <a:xfrm>
              <a:off x="1595" y="237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2" name="Oval 34"/>
            <p:cNvSpPr>
              <a:spLocks noChangeArrowheads="1"/>
            </p:cNvSpPr>
            <p:nvPr/>
          </p:nvSpPr>
          <p:spPr bwMode="auto">
            <a:xfrm>
              <a:off x="1644" y="233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3" name="Oval 35"/>
            <p:cNvSpPr>
              <a:spLocks noChangeArrowheads="1"/>
            </p:cNvSpPr>
            <p:nvPr/>
          </p:nvSpPr>
          <p:spPr bwMode="auto">
            <a:xfrm>
              <a:off x="1693" y="239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Oval 36"/>
            <p:cNvSpPr>
              <a:spLocks noChangeArrowheads="1"/>
            </p:cNvSpPr>
            <p:nvPr/>
          </p:nvSpPr>
          <p:spPr bwMode="auto">
            <a:xfrm>
              <a:off x="1742" y="245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Oval 37"/>
            <p:cNvSpPr>
              <a:spLocks noChangeArrowheads="1"/>
            </p:cNvSpPr>
            <p:nvPr/>
          </p:nvSpPr>
          <p:spPr bwMode="auto">
            <a:xfrm>
              <a:off x="1791" y="231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4" name="Oval 38"/>
            <p:cNvSpPr>
              <a:spLocks noChangeArrowheads="1"/>
            </p:cNvSpPr>
            <p:nvPr/>
          </p:nvSpPr>
          <p:spPr bwMode="auto">
            <a:xfrm>
              <a:off x="1840" y="2328"/>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 name="Oval 39"/>
            <p:cNvSpPr>
              <a:spLocks noChangeArrowheads="1"/>
            </p:cNvSpPr>
            <p:nvPr/>
          </p:nvSpPr>
          <p:spPr bwMode="auto">
            <a:xfrm>
              <a:off x="1889" y="2338"/>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6" name="Oval 40"/>
            <p:cNvSpPr>
              <a:spLocks noChangeArrowheads="1"/>
            </p:cNvSpPr>
            <p:nvPr/>
          </p:nvSpPr>
          <p:spPr bwMode="auto">
            <a:xfrm>
              <a:off x="1937" y="221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7" name="Oval 41"/>
            <p:cNvSpPr>
              <a:spLocks noChangeArrowheads="1"/>
            </p:cNvSpPr>
            <p:nvPr/>
          </p:nvSpPr>
          <p:spPr bwMode="auto">
            <a:xfrm>
              <a:off x="1986" y="243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8" name="Oval 42"/>
            <p:cNvSpPr>
              <a:spLocks noChangeArrowheads="1"/>
            </p:cNvSpPr>
            <p:nvPr/>
          </p:nvSpPr>
          <p:spPr bwMode="auto">
            <a:xfrm>
              <a:off x="2035" y="229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9" name="Oval 43"/>
            <p:cNvSpPr>
              <a:spLocks noChangeArrowheads="1"/>
            </p:cNvSpPr>
            <p:nvPr/>
          </p:nvSpPr>
          <p:spPr bwMode="auto">
            <a:xfrm>
              <a:off x="2084" y="212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 name="Oval 44"/>
            <p:cNvSpPr>
              <a:spLocks noChangeArrowheads="1"/>
            </p:cNvSpPr>
            <p:nvPr/>
          </p:nvSpPr>
          <p:spPr bwMode="auto">
            <a:xfrm>
              <a:off x="2136" y="2122"/>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 name="Oval 45"/>
            <p:cNvSpPr>
              <a:spLocks noChangeArrowheads="1"/>
            </p:cNvSpPr>
            <p:nvPr/>
          </p:nvSpPr>
          <p:spPr bwMode="auto">
            <a:xfrm>
              <a:off x="2185" y="214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2" name="Oval 46"/>
            <p:cNvSpPr>
              <a:spLocks noChangeArrowheads="1"/>
            </p:cNvSpPr>
            <p:nvPr/>
          </p:nvSpPr>
          <p:spPr bwMode="auto">
            <a:xfrm>
              <a:off x="2234" y="202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3" name="Oval 47"/>
            <p:cNvSpPr>
              <a:spLocks noChangeArrowheads="1"/>
            </p:cNvSpPr>
            <p:nvPr/>
          </p:nvSpPr>
          <p:spPr bwMode="auto">
            <a:xfrm>
              <a:off x="2283" y="222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4" name="Oval 48"/>
            <p:cNvSpPr>
              <a:spLocks noChangeArrowheads="1"/>
            </p:cNvSpPr>
            <p:nvPr/>
          </p:nvSpPr>
          <p:spPr bwMode="auto">
            <a:xfrm>
              <a:off x="2332" y="218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5" name="Oval 49"/>
            <p:cNvSpPr>
              <a:spLocks noChangeArrowheads="1"/>
            </p:cNvSpPr>
            <p:nvPr/>
          </p:nvSpPr>
          <p:spPr bwMode="auto">
            <a:xfrm>
              <a:off x="2381" y="205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6" name="Oval 50"/>
            <p:cNvSpPr>
              <a:spLocks noChangeArrowheads="1"/>
            </p:cNvSpPr>
            <p:nvPr/>
          </p:nvSpPr>
          <p:spPr bwMode="auto">
            <a:xfrm>
              <a:off x="2430" y="209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 name="Oval 51"/>
            <p:cNvSpPr>
              <a:spLocks noChangeArrowheads="1"/>
            </p:cNvSpPr>
            <p:nvPr/>
          </p:nvSpPr>
          <p:spPr bwMode="auto">
            <a:xfrm>
              <a:off x="2479" y="2132"/>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 name="Oval 52"/>
            <p:cNvSpPr>
              <a:spLocks noChangeArrowheads="1"/>
            </p:cNvSpPr>
            <p:nvPr/>
          </p:nvSpPr>
          <p:spPr bwMode="auto">
            <a:xfrm>
              <a:off x="2527" y="200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 name="Oval 53"/>
            <p:cNvSpPr>
              <a:spLocks noChangeArrowheads="1"/>
            </p:cNvSpPr>
            <p:nvPr/>
          </p:nvSpPr>
          <p:spPr bwMode="auto">
            <a:xfrm>
              <a:off x="2576" y="197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 name="Oval 54"/>
            <p:cNvSpPr>
              <a:spLocks noChangeArrowheads="1"/>
            </p:cNvSpPr>
            <p:nvPr/>
          </p:nvSpPr>
          <p:spPr bwMode="auto">
            <a:xfrm>
              <a:off x="2625" y="202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 name="Oval 55"/>
            <p:cNvSpPr>
              <a:spLocks noChangeArrowheads="1"/>
            </p:cNvSpPr>
            <p:nvPr/>
          </p:nvSpPr>
          <p:spPr bwMode="auto">
            <a:xfrm>
              <a:off x="2674" y="211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 name="Oval 56"/>
            <p:cNvSpPr>
              <a:spLocks noChangeArrowheads="1"/>
            </p:cNvSpPr>
            <p:nvPr/>
          </p:nvSpPr>
          <p:spPr bwMode="auto">
            <a:xfrm>
              <a:off x="2723" y="1944"/>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 name="Oval 57"/>
            <p:cNvSpPr>
              <a:spLocks noChangeArrowheads="1"/>
            </p:cNvSpPr>
            <p:nvPr/>
          </p:nvSpPr>
          <p:spPr bwMode="auto">
            <a:xfrm>
              <a:off x="2772" y="198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8" name="Oval 58"/>
            <p:cNvSpPr>
              <a:spLocks noChangeArrowheads="1"/>
            </p:cNvSpPr>
            <p:nvPr/>
          </p:nvSpPr>
          <p:spPr bwMode="auto">
            <a:xfrm>
              <a:off x="2821" y="191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9" name="Oval 59"/>
            <p:cNvSpPr>
              <a:spLocks noChangeArrowheads="1"/>
            </p:cNvSpPr>
            <p:nvPr/>
          </p:nvSpPr>
          <p:spPr bwMode="auto">
            <a:xfrm>
              <a:off x="2870" y="1776"/>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 name="Oval 60"/>
            <p:cNvSpPr>
              <a:spLocks noChangeArrowheads="1"/>
            </p:cNvSpPr>
            <p:nvPr/>
          </p:nvSpPr>
          <p:spPr bwMode="auto">
            <a:xfrm>
              <a:off x="2918" y="187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 name="Oval 61"/>
            <p:cNvSpPr>
              <a:spLocks noChangeArrowheads="1"/>
            </p:cNvSpPr>
            <p:nvPr/>
          </p:nvSpPr>
          <p:spPr bwMode="auto">
            <a:xfrm>
              <a:off x="2967" y="181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 name="Oval 62"/>
            <p:cNvSpPr>
              <a:spLocks noChangeArrowheads="1"/>
            </p:cNvSpPr>
            <p:nvPr/>
          </p:nvSpPr>
          <p:spPr bwMode="auto">
            <a:xfrm>
              <a:off x="3016" y="184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3" name="Oval 63"/>
            <p:cNvSpPr>
              <a:spLocks noChangeArrowheads="1"/>
            </p:cNvSpPr>
            <p:nvPr/>
          </p:nvSpPr>
          <p:spPr bwMode="auto">
            <a:xfrm>
              <a:off x="3065" y="174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4" name="Oval 64"/>
            <p:cNvSpPr>
              <a:spLocks noChangeArrowheads="1"/>
            </p:cNvSpPr>
            <p:nvPr/>
          </p:nvSpPr>
          <p:spPr bwMode="auto">
            <a:xfrm>
              <a:off x="3114" y="1710"/>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5" name="Oval 65"/>
            <p:cNvSpPr>
              <a:spLocks noChangeArrowheads="1"/>
            </p:cNvSpPr>
            <p:nvPr/>
          </p:nvSpPr>
          <p:spPr bwMode="auto">
            <a:xfrm>
              <a:off x="3163" y="160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6" name="Oval 66"/>
            <p:cNvSpPr>
              <a:spLocks noChangeArrowheads="1"/>
            </p:cNvSpPr>
            <p:nvPr/>
          </p:nvSpPr>
          <p:spPr bwMode="auto">
            <a:xfrm>
              <a:off x="3212" y="171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7" name="Oval 67"/>
            <p:cNvSpPr>
              <a:spLocks noChangeArrowheads="1"/>
            </p:cNvSpPr>
            <p:nvPr/>
          </p:nvSpPr>
          <p:spPr bwMode="auto">
            <a:xfrm>
              <a:off x="3261" y="1612"/>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Oval 68"/>
            <p:cNvSpPr>
              <a:spLocks noChangeArrowheads="1"/>
            </p:cNvSpPr>
            <p:nvPr/>
          </p:nvSpPr>
          <p:spPr bwMode="auto">
            <a:xfrm>
              <a:off x="3309" y="159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Oval 69"/>
            <p:cNvSpPr>
              <a:spLocks noChangeArrowheads="1"/>
            </p:cNvSpPr>
            <p:nvPr/>
          </p:nvSpPr>
          <p:spPr bwMode="auto">
            <a:xfrm>
              <a:off x="3358" y="159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Oval 70"/>
            <p:cNvSpPr>
              <a:spLocks noChangeArrowheads="1"/>
            </p:cNvSpPr>
            <p:nvPr/>
          </p:nvSpPr>
          <p:spPr bwMode="auto">
            <a:xfrm>
              <a:off x="3407" y="159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Oval 71"/>
            <p:cNvSpPr>
              <a:spLocks noChangeArrowheads="1"/>
            </p:cNvSpPr>
            <p:nvPr/>
          </p:nvSpPr>
          <p:spPr bwMode="auto">
            <a:xfrm>
              <a:off x="3456" y="1724"/>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Oval 72"/>
            <p:cNvSpPr>
              <a:spLocks noChangeArrowheads="1"/>
            </p:cNvSpPr>
            <p:nvPr/>
          </p:nvSpPr>
          <p:spPr bwMode="auto">
            <a:xfrm>
              <a:off x="3505" y="157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Oval 73"/>
            <p:cNvSpPr>
              <a:spLocks noChangeArrowheads="1"/>
            </p:cNvSpPr>
            <p:nvPr/>
          </p:nvSpPr>
          <p:spPr bwMode="auto">
            <a:xfrm>
              <a:off x="3554" y="160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Oval 74"/>
            <p:cNvSpPr>
              <a:spLocks noChangeArrowheads="1"/>
            </p:cNvSpPr>
            <p:nvPr/>
          </p:nvSpPr>
          <p:spPr bwMode="auto">
            <a:xfrm>
              <a:off x="3603" y="1577"/>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Oval 75"/>
            <p:cNvSpPr>
              <a:spLocks noChangeArrowheads="1"/>
            </p:cNvSpPr>
            <p:nvPr/>
          </p:nvSpPr>
          <p:spPr bwMode="auto">
            <a:xfrm>
              <a:off x="3651" y="153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Oval 76"/>
            <p:cNvSpPr>
              <a:spLocks noChangeArrowheads="1"/>
            </p:cNvSpPr>
            <p:nvPr/>
          </p:nvSpPr>
          <p:spPr bwMode="auto">
            <a:xfrm>
              <a:off x="3700" y="142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Oval 77"/>
            <p:cNvSpPr>
              <a:spLocks noChangeArrowheads="1"/>
            </p:cNvSpPr>
            <p:nvPr/>
          </p:nvSpPr>
          <p:spPr bwMode="auto">
            <a:xfrm>
              <a:off x="3749" y="144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Oval 78"/>
            <p:cNvSpPr>
              <a:spLocks noChangeArrowheads="1"/>
            </p:cNvSpPr>
            <p:nvPr/>
          </p:nvSpPr>
          <p:spPr bwMode="auto">
            <a:xfrm>
              <a:off x="3802" y="1525"/>
              <a:ext cx="48"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Oval 79"/>
            <p:cNvSpPr>
              <a:spLocks noChangeArrowheads="1"/>
            </p:cNvSpPr>
            <p:nvPr/>
          </p:nvSpPr>
          <p:spPr bwMode="auto">
            <a:xfrm>
              <a:off x="3850" y="127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Oval 80"/>
            <p:cNvSpPr>
              <a:spLocks noChangeArrowheads="1"/>
            </p:cNvSpPr>
            <p:nvPr/>
          </p:nvSpPr>
          <p:spPr bwMode="auto">
            <a:xfrm>
              <a:off x="3899" y="146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Oval 81"/>
            <p:cNvSpPr>
              <a:spLocks noChangeArrowheads="1"/>
            </p:cNvSpPr>
            <p:nvPr/>
          </p:nvSpPr>
          <p:spPr bwMode="auto">
            <a:xfrm>
              <a:off x="3948" y="135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Oval 82"/>
            <p:cNvSpPr>
              <a:spLocks noChangeArrowheads="1"/>
            </p:cNvSpPr>
            <p:nvPr/>
          </p:nvSpPr>
          <p:spPr bwMode="auto">
            <a:xfrm>
              <a:off x="3997" y="126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Oval 83"/>
            <p:cNvSpPr>
              <a:spLocks noChangeArrowheads="1"/>
            </p:cNvSpPr>
            <p:nvPr/>
          </p:nvSpPr>
          <p:spPr bwMode="auto">
            <a:xfrm>
              <a:off x="4046" y="128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Oval 84"/>
            <p:cNvSpPr>
              <a:spLocks noChangeArrowheads="1"/>
            </p:cNvSpPr>
            <p:nvPr/>
          </p:nvSpPr>
          <p:spPr bwMode="auto">
            <a:xfrm>
              <a:off x="4095" y="126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Oval 85"/>
            <p:cNvSpPr>
              <a:spLocks noChangeArrowheads="1"/>
            </p:cNvSpPr>
            <p:nvPr/>
          </p:nvSpPr>
          <p:spPr bwMode="auto">
            <a:xfrm>
              <a:off x="4144" y="125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Oval 86"/>
            <p:cNvSpPr>
              <a:spLocks noChangeArrowheads="1"/>
            </p:cNvSpPr>
            <p:nvPr/>
          </p:nvSpPr>
          <p:spPr bwMode="auto">
            <a:xfrm>
              <a:off x="4193" y="1200"/>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Oval 87"/>
            <p:cNvSpPr>
              <a:spLocks noChangeArrowheads="1"/>
            </p:cNvSpPr>
            <p:nvPr/>
          </p:nvSpPr>
          <p:spPr bwMode="auto">
            <a:xfrm>
              <a:off x="4241" y="1106"/>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Oval 88"/>
            <p:cNvSpPr>
              <a:spLocks noChangeArrowheads="1"/>
            </p:cNvSpPr>
            <p:nvPr/>
          </p:nvSpPr>
          <p:spPr bwMode="auto">
            <a:xfrm>
              <a:off x="4290" y="1085"/>
              <a:ext cx="49" cy="48"/>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Oval 89"/>
            <p:cNvSpPr>
              <a:spLocks noChangeArrowheads="1"/>
            </p:cNvSpPr>
            <p:nvPr/>
          </p:nvSpPr>
          <p:spPr bwMode="auto">
            <a:xfrm>
              <a:off x="4339" y="123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Oval 90"/>
            <p:cNvSpPr>
              <a:spLocks noChangeArrowheads="1"/>
            </p:cNvSpPr>
            <p:nvPr/>
          </p:nvSpPr>
          <p:spPr bwMode="auto">
            <a:xfrm>
              <a:off x="4388" y="110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Oval 91"/>
            <p:cNvSpPr>
              <a:spLocks noChangeArrowheads="1"/>
            </p:cNvSpPr>
            <p:nvPr/>
          </p:nvSpPr>
          <p:spPr bwMode="auto">
            <a:xfrm>
              <a:off x="4437" y="111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Oval 92"/>
            <p:cNvSpPr>
              <a:spLocks noChangeArrowheads="1"/>
            </p:cNvSpPr>
            <p:nvPr/>
          </p:nvSpPr>
          <p:spPr bwMode="auto">
            <a:xfrm>
              <a:off x="4486" y="103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Oval 93"/>
            <p:cNvSpPr>
              <a:spLocks noChangeArrowheads="1"/>
            </p:cNvSpPr>
            <p:nvPr/>
          </p:nvSpPr>
          <p:spPr bwMode="auto">
            <a:xfrm>
              <a:off x="4535" y="110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Oval 94"/>
            <p:cNvSpPr>
              <a:spLocks noChangeArrowheads="1"/>
            </p:cNvSpPr>
            <p:nvPr/>
          </p:nvSpPr>
          <p:spPr bwMode="auto">
            <a:xfrm>
              <a:off x="4584" y="1043"/>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Oval 95"/>
            <p:cNvSpPr>
              <a:spLocks noChangeArrowheads="1"/>
            </p:cNvSpPr>
            <p:nvPr/>
          </p:nvSpPr>
          <p:spPr bwMode="auto">
            <a:xfrm>
              <a:off x="4632" y="952"/>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Oval 96"/>
            <p:cNvSpPr>
              <a:spLocks noChangeArrowheads="1"/>
            </p:cNvSpPr>
            <p:nvPr/>
          </p:nvSpPr>
          <p:spPr bwMode="auto">
            <a:xfrm>
              <a:off x="4681" y="101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6" name="Oval 97"/>
            <p:cNvSpPr>
              <a:spLocks noChangeArrowheads="1"/>
            </p:cNvSpPr>
            <p:nvPr/>
          </p:nvSpPr>
          <p:spPr bwMode="auto">
            <a:xfrm>
              <a:off x="4730" y="96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0" name="Oval 98"/>
            <p:cNvSpPr>
              <a:spLocks noChangeArrowheads="1"/>
            </p:cNvSpPr>
            <p:nvPr/>
          </p:nvSpPr>
          <p:spPr bwMode="auto">
            <a:xfrm>
              <a:off x="4779" y="78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1" name="Oval 99"/>
            <p:cNvSpPr>
              <a:spLocks noChangeArrowheads="1"/>
            </p:cNvSpPr>
            <p:nvPr/>
          </p:nvSpPr>
          <p:spPr bwMode="auto">
            <a:xfrm>
              <a:off x="4828" y="795"/>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2" name="Oval 100"/>
            <p:cNvSpPr>
              <a:spLocks noChangeArrowheads="1"/>
            </p:cNvSpPr>
            <p:nvPr/>
          </p:nvSpPr>
          <p:spPr bwMode="auto">
            <a:xfrm>
              <a:off x="4877" y="91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3" name="Oval 101"/>
            <p:cNvSpPr>
              <a:spLocks noChangeArrowheads="1"/>
            </p:cNvSpPr>
            <p:nvPr/>
          </p:nvSpPr>
          <p:spPr bwMode="auto">
            <a:xfrm>
              <a:off x="4926" y="868"/>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 name="Oval 102"/>
            <p:cNvSpPr>
              <a:spLocks noChangeArrowheads="1"/>
            </p:cNvSpPr>
            <p:nvPr/>
          </p:nvSpPr>
          <p:spPr bwMode="auto">
            <a:xfrm>
              <a:off x="4975" y="882"/>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 name="Oval 103"/>
            <p:cNvSpPr>
              <a:spLocks noChangeArrowheads="1"/>
            </p:cNvSpPr>
            <p:nvPr/>
          </p:nvSpPr>
          <p:spPr bwMode="auto">
            <a:xfrm>
              <a:off x="5023" y="844"/>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 name="Oval 104"/>
            <p:cNvSpPr>
              <a:spLocks noChangeArrowheads="1"/>
            </p:cNvSpPr>
            <p:nvPr/>
          </p:nvSpPr>
          <p:spPr bwMode="auto">
            <a:xfrm>
              <a:off x="5072" y="83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7" name="Oval 105"/>
            <p:cNvSpPr>
              <a:spLocks noChangeArrowheads="1"/>
            </p:cNvSpPr>
            <p:nvPr/>
          </p:nvSpPr>
          <p:spPr bwMode="auto">
            <a:xfrm>
              <a:off x="5121" y="81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 name="Oval 106"/>
            <p:cNvSpPr>
              <a:spLocks noChangeArrowheads="1"/>
            </p:cNvSpPr>
            <p:nvPr/>
          </p:nvSpPr>
          <p:spPr bwMode="auto">
            <a:xfrm>
              <a:off x="5170" y="77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 name="Oval 107"/>
            <p:cNvSpPr>
              <a:spLocks noChangeArrowheads="1"/>
            </p:cNvSpPr>
            <p:nvPr/>
          </p:nvSpPr>
          <p:spPr bwMode="auto">
            <a:xfrm>
              <a:off x="5219" y="690"/>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0" name="Oval 108"/>
            <p:cNvSpPr>
              <a:spLocks noChangeArrowheads="1"/>
            </p:cNvSpPr>
            <p:nvPr/>
          </p:nvSpPr>
          <p:spPr bwMode="auto">
            <a:xfrm>
              <a:off x="5268" y="631"/>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1" name="Oval 109"/>
            <p:cNvSpPr>
              <a:spLocks noChangeArrowheads="1"/>
            </p:cNvSpPr>
            <p:nvPr/>
          </p:nvSpPr>
          <p:spPr bwMode="auto">
            <a:xfrm>
              <a:off x="5317" y="669"/>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2" name="Oval 110"/>
            <p:cNvSpPr>
              <a:spLocks noChangeArrowheads="1"/>
            </p:cNvSpPr>
            <p:nvPr/>
          </p:nvSpPr>
          <p:spPr bwMode="auto">
            <a:xfrm>
              <a:off x="5366" y="515"/>
              <a:ext cx="48"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3" name="Oval 111"/>
            <p:cNvSpPr>
              <a:spLocks noChangeArrowheads="1"/>
            </p:cNvSpPr>
            <p:nvPr/>
          </p:nvSpPr>
          <p:spPr bwMode="auto">
            <a:xfrm>
              <a:off x="5418" y="596"/>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4" name="Oval 112"/>
            <p:cNvSpPr>
              <a:spLocks noChangeArrowheads="1"/>
            </p:cNvSpPr>
            <p:nvPr/>
          </p:nvSpPr>
          <p:spPr bwMode="auto">
            <a:xfrm>
              <a:off x="5467" y="613"/>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5" name="Oval 113"/>
            <p:cNvSpPr>
              <a:spLocks noChangeArrowheads="1"/>
            </p:cNvSpPr>
            <p:nvPr/>
          </p:nvSpPr>
          <p:spPr bwMode="auto">
            <a:xfrm>
              <a:off x="5516" y="547"/>
              <a:ext cx="49" cy="49"/>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6" name="Freeform 114"/>
            <p:cNvSpPr>
              <a:spLocks/>
            </p:cNvSpPr>
            <p:nvPr/>
          </p:nvSpPr>
          <p:spPr bwMode="auto">
            <a:xfrm>
              <a:off x="691" y="613"/>
              <a:ext cx="4849" cy="2298"/>
            </a:xfrm>
            <a:custGeom>
              <a:avLst/>
              <a:gdLst>
                <a:gd name="T0" fmla="*/ 0 w 1389"/>
                <a:gd name="T1" fmla="*/ 658 h 658"/>
                <a:gd name="T2" fmla="*/ 694 w 1389"/>
                <a:gd name="T3" fmla="*/ 329 h 658"/>
                <a:gd name="T4" fmla="*/ 1389 w 1389"/>
                <a:gd name="T5" fmla="*/ 0 h 658"/>
              </a:gdLst>
              <a:ahLst/>
              <a:cxnLst>
                <a:cxn ang="0">
                  <a:pos x="T0" y="T1"/>
                </a:cxn>
                <a:cxn ang="0">
                  <a:pos x="T2" y="T3"/>
                </a:cxn>
                <a:cxn ang="0">
                  <a:pos x="T4" y="T5"/>
                </a:cxn>
              </a:cxnLst>
              <a:rect l="0" t="0" r="r" b="b"/>
              <a:pathLst>
                <a:path w="1389" h="658">
                  <a:moveTo>
                    <a:pt x="0" y="658"/>
                  </a:moveTo>
                  <a:lnTo>
                    <a:pt x="694" y="329"/>
                  </a:lnTo>
                  <a:lnTo>
                    <a:pt x="1389" y="0"/>
                  </a:lnTo>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 name="Line 115"/>
            <p:cNvSpPr>
              <a:spLocks noChangeShapeType="1"/>
            </p:cNvSpPr>
            <p:nvPr/>
          </p:nvSpPr>
          <p:spPr bwMode="auto">
            <a:xfrm flipV="1">
              <a:off x="548" y="449"/>
              <a:ext cx="0" cy="321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 name="Line 116"/>
            <p:cNvSpPr>
              <a:spLocks noChangeShapeType="1"/>
            </p:cNvSpPr>
            <p:nvPr/>
          </p:nvSpPr>
          <p:spPr bwMode="auto">
            <a:xfrm flipH="1">
              <a:off x="492" y="3571"/>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 name="Rectangle 117"/>
            <p:cNvSpPr>
              <a:spLocks noChangeArrowheads="1"/>
            </p:cNvSpPr>
            <p:nvPr/>
          </p:nvSpPr>
          <p:spPr bwMode="auto">
            <a:xfrm rot="16200000">
              <a:off x="278" y="3429"/>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0" name="Line 118"/>
            <p:cNvSpPr>
              <a:spLocks noChangeShapeType="1"/>
            </p:cNvSpPr>
            <p:nvPr/>
          </p:nvSpPr>
          <p:spPr bwMode="auto">
            <a:xfrm flipH="1">
              <a:off x="492" y="2967"/>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 name="Rectangle 119"/>
            <p:cNvSpPr>
              <a:spLocks noChangeArrowheads="1"/>
            </p:cNvSpPr>
            <p:nvPr/>
          </p:nvSpPr>
          <p:spPr bwMode="auto">
            <a:xfrm rot="16200000">
              <a:off x="278" y="2825"/>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2" name="Line 120"/>
            <p:cNvSpPr>
              <a:spLocks noChangeShapeType="1"/>
            </p:cNvSpPr>
            <p:nvPr/>
          </p:nvSpPr>
          <p:spPr bwMode="auto">
            <a:xfrm flipH="1">
              <a:off x="492" y="2363"/>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 name="Rectangle 121"/>
            <p:cNvSpPr>
              <a:spLocks noChangeArrowheads="1"/>
            </p:cNvSpPr>
            <p:nvPr/>
          </p:nvSpPr>
          <p:spPr bwMode="auto">
            <a:xfrm rot="16200000">
              <a:off x="278" y="2221"/>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4" name="Line 122"/>
            <p:cNvSpPr>
              <a:spLocks noChangeShapeType="1"/>
            </p:cNvSpPr>
            <p:nvPr/>
          </p:nvSpPr>
          <p:spPr bwMode="auto">
            <a:xfrm flipH="1">
              <a:off x="492" y="1758"/>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 name="Rectangle 123"/>
            <p:cNvSpPr>
              <a:spLocks noChangeArrowheads="1"/>
            </p:cNvSpPr>
            <p:nvPr/>
          </p:nvSpPr>
          <p:spPr bwMode="auto">
            <a:xfrm rot="16200000">
              <a:off x="278" y="1617"/>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6" name="Line 124"/>
            <p:cNvSpPr>
              <a:spLocks noChangeShapeType="1"/>
            </p:cNvSpPr>
            <p:nvPr/>
          </p:nvSpPr>
          <p:spPr bwMode="auto">
            <a:xfrm flipH="1">
              <a:off x="492" y="1154"/>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 name="Rectangle 125"/>
            <p:cNvSpPr>
              <a:spLocks noChangeArrowheads="1"/>
            </p:cNvSpPr>
            <p:nvPr/>
          </p:nvSpPr>
          <p:spPr bwMode="auto">
            <a:xfrm rot="16200000">
              <a:off x="278" y="1013"/>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8" name="Line 126"/>
            <p:cNvSpPr>
              <a:spLocks noChangeShapeType="1"/>
            </p:cNvSpPr>
            <p:nvPr/>
          </p:nvSpPr>
          <p:spPr bwMode="auto">
            <a:xfrm flipH="1">
              <a:off x="492" y="550"/>
              <a:ext cx="56"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9" name="Rectangle 127"/>
            <p:cNvSpPr>
              <a:spLocks noChangeArrowheads="1"/>
            </p:cNvSpPr>
            <p:nvPr/>
          </p:nvSpPr>
          <p:spPr bwMode="auto">
            <a:xfrm rot="16200000">
              <a:off x="278" y="408"/>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0" name="Rectangle 128"/>
            <p:cNvSpPr>
              <a:spLocks noChangeArrowheads="1"/>
            </p:cNvSpPr>
            <p:nvPr/>
          </p:nvSpPr>
          <p:spPr bwMode="auto">
            <a:xfrm rot="16200000">
              <a:off x="-1485" y="1839"/>
              <a:ext cx="335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Mean Child Rank in National Income Distribution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1" name="Line 129"/>
            <p:cNvSpPr>
              <a:spLocks noChangeShapeType="1"/>
            </p:cNvSpPr>
            <p:nvPr/>
          </p:nvSpPr>
          <p:spPr bwMode="auto">
            <a:xfrm>
              <a:off x="548" y="3665"/>
              <a:ext cx="508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 name="Line 130"/>
            <p:cNvSpPr>
              <a:spLocks noChangeShapeType="1"/>
            </p:cNvSpPr>
            <p:nvPr/>
          </p:nvSpPr>
          <p:spPr bwMode="auto">
            <a:xfrm>
              <a:off x="642"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3" name="Rectangle 131"/>
            <p:cNvSpPr>
              <a:spLocks noChangeArrowheads="1"/>
            </p:cNvSpPr>
            <p:nvPr/>
          </p:nvSpPr>
          <p:spPr bwMode="auto">
            <a:xfrm>
              <a:off x="604" y="3752"/>
              <a:ext cx="15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4" name="Line 132"/>
            <p:cNvSpPr>
              <a:spLocks noChangeShapeType="1"/>
            </p:cNvSpPr>
            <p:nvPr/>
          </p:nvSpPr>
          <p:spPr bwMode="auto">
            <a:xfrm>
              <a:off x="1131"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 name="Rectangle 133"/>
            <p:cNvSpPr>
              <a:spLocks noChangeArrowheads="1"/>
            </p:cNvSpPr>
            <p:nvPr/>
          </p:nvSpPr>
          <p:spPr bwMode="auto">
            <a:xfrm>
              <a:off x="1051"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6" name="Line 134"/>
            <p:cNvSpPr>
              <a:spLocks noChangeShapeType="1"/>
            </p:cNvSpPr>
            <p:nvPr/>
          </p:nvSpPr>
          <p:spPr bwMode="auto">
            <a:xfrm>
              <a:off x="1620"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 name="Rectangle 135"/>
            <p:cNvSpPr>
              <a:spLocks noChangeArrowheads="1"/>
            </p:cNvSpPr>
            <p:nvPr/>
          </p:nvSpPr>
          <p:spPr bwMode="auto">
            <a:xfrm>
              <a:off x="1539"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8" name="Line 136"/>
            <p:cNvSpPr>
              <a:spLocks noChangeShapeType="1"/>
            </p:cNvSpPr>
            <p:nvPr/>
          </p:nvSpPr>
          <p:spPr bwMode="auto">
            <a:xfrm>
              <a:off x="2112"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 name="Rectangle 137"/>
            <p:cNvSpPr>
              <a:spLocks noChangeArrowheads="1"/>
            </p:cNvSpPr>
            <p:nvPr/>
          </p:nvSpPr>
          <p:spPr bwMode="auto">
            <a:xfrm>
              <a:off x="2032"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0" name="Line 138"/>
            <p:cNvSpPr>
              <a:spLocks noChangeShapeType="1"/>
            </p:cNvSpPr>
            <p:nvPr/>
          </p:nvSpPr>
          <p:spPr bwMode="auto">
            <a:xfrm>
              <a:off x="2601"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 name="Rectangle 139"/>
            <p:cNvSpPr>
              <a:spLocks noChangeArrowheads="1"/>
            </p:cNvSpPr>
            <p:nvPr/>
          </p:nvSpPr>
          <p:spPr bwMode="auto">
            <a:xfrm>
              <a:off x="2520"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2" name="Line 140"/>
            <p:cNvSpPr>
              <a:spLocks noChangeShapeType="1"/>
            </p:cNvSpPr>
            <p:nvPr/>
          </p:nvSpPr>
          <p:spPr bwMode="auto">
            <a:xfrm>
              <a:off x="3089"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3" name="Rectangle 141"/>
            <p:cNvSpPr>
              <a:spLocks noChangeArrowheads="1"/>
            </p:cNvSpPr>
            <p:nvPr/>
          </p:nvSpPr>
          <p:spPr bwMode="auto">
            <a:xfrm>
              <a:off x="3009"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4" name="Line 142"/>
            <p:cNvSpPr>
              <a:spLocks noChangeShapeType="1"/>
            </p:cNvSpPr>
            <p:nvPr/>
          </p:nvSpPr>
          <p:spPr bwMode="auto">
            <a:xfrm>
              <a:off x="3578"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 name="Rectangle 143"/>
            <p:cNvSpPr>
              <a:spLocks noChangeArrowheads="1"/>
            </p:cNvSpPr>
            <p:nvPr/>
          </p:nvSpPr>
          <p:spPr bwMode="auto">
            <a:xfrm>
              <a:off x="3498"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6" name="Line 144"/>
            <p:cNvSpPr>
              <a:spLocks noChangeShapeType="1"/>
            </p:cNvSpPr>
            <p:nvPr/>
          </p:nvSpPr>
          <p:spPr bwMode="auto">
            <a:xfrm>
              <a:off x="4070"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 name="Rectangle 145"/>
            <p:cNvSpPr>
              <a:spLocks noChangeArrowheads="1"/>
            </p:cNvSpPr>
            <p:nvPr/>
          </p:nvSpPr>
          <p:spPr bwMode="auto">
            <a:xfrm>
              <a:off x="3990"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8" name="Line 146"/>
            <p:cNvSpPr>
              <a:spLocks noChangeShapeType="1"/>
            </p:cNvSpPr>
            <p:nvPr/>
          </p:nvSpPr>
          <p:spPr bwMode="auto">
            <a:xfrm>
              <a:off x="4559"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9" name="Rectangle 147"/>
            <p:cNvSpPr>
              <a:spLocks noChangeArrowheads="1"/>
            </p:cNvSpPr>
            <p:nvPr/>
          </p:nvSpPr>
          <p:spPr bwMode="auto">
            <a:xfrm>
              <a:off x="4479"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0" name="Line 148"/>
            <p:cNvSpPr>
              <a:spLocks noChangeShapeType="1"/>
            </p:cNvSpPr>
            <p:nvPr/>
          </p:nvSpPr>
          <p:spPr bwMode="auto">
            <a:xfrm>
              <a:off x="5048"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 name="Rectangle 149"/>
            <p:cNvSpPr>
              <a:spLocks noChangeArrowheads="1"/>
            </p:cNvSpPr>
            <p:nvPr/>
          </p:nvSpPr>
          <p:spPr bwMode="auto">
            <a:xfrm>
              <a:off x="4968" y="3752"/>
              <a:ext cx="23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2" name="Line 150"/>
            <p:cNvSpPr>
              <a:spLocks noChangeShapeType="1"/>
            </p:cNvSpPr>
            <p:nvPr/>
          </p:nvSpPr>
          <p:spPr bwMode="auto">
            <a:xfrm>
              <a:off x="5540" y="3665"/>
              <a:ext cx="0" cy="5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3" name="Rectangle 151"/>
            <p:cNvSpPr>
              <a:spLocks noChangeArrowheads="1"/>
            </p:cNvSpPr>
            <p:nvPr/>
          </p:nvSpPr>
          <p:spPr bwMode="auto">
            <a:xfrm>
              <a:off x="5421" y="3752"/>
              <a:ext cx="31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4" name="Rectangle 152"/>
            <p:cNvSpPr>
              <a:spLocks noChangeArrowheads="1"/>
            </p:cNvSpPr>
            <p:nvPr/>
          </p:nvSpPr>
          <p:spPr bwMode="auto">
            <a:xfrm>
              <a:off x="1669" y="3937"/>
              <a:ext cx="302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Parent Rank in National Income Distribution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5" name="Rectangle 153"/>
            <p:cNvSpPr>
              <a:spLocks noChangeArrowheads="1"/>
            </p:cNvSpPr>
            <p:nvPr/>
          </p:nvSpPr>
          <p:spPr bwMode="auto">
            <a:xfrm>
              <a:off x="3062" y="191"/>
              <a:ext cx="15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1E2D5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42" name="Rectangle 154"/>
          <p:cNvSpPr>
            <a:spLocks noChangeArrowheads="1"/>
          </p:cNvSpPr>
          <p:nvPr/>
        </p:nvSpPr>
        <p:spPr bwMode="auto">
          <a:xfrm>
            <a:off x="3813176" y="6372225"/>
            <a:ext cx="6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solidFill>
                <a:srgbClr val="000000"/>
              </a:solidFill>
            </a:endParaRPr>
          </a:p>
        </p:txBody>
      </p:sp>
      <p:sp>
        <p:nvSpPr>
          <p:cNvPr id="157" name="TextBox 156"/>
          <p:cNvSpPr txBox="1"/>
          <p:nvPr/>
        </p:nvSpPr>
        <p:spPr>
          <a:xfrm>
            <a:off x="133" y="76200"/>
            <a:ext cx="9143867" cy="646331"/>
          </a:xfrm>
          <a:prstGeom prst="rect">
            <a:avLst/>
          </a:prstGeom>
          <a:noFill/>
        </p:spPr>
        <p:txBody>
          <a:bodyPr wrap="square" rtlCol="0">
            <a:spAutoFit/>
          </a:bodyPr>
          <a:lstStyle/>
          <a:p>
            <a:pPr algn="ctr" fontAlgn="base">
              <a:spcBef>
                <a:spcPct val="0"/>
              </a:spcBef>
              <a:spcAft>
                <a:spcPct val="0"/>
              </a:spcAft>
            </a:pPr>
            <a:r>
              <a:rPr lang="en-US" b="1" dirty="0">
                <a:solidFill>
                  <a:srgbClr val="1E2D53"/>
                </a:solidFill>
                <a:latin typeface="Arial" pitchFamily="34" charset="0"/>
                <a:cs typeface="Arial" pitchFamily="34" charset="0"/>
              </a:rPr>
              <a:t>Mean Child Income Rank at Age 30 vs. Parent Income Rank</a:t>
            </a:r>
            <a:br>
              <a:rPr lang="en-US" b="1" dirty="0">
                <a:solidFill>
                  <a:srgbClr val="1E2D53"/>
                </a:solidFill>
                <a:latin typeface="Arial" pitchFamily="34" charset="0"/>
                <a:cs typeface="Arial" pitchFamily="34" charset="0"/>
              </a:rPr>
            </a:br>
            <a:r>
              <a:rPr lang="en-US" b="1" dirty="0">
                <a:solidFill>
                  <a:srgbClr val="1E2D53"/>
                </a:solidFill>
                <a:latin typeface="Arial" pitchFamily="34" charset="0"/>
                <a:cs typeface="Arial" pitchFamily="34" charset="0"/>
              </a:rPr>
              <a:t> for Children Born in 1980 and Raised in Chicago</a:t>
            </a:r>
          </a:p>
        </p:txBody>
      </p:sp>
      <p:sp>
        <p:nvSpPr>
          <p:cNvPr id="155" name="Line 10"/>
          <p:cNvSpPr>
            <a:spLocks noChangeShapeType="1"/>
          </p:cNvSpPr>
          <p:nvPr/>
        </p:nvSpPr>
        <p:spPr bwMode="auto">
          <a:xfrm flipV="1">
            <a:off x="1125537" y="4648200"/>
            <a:ext cx="0" cy="1202530"/>
          </a:xfrm>
          <a:prstGeom prst="line">
            <a:avLst/>
          </a:prstGeom>
          <a:noFill/>
          <a:ln w="19050" cap="flat" cmpd="sng" algn="ctr">
            <a:solidFill>
              <a:srgbClr val="F79646">
                <a:shade val="95000"/>
                <a:satMod val="105000"/>
              </a:srgbClr>
            </a:solidFill>
            <a:prstDash val="dash"/>
            <a:headEnd/>
            <a:tailEnd/>
          </a:ln>
          <a:effectLs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cxnSp>
        <p:nvCxnSpPr>
          <p:cNvPr id="156" name="Straight Arrow Connector 155"/>
          <p:cNvCxnSpPr/>
          <p:nvPr/>
        </p:nvCxnSpPr>
        <p:spPr>
          <a:xfrm flipH="1" flipV="1">
            <a:off x="1308100" y="5149851"/>
            <a:ext cx="568325" cy="27175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mc:AlternateContent xmlns:mc="http://schemas.openxmlformats.org/markup-compatibility/2006" xmlns:a14="http://schemas.microsoft.com/office/drawing/2010/main">
        <mc:Choice Requires="a14">
          <p:sp>
            <p:nvSpPr>
              <p:cNvPr id="159" name="TextBox 158"/>
              <p:cNvSpPr txBox="1"/>
              <p:nvPr/>
            </p:nvSpPr>
            <p:spPr>
              <a:xfrm>
                <a:off x="1000922" y="5221069"/>
                <a:ext cx="2822574" cy="369332"/>
              </a:xfrm>
              <a:prstGeom prst="rect">
                <a:avLst/>
              </a:prstGeom>
              <a:noFill/>
            </p:spPr>
            <p:txBody>
              <a:bodyPr wrap="square" rtlCol="0">
                <a:spAutoFit/>
              </a:bodyPr>
              <a:lstStyle/>
              <a:p>
                <a:pPr algn="ctr"/>
                <a:r>
                  <a:rPr lang="en-US" dirty="0">
                    <a:solidFill>
                      <a:prstClr val="black"/>
                    </a:solidFill>
                  </a:rPr>
                  <a:t>                </a:t>
                </a:r>
                <a14:m>
                  <m:oMath xmlns:m="http://schemas.openxmlformats.org/officeDocument/2006/math">
                    <m:acc>
                      <m:accPr>
                        <m:chr m:val="̅"/>
                        <m:ctrlPr>
                          <a:rPr lang="en-US" i="1" smtClean="0">
                            <a:solidFill>
                              <a:prstClr val="black"/>
                            </a:solidFill>
                            <a:latin typeface="Cambria Math" panose="02040503050406030204" pitchFamily="18" charset="0"/>
                          </a:rPr>
                        </m:ctrlPr>
                      </m:accPr>
                      <m:e>
                        <m:r>
                          <a:rPr lang="en-US" b="0" i="1" smtClean="0">
                            <a:solidFill>
                              <a:prstClr val="black"/>
                            </a:solidFill>
                            <a:latin typeface="Cambria Math"/>
                          </a:rPr>
                          <m:t>𝑦</m:t>
                        </m:r>
                      </m:e>
                    </m:acc>
                  </m:oMath>
                </a14:m>
                <a:r>
                  <a:rPr lang="en-US" kern="0" baseline="-25000" dirty="0">
                    <a:solidFill>
                      <a:prstClr val="black"/>
                    </a:solidFill>
                    <a:ea typeface="Cambria Math" pitchFamily="18" charset="0"/>
                  </a:rPr>
                  <a:t>0,Chicago,1985</a:t>
                </a:r>
                <a:endParaRPr lang="en-US" dirty="0">
                  <a:solidFill>
                    <a:prstClr val="black"/>
                  </a:solidFill>
                  <a:latin typeface="Arial" panose="020B0604020202020204" pitchFamily="34" charset="0"/>
                  <a:cs typeface="Arial" panose="020B0604020202020204" pitchFamily="34" charset="0"/>
                </a:endParaRPr>
              </a:p>
            </p:txBody>
          </p:sp>
        </mc:Choice>
        <mc:Fallback xmlns="">
          <p:sp>
            <p:nvSpPr>
              <p:cNvPr id="159" name="TextBox 158"/>
              <p:cNvSpPr txBox="1">
                <a:spLocks noRot="1" noChangeAspect="1" noMove="1" noResize="1" noEditPoints="1" noAdjustHandles="1" noChangeArrowheads="1" noChangeShapeType="1" noTextEdit="1"/>
              </p:cNvSpPr>
              <p:nvPr/>
            </p:nvSpPr>
            <p:spPr>
              <a:xfrm>
                <a:off x="1000922" y="5221069"/>
                <a:ext cx="2822574" cy="369332"/>
              </a:xfrm>
              <a:prstGeom prst="rect">
                <a:avLst/>
              </a:prstGeom>
              <a:blipFill>
                <a:blip r:embed="rId3"/>
                <a:stretch>
                  <a:fillRect b="-19672"/>
                </a:stretch>
              </a:blipFill>
            </p:spPr>
            <p:txBody>
              <a:bodyPr/>
              <a:lstStyle/>
              <a:p>
                <a:r>
                  <a:rPr lang="en-US">
                    <a:noFill/>
                  </a:rPr>
                  <a:t> </a:t>
                </a:r>
              </a:p>
            </p:txBody>
          </p:sp>
        </mc:Fallback>
      </mc:AlternateContent>
      <p:sp>
        <p:nvSpPr>
          <p:cNvPr id="160" name="Rectangle 159"/>
          <p:cNvSpPr/>
          <p:nvPr/>
        </p:nvSpPr>
        <p:spPr>
          <a:xfrm>
            <a:off x="3505200" y="5288214"/>
            <a:ext cx="4222355" cy="338554"/>
          </a:xfrm>
          <a:prstGeom prst="rect">
            <a:avLst/>
          </a:prstGeom>
        </p:spPr>
        <p:txBody>
          <a:bodyPr wrap="square">
            <a:spAutoFit/>
          </a:bodyPr>
          <a:lstStyle/>
          <a:p>
            <a:pPr algn="ctr"/>
            <a:r>
              <a:rPr lang="en-US" sz="1600" dirty="0">
                <a:solidFill>
                  <a:prstClr val="black"/>
                </a:solidFill>
                <a:latin typeface="Cambria Math" panose="02040503050406030204" pitchFamily="18" charset="0"/>
                <a:ea typeface="Cambria Math" panose="02040503050406030204" pitchFamily="18" charset="0"/>
              </a:rPr>
              <a:t>= </a:t>
            </a:r>
            <a:r>
              <a:rPr lang="en-US" sz="1600" dirty="0">
                <a:solidFill>
                  <a:prstClr val="black"/>
                </a:solidFill>
                <a:latin typeface="Cambria Math" panose="02040503050406030204" pitchFamily="18" charset="0"/>
                <a:ea typeface="Cambria Math" panose="02040503050406030204" pitchFamily="18" charset="0"/>
                <a:cs typeface="Arial" panose="020B0604020202020204" pitchFamily="34" charset="0"/>
              </a:rPr>
              <a:t>E[Child Rank | </a:t>
            </a:r>
            <a:r>
              <a:rPr lang="en-US" sz="1600" i="1" dirty="0">
                <a:solidFill>
                  <a:prstClr val="black"/>
                </a:solidFill>
                <a:latin typeface="Cambria Math" panose="02040503050406030204" pitchFamily="18" charset="0"/>
                <a:ea typeface="Cambria Math" panose="02040503050406030204" pitchFamily="18" charset="0"/>
                <a:cs typeface="Arial" panose="020B0604020202020204" pitchFamily="34" charset="0"/>
              </a:rPr>
              <a:t>p</a:t>
            </a:r>
            <a:r>
              <a:rPr lang="en-US" sz="1600" dirty="0">
                <a:solidFill>
                  <a:prstClr val="black"/>
                </a:solidFill>
                <a:latin typeface="Cambria Math" panose="02040503050406030204" pitchFamily="18" charset="0"/>
                <a:ea typeface="Cambria Math" panose="02040503050406030204" pitchFamily="18" charset="0"/>
                <a:cs typeface="Arial" panose="020B0604020202020204" pitchFamily="34" charset="0"/>
              </a:rPr>
              <a:t> = 0, </a:t>
            </a:r>
            <a:r>
              <a:rPr lang="en-US" sz="1600" i="1" dirty="0">
                <a:solidFill>
                  <a:prstClr val="black"/>
                </a:solidFill>
                <a:latin typeface="Cambria Math" panose="02040503050406030204" pitchFamily="18" charset="0"/>
                <a:ea typeface="Cambria Math" panose="02040503050406030204" pitchFamily="18" charset="0"/>
                <a:cs typeface="Arial" panose="020B0604020202020204" pitchFamily="34" charset="0"/>
              </a:rPr>
              <a:t>c = </a:t>
            </a:r>
            <a:r>
              <a:rPr lang="en-US" sz="1600" dirty="0">
                <a:solidFill>
                  <a:prstClr val="black"/>
                </a:solidFill>
                <a:latin typeface="Cambria Math" panose="02040503050406030204" pitchFamily="18" charset="0"/>
                <a:ea typeface="Cambria Math" panose="02040503050406030204" pitchFamily="18" charset="0"/>
                <a:cs typeface="Arial" panose="020B0604020202020204" pitchFamily="34" charset="0"/>
              </a:rPr>
              <a:t>Chicago, </a:t>
            </a:r>
            <a:r>
              <a:rPr lang="en-US" sz="1600" i="1" dirty="0">
                <a:solidFill>
                  <a:prstClr val="black"/>
                </a:solidFill>
                <a:latin typeface="Cambria Math" panose="02040503050406030204" pitchFamily="18" charset="0"/>
                <a:ea typeface="Cambria Math" panose="02040503050406030204" pitchFamily="18" charset="0"/>
                <a:cs typeface="Arial" panose="020B0604020202020204" pitchFamily="34" charset="0"/>
              </a:rPr>
              <a:t>s = </a:t>
            </a:r>
            <a:r>
              <a:rPr lang="en-US" sz="1600" dirty="0">
                <a:solidFill>
                  <a:prstClr val="black"/>
                </a:solidFill>
                <a:latin typeface="Cambria Math" panose="02040503050406030204" pitchFamily="18" charset="0"/>
                <a:ea typeface="Cambria Math" panose="02040503050406030204" pitchFamily="18" charset="0"/>
                <a:cs typeface="Arial" panose="020B0604020202020204" pitchFamily="34" charset="0"/>
              </a:rPr>
              <a:t>1985]</a:t>
            </a:r>
          </a:p>
        </p:txBody>
      </p:sp>
    </p:spTree>
    <p:extLst>
      <p:ext uri="{BB962C8B-B14F-4D97-AF65-F5344CB8AC3E}">
        <p14:creationId xmlns:p14="http://schemas.microsoft.com/office/powerpoint/2010/main" val="23950526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RA201@DCDFKGOFUVW0Y5J4" val="5302"/>
  <p:tag name="FIRSTRA203@UQHJGUNFUVW0Y5HA" val="53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amer Template">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eamer Template">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eamer Template">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Beamer Template">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42620</TotalTime>
  <Words>4018</Words>
  <Application>Microsoft Office PowerPoint</Application>
  <PresentationFormat>On-screen Show (4:3)</PresentationFormat>
  <Paragraphs>1136</Paragraphs>
  <Slides>59</Slides>
  <Notes>55</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59</vt:i4>
      </vt:variant>
    </vt:vector>
  </HeadingPairs>
  <TitlesOfParts>
    <vt:vector size="79" baseType="lpstr">
      <vt:lpstr>ＭＳ Ｐゴシック</vt:lpstr>
      <vt:lpstr>Arial</vt:lpstr>
      <vt:lpstr>Calibri</vt:lpstr>
      <vt:lpstr>Cambria</vt:lpstr>
      <vt:lpstr>Cambria Math</vt:lpstr>
      <vt:lpstr>Chalkboard</vt:lpstr>
      <vt:lpstr>cmss10</vt:lpstr>
      <vt:lpstr>Symbol</vt:lpstr>
      <vt:lpstr>Times New Roman</vt:lpstr>
      <vt:lpstr>Wingdings</vt:lpstr>
      <vt:lpstr>Office Theme</vt:lpstr>
      <vt:lpstr>Beamer Template</vt:lpstr>
      <vt:lpstr>1_Beamer Template</vt:lpstr>
      <vt:lpstr>8_Beamer Slides - Title and Outlines</vt:lpstr>
      <vt:lpstr>2_Beamer Template</vt:lpstr>
      <vt:lpstr>Default Design</vt:lpstr>
      <vt:lpstr>1_Office Theme</vt:lpstr>
      <vt:lpstr>3_Office Theme</vt:lpstr>
      <vt:lpstr>3_Beamer Template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Neighborhood Exposure Effects</vt:lpstr>
      <vt:lpstr>Estimating Exposure Effects in Observational Data</vt:lpstr>
      <vt:lpstr>Estimating Exposure Effects in Observational Data</vt:lpstr>
      <vt:lpstr>Estimating Exposure Effects in Observational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Time-Varying Unobservables</vt:lpstr>
      <vt:lpstr>Outcome-Based Placebo Tests</vt:lpstr>
      <vt:lpstr>Outcome-Based Placebo Tests</vt:lpstr>
      <vt:lpstr>PowerPoint Presentation</vt:lpstr>
      <vt:lpstr>PowerPoint Presentation</vt:lpstr>
      <vt:lpstr>Distributional Convergence</vt:lpstr>
      <vt:lpstr>Distributional Convergence</vt:lpstr>
      <vt:lpstr>PowerPoint Presentation</vt:lpstr>
      <vt:lpstr>Gender Comparisons</vt:lpstr>
      <vt:lpstr>PowerPoint Presentation</vt:lpstr>
      <vt:lpstr>Neighborhood Effects on Other Outcomes</vt:lpstr>
      <vt:lpstr>PowerPoint Presentation</vt:lpstr>
      <vt:lpstr>PowerPoint Presentation</vt:lpstr>
      <vt:lpstr>PowerPoint Presentation</vt:lpstr>
      <vt:lpstr>Identification of Exposure Effects: Summary</vt:lpstr>
      <vt:lpstr>Experimental Variation</vt:lpstr>
      <vt:lpstr>Moving to Opportunity Experiment</vt:lpstr>
      <vt:lpstr>PowerPoint Presentation</vt:lpstr>
      <vt:lpstr>MTO Experiment: Exposure Effects?</vt:lpstr>
      <vt:lpstr>MTO vs. Quasi-Experiment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Policy Lessons</vt:lpstr>
      <vt:lpstr>PowerPoint Presentation</vt:lpstr>
      <vt:lpstr>Conclusion: Policy Lessons</vt:lpstr>
      <vt:lpstr>Conclusion: Policy Lessons</vt:lpstr>
      <vt:lpstr>PowerPoint Presentation</vt:lpstr>
    </vt:vector>
  </TitlesOfParts>
  <Company>Harvard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Brown</dc:creator>
  <cp:lastModifiedBy>Mike</cp:lastModifiedBy>
  <cp:revision>3382</cp:revision>
  <dcterms:created xsi:type="dcterms:W3CDTF">2013-04-11T00:11:29Z</dcterms:created>
  <dcterms:modified xsi:type="dcterms:W3CDTF">2017-05-05T01:19:11Z</dcterms:modified>
</cp:coreProperties>
</file>